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Концепция «Новый Мировой Уклад — Знания и Энергия». Продолжение ранее подготовленных документов о Сафари-парке — Городе знания и ОРИОН 22:22. Иллюстрация — художественный образ из текущего обсуждения, а не генеральный план или описание построенных объектов. Параметры пилота далее обозначены как предложения.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Проектный переход от оценки вложенных ресурсов к измерению полезного результата. Сохраняются принципы исходной концепции Нового Уклада: достоинство человека, сохранение природной среды, прослеживаемость знания и независимая проверка. Многомерный профиль относится к программам и территориям; рейтинг человеческой ценности не создаётся.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Официальный обзор IEA опубликован 16 апреля 2026 года. В нём приведено 485 ТВт·ч для 2025 года и центральная проекция около 950 ТВт·ч для 2030 года. Речь обо всех центрах обработки данных. Эти данные служат мировым контекстом и не позволяют вывести нагрузку конкретного парка. Собственный крупный центр обработки данных не включается в обязательный старт пилота.
[И1] IEA. Key Questions on Energy and AI, 16.04.2026. Executive summary. https://www.iea.org/reports/key-questions-on-energy-and-ai/executive-summary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Предлагаемая архитектура модуля: контур знаний и энергетический контур имеют разные объекты учёта и сходятся в досье проекта. Обязательные связи: источник, версия, граница, ответственный, договор, принятое действие и измеренный результат. ИАЦ подготавливает решение; уполномоченный заказчик отвечает за выбор; Учётная группа сверяет балансы.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Планируемый результат Архива: 100 объектов с обязательными метаданными и определённым режимом доступа; не менее 10 подтверждённых связей с конкретными программами или решениями; хотя бы одно документированное восстановление согласованного набора. Эти числа — проектные критерии, а не достигнутые значения. PREMIS различает объекты, события, права и агентов. PROV-O используется как ориентир связи сущностей, действий и ответственных агентов.
[И3] Library of Congress. PREMIS Data Dictionary, Version 3.0. https://www.loc.gov/standards/premis/v3/index.html
[И4] W3C. PROV-O: The PROV Ontology, Recommendation, 2013. https://www.w3.org/TR/prov-o/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Программы создают связь между культурным наследием, научным методом и прикладной задачей. В портфеле материалов сохраняются керамика и синтетические кристаллы: лейкосапфир, иттрий-алюминиевый и гадолиний-галлиевый гранаты, синтетический алмаз. Выбор делается по техническому требованию и испытаниям. ИМАШ РАН и другие институты рассматриваются как возможные партнёры, а не как уже согласованные участники. Для учебных программ применяются единые практические рубрики оценки.
[И2] UNESCO. Recommendation on Open Science, 2021. https://www.unesco.org/en/legal-affairs/recommendation-open-science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ГРИД — предлагаемая кооперация вычислительных ресурсов. Он не тождествен электрической сети. На первой стадии используются простые инструменты, далее — партнёрские мощности с договорными условиями. Крупный собственный центр обработки данных возможен только после отдельного обоснования. Для внешнего сервиса отмечается, какая доля энергозатрат измерена, оценена или неизвестна. ИИ не получает самостоятельный доступ к изменению критических инженерных режимов.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Пилот не предполагает автоматического выбора солнечных батарей, ветроустановок, накопителей или новых источников. Для технологии проверяются ресурс, режим, земля, подключение, сезонность, обслуживание и воздействие на природу. Приборы и режимы согласуются оператором. Предлагаемый период наблюдений не менее 30 последовательных дней не заменяет годовой или сезонный анализ.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Все числа придуманы для объяснения баланса. Сумма потоков на общей шине равна 1240 кВт·ч с каждой стороны. При одинаковом начальном и конечном запасе накопителя разница между зарядом 200 и разрядом 160 соответствует потерям цикла 40 кВт·ч. Внешние источники: импорт630+генерация450=1080; распределение: полезная нагрузка1000+экспорт20+потери сети20+потери накопления40=1080. При изменении запаса накопителя он учитывается отдельно.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 энергетическом PPA предметом является организация покупки энергии с распределением рисков между сторонами. В проекте ECO-PPA используется как рамка координации нескольких договорных блоков. Сроки и условия определяются для конкретной юрисдикции и участников. Раздельно показываются капитальные затраты, операционные выплаты, оборотные средства и резерв. Целевые бюджеты знаний и энергетической устойчивости не требуют автоматически создания новых юридических лиц.
[И6] World Bank. Power Purchase Agreements and Energy Purchase Agreements. https://ppp.worldbank.org/sector/energy/energy-power-agreements/power-purchase-agreements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Полный классификатор сохранён из исходного документа без переименования: B01 Финансы; B02 Материалы; B03 Энергия; B04 Производственные мощности; B05 Оборудование; B06 Кадры; B07 Наука; B08 Технологии; B09 Инфраструктура; B10 Транспорт; B11 Логистика; B12 Земля; B13 Вода; B14 Экология; B15 Углерод; B16 Данные; B17 Социальный эффект; B18 Безопасность; B19 Стратегическое развитие. Связи балансов не позволяют повторно суммировать один эффект. Например, экономию энергии показывают физически в B03 и её денежное следствие — в B01, но не называют двумя независимыми денежными эффектами.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Сохраняются R01 Наблюдения, R02 Смыслы, R03 Классификация, R04 Сценарии, R05 Решения, R06 Действия, R07 Результаты, R08 Доказательства, R09 Связи. Это не девять изолированных баз; записи связаны идентификаторами, правами и версиями. В пилоте каждая существенная цифра многомерного профиля прослеживается до первичного источника.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22 оси ОРИОН описывают контекст; 19 балансов — ресурсы; 19 стандартов Человека — условия развития; 260 показателей — целевой объём большой системы, полный проверенный реестр не представлен. Для модуля создаётся версия из 12 паспортов. Кины 20×13 остаются символической культурной системой и не применяются для физических расчётов или ранжирования людей.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Десять измерений сохранены из предыдущей презентации: Человеческий потенциал; Качество жизни; Природа и биоценозы; Образование и наука; Технологии и инновации; Культура и наследие; Социальная устойчивость; Экономика; Сотрудничество; Долгосрочная устойчивость. Перед расчётом фиксируются сопоставимая группа, границы, период, метод нормализации, пороги и правила пропусков. При использовании весов проверяется чувствительность вывода. Суммарный балл необязателен; на первой стадии показываются физические значения, динамика, источник и качество данных. Показатели не оценивают человеческую ценность.
[И7] OECD / EU / EC-JRC. Handbook on Constructing Composite Indicators, 2008. https://www.oecd.org/en/publications/handbook-on-constructing-composite-indicators-methodology-and-user-guide_9789264043466-en.html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Детальные определения и формулы 12 показателей приведены в документе на страницах14–15. Это новая прикладная спецификация ZE-01, а не утверждённый полный реестр260 показателей. При нулевом знаменателе используется статус «не применимо». Единица услуги определяется заранее и должна быть сопоставима; вместе с удельными значениями показываются общий расход и объём услуги.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Исходная энергия120МВт·ч; условная корректировка на условия отчётного периода+5; база125; после мероприятия105; снижение20МВт·ч или16%. При условной переменной цене8руб./кВт·ч изменение только энергетической составляющей20 000×8=160 000руб. Это не финансовая модель пилота, не полная экономия счета, не прибыль и не гарантия. Интервал неопределённости примера не рассчитывался. Для реального проекта требуется согласованный план измерения и проверки.
[И5] U.S. DOE / FEMP. M&amp;V Guidelines, Version 5.0, 14.10.2024. https://www.energy.gov/cmei/femp/articles/mv-guidelines-measurement-and-verification-performance-based-contracts-version-0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Вариант А нужен для честного сравнения с продолжением эксплуатации. Вариант Б фокусируется на учёте и режимах. Вариант В не считается заранее предпочтительным: необходимо подтвердить ресурс, подключение, расходы жизненного цикла, обслуживание и влияние на площадку. До получения исходных данных бюджет, установленная мощность, окупаемость и доходность не назначаются.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Исходная архитектура Сафари-парка сохраняется. Академия биологии и экологии, клуб «Юный Зоолог», ZOO-отель «Русский Тигр» рассматриваются как возможные участники программы в пределах подтверждённых прав и готовности. Исходный параметр67,21га не подтверждает актуальные права или возможность строительства и не применяется для расчёта мощности либо бюджета ZE-01 без проверки.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Паспорт ZE-01 входит в состав NMU-P001. Стартовый объём:100описанныхобъектов,10подтверждённыхсвязейс применением,30последовательныхдней,95%валидныхинтервалов,3варианта,2программы,12паспортовпоказателей и одна проверка восстановления. Все критерии предлагаются для согласования. Бюджет не установлен; он составляется по обследованию и предложениям. Экономия энергии не гарантируется и не является единственным критерием полезности.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Дни1–15: роли, права, граница, каталог, план измерений и бюджет. Дни16–35: сбор данных,12паспортов, две программы и база. Дни36–60: наблюдения, три сценария, проведение программ, связи применения, испытание восстановления. Дни61–90: независимая проверка, замечания, многомерный профиль и решение. Срок не означает строительство города или завершение годового анализа сезонности.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Учётная группа сверяет единицы, данные, расходы и внутренние передачи. ИИ помогает анализировать, но не получает окончательных полномочий по безопасности, финансированию и правам человека. При критическом нарушении останавливается затронутый модуль, а не просто снижается средний рейтинг. Предусматриваются журнал обращений, исправления, раскрытие конфликтов интересов и переносимость данных.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Объединение знаний и вычислений не создаёт единой электрической сети, не передаёт права на генерацию и не отменяет режимы данных. Международная сеть основана на договорах, совместимых описаниях и проверенной применимости. Не заявляются достигнутые межгосударственные соглашения или полномочия мирового управления. У каждой площадки собственная база измерения и ответственный оператор.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Рабочий проект решения приведён в документе на странице23. Требуется принять концепцию, ограничить старт, назначить роли, утвердить доступ и бюджет, сохранить классификаторыB01–B19 иR01–R09 и рассмотреть следующий этап отдельно. Документ не является подписанным распорядительным актом. Не включаются обязательства по строительству города, крупногоЦОД или обязательной покупке генерации.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Источники: [И1] IEA. Key Questions on Energy and AI, 16.04.2026. Executive summary. https://www.iea.org/reports/key-questions-on-energy-and-ai/executive-summary
[И2] UNESCO. Recommendation on Open Science, 2021. https://www.unesco.org/en/legal-affairs/recommendation-open-science
[И3] Library of Congress. PREMIS Data Dictionary, Version 3.0. https://www.loc.gov/standards/premis/v3/index.html
[И4] W3C. PROV-O: The PROV Ontology, Recommendation, 2013. https://www.w3.org/TR/prov-o/
[И5] U.S. DOE / FEMP. M&amp;V Guidelines, Version 5.0, 14.10.2024. https://www.energy.gov/cmei/femp/articles/mv-guidelines-measurement-and-verification-performance-based-contracts-version-0
[И6] World Bank. Power Purchase Agreements and Energy Purchase Agreements. https://ppp.worldbank.org/sector/energy/energy-power-agreements/power-purchase-agreements
[И7] OECD / EU / EC-JRC. Handbook on Constructing Composite Indicators, 2008. https://www.oecd.org/en/publications/handbook-on-constructing-composite-indicators-methodology-and-user-guide_9789264043466-en.html
Материалы проекта: «Новый Мировой Уклад — ЭКВИЛИБРИУМ»DOCX; «Сафари-парк — Город знания ЭКВИЛИБРИУМ»DOCX; «Новый Уклад — ОРИОН 22:22»PPTX. Иллюстрация взята из текущего обсуждения. Новые результаты пилота, реальные рейтинги и достигнутая экономия не заявляются.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iea.org/reports/key-questions-on-energy-and-ai/executive-summary" TargetMode="External"/><Relationship Id="rId2" Type="http://schemas.openxmlformats.org/officeDocument/2006/relationships/hyperlink" Target="https://www.unesco.org/en/legal-affairs/recommendation-open-science" TargetMode="External"/><Relationship Id="rId3" Type="http://schemas.openxmlformats.org/officeDocument/2006/relationships/hyperlink" Target="https://www.loc.gov/standards/premis/v3/index.html" TargetMode="External"/><Relationship Id="rId4" Type="http://schemas.openxmlformats.org/officeDocument/2006/relationships/hyperlink" Target="https://www.w3.org/TR/prov-o/" TargetMode="External"/><Relationship Id="rId5" Type="http://schemas.openxmlformats.org/officeDocument/2006/relationships/hyperlink" Target="https://www.energy.gov/cmei/femp/articles/mv-guidelines-measurement-and-verification-performance-based-contracts-version-0" TargetMode="External"/><Relationship Id="rId6" Type="http://schemas.openxmlformats.org/officeDocument/2006/relationships/hyperlink" Target="https://ppp.worldbank.org/sector/energy/energy-power-agreements/power-purchase-agreements" TargetMode="External"/><Relationship Id="rId7" Type="http://schemas.openxmlformats.org/officeDocument/2006/relationships/hyperlink" Target="https://www.oecd.org/en/publications/handbook-on-constructing-composite-indicators-methodology-and-user-guide_9789264043466-en.html" TargetMode="External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0"/>
            <a:ext cx="5790895" cy="6858000"/>
          </a:xfrm>
          <a:prstGeom prst="rect">
            <a:avLst>
              <a:gd name="adj" fmla="val 157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pic>
        <p:nvPicPr>
          <p:cNvPr id="3" name="Image 0" descr="/mnt/data/_knowledge_energy/hero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051560"/>
            <a:ext cx="5790895" cy="470275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12280" y="493776"/>
            <a:ext cx="4983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ГОРОД ЗНАНИЯ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6839712" y="6062472"/>
            <a:ext cx="488289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Концептуальный образ, не мастер-план.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02920"/>
            <a:ext cx="502920" cy="54864"/>
          </a:xfrm>
          <a:prstGeom prst="rect">
            <a:avLst>
              <a:gd name="adj" fmla="val 166667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252728" y="365760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94360" y="1042416"/>
            <a:ext cx="5486400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6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НОВЫЙ</a:t>
            </a:r>
            <a:endParaRPr lang="en-US" sz="3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36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МИРОВОЙ УКЛАД</a:t>
            </a:r>
            <a:endParaRPr lang="en-US" sz="3600" dirty="0"/>
          </a:p>
        </p:txBody>
      </p:sp>
      <p:sp>
        <p:nvSpPr>
          <p:cNvPr id="10" name="Text 7"/>
          <p:cNvSpPr/>
          <p:nvPr/>
        </p:nvSpPr>
        <p:spPr>
          <a:xfrm>
            <a:off x="594360" y="2487168"/>
            <a:ext cx="5486400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46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ЗНАНИЯ</a:t>
            </a:r>
            <a:endParaRPr lang="en-US" sz="4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46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ЭНЕРГИЯ</a:t>
            </a:r>
            <a:endParaRPr lang="en-US" sz="4600" dirty="0"/>
          </a:p>
        </p:txBody>
      </p:sp>
      <p:sp>
        <p:nvSpPr>
          <p:cNvPr id="11" name="Text 8"/>
          <p:cNvSpPr/>
          <p:nvPr/>
        </p:nvSpPr>
        <p:spPr>
          <a:xfrm>
            <a:off x="630936" y="4343400"/>
            <a:ext cx="54406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Знания задают направление.</a:t>
            </a:r>
            <a:endParaRPr lang="en-US" sz="23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 обеспечивает действие.</a:t>
            </a:r>
            <a:endParaRPr lang="en-US" sz="2300" dirty="0"/>
          </a:p>
        </p:txBody>
      </p:sp>
      <p:sp>
        <p:nvSpPr>
          <p:cNvPr id="12" name="Shape 9"/>
          <p:cNvSpPr/>
          <p:nvPr/>
        </p:nvSpPr>
        <p:spPr>
          <a:xfrm>
            <a:off x="640080" y="5504688"/>
            <a:ext cx="1216152" cy="310896"/>
          </a:xfrm>
          <a:prstGeom prst="roundRect">
            <a:avLst>
              <a:gd name="adj" fmla="val 2941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31520" y="5545836"/>
            <a:ext cx="10332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АРХИВ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1984248" y="5504688"/>
            <a:ext cx="950976" cy="310896"/>
          </a:xfrm>
          <a:prstGeom prst="roundRect">
            <a:avLst>
              <a:gd name="adj" fmla="val 2941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075688" y="5545836"/>
            <a:ext cx="7680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ГРИД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3072384" y="5504688"/>
            <a:ext cx="2103120" cy="310896"/>
          </a:xfrm>
          <a:prstGeom prst="roundRect">
            <a:avLst>
              <a:gd name="adj" fmla="val 29412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163824" y="5545836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ГОРОД ЗНАНИЯ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640080" y="6117336"/>
            <a:ext cx="53949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ZE-01  •  Концепция и пилот</a:t>
            </a:r>
            <a:endParaRPr lang="en-US" sz="115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05.09.2026  •  Для Соколова Сергея Леонидовича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СМЕНА ПАРАДИГМЫ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Меняем критерий успеха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больше ресурсов само по себе, а лучшее решение и проверяемая польза.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76072" y="2194560"/>
            <a:ext cx="3703320" cy="594360"/>
          </a:xfrm>
          <a:prstGeom prst="rect">
            <a:avLst>
              <a:gd name="adj" fmla="val 1538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8952" y="2331720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5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Количество документов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4434840" y="2267712"/>
            <a:ext cx="502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3000" dirty="0"/>
          </a:p>
        </p:txBody>
      </p:sp>
      <p:sp>
        <p:nvSpPr>
          <p:cNvPr id="13" name="Shape 11"/>
          <p:cNvSpPr/>
          <p:nvPr/>
        </p:nvSpPr>
        <p:spPr>
          <a:xfrm>
            <a:off x="5074920" y="2194560"/>
            <a:ext cx="6547104" cy="594360"/>
          </a:xfrm>
          <a:prstGeom prst="rect">
            <a:avLst>
              <a:gd name="adj" fmla="val 15385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266944" y="2331720"/>
            <a:ext cx="6172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Применённое и проверенное знание</a:t>
            </a:r>
            <a:endParaRPr lang="en-US" sz="1950" dirty="0"/>
          </a:p>
        </p:txBody>
      </p:sp>
      <p:sp>
        <p:nvSpPr>
          <p:cNvPr id="15" name="Shape 13"/>
          <p:cNvSpPr/>
          <p:nvPr/>
        </p:nvSpPr>
        <p:spPr>
          <a:xfrm>
            <a:off x="576072" y="2944368"/>
            <a:ext cx="3703320" cy="594360"/>
          </a:xfrm>
          <a:prstGeom prst="rect">
            <a:avLst>
              <a:gd name="adj" fmla="val 1538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58952" y="3081528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5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Установленная мощность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4434840" y="3017520"/>
            <a:ext cx="502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3000" dirty="0"/>
          </a:p>
        </p:txBody>
      </p:sp>
      <p:sp>
        <p:nvSpPr>
          <p:cNvPr id="18" name="Shape 16"/>
          <p:cNvSpPr/>
          <p:nvPr/>
        </p:nvSpPr>
        <p:spPr>
          <a:xfrm>
            <a:off x="5074920" y="2944368"/>
            <a:ext cx="6547104" cy="594360"/>
          </a:xfrm>
          <a:prstGeom prst="rect">
            <a:avLst>
              <a:gd name="adj" fmla="val 15385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266944" y="3081528"/>
            <a:ext cx="6172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Надёжная услуга и обоснованные затраты</a:t>
            </a:r>
            <a:endParaRPr lang="en-US" sz="1950" dirty="0"/>
          </a:p>
        </p:txBody>
      </p:sp>
      <p:sp>
        <p:nvSpPr>
          <p:cNvPr id="20" name="Shape 18"/>
          <p:cNvSpPr/>
          <p:nvPr/>
        </p:nvSpPr>
        <p:spPr>
          <a:xfrm>
            <a:off x="576072" y="3694176"/>
            <a:ext cx="3703320" cy="594360"/>
          </a:xfrm>
          <a:prstGeom prst="rect">
            <a:avLst>
              <a:gd name="adj" fmla="val 1538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58952" y="3831336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5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Разрозненные проекты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4434840" y="3767328"/>
            <a:ext cx="502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5074920" y="3694176"/>
            <a:ext cx="6547104" cy="594360"/>
          </a:xfrm>
          <a:prstGeom prst="rect">
            <a:avLst>
              <a:gd name="adj" fmla="val 15385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266944" y="3831336"/>
            <a:ext cx="6172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Связанные данные, ресурсы и ответственность</a:t>
            </a:r>
            <a:endParaRPr lang="en-US" sz="1950" dirty="0"/>
          </a:p>
        </p:txBody>
      </p:sp>
      <p:sp>
        <p:nvSpPr>
          <p:cNvPr id="25" name="Shape 23"/>
          <p:cNvSpPr/>
          <p:nvPr/>
        </p:nvSpPr>
        <p:spPr>
          <a:xfrm>
            <a:off x="576072" y="4443984"/>
            <a:ext cx="3703320" cy="594360"/>
          </a:xfrm>
          <a:prstGeom prst="rect">
            <a:avLst>
              <a:gd name="adj" fmla="val 1538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58952" y="4581144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5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Одно место в рейтинге</a:t>
            </a:r>
            <a:endParaRPr lang="en-US" sz="1950" dirty="0"/>
          </a:p>
        </p:txBody>
      </p:sp>
      <p:sp>
        <p:nvSpPr>
          <p:cNvPr id="27" name="Text 25"/>
          <p:cNvSpPr/>
          <p:nvPr/>
        </p:nvSpPr>
        <p:spPr>
          <a:xfrm>
            <a:off x="4434840" y="4517136"/>
            <a:ext cx="502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3000" dirty="0"/>
          </a:p>
        </p:txBody>
      </p:sp>
      <p:sp>
        <p:nvSpPr>
          <p:cNvPr id="28" name="Shape 26"/>
          <p:cNvSpPr/>
          <p:nvPr/>
        </p:nvSpPr>
        <p:spPr>
          <a:xfrm>
            <a:off x="5074920" y="4443984"/>
            <a:ext cx="6547104" cy="594360"/>
          </a:xfrm>
          <a:prstGeom prst="rect">
            <a:avLst>
              <a:gd name="adj" fmla="val 15385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266944" y="4581144"/>
            <a:ext cx="6172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Профиль развития и качество доказательств</a:t>
            </a:r>
            <a:endParaRPr lang="en-US" sz="1950" dirty="0"/>
          </a:p>
        </p:txBody>
      </p:sp>
      <p:sp>
        <p:nvSpPr>
          <p:cNvPr id="30" name="Shape 28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Человек и природная среда — получатели результата, а не остаточная статья проекта.</a:t>
            </a:r>
            <a:endParaRPr lang="en-US" sz="16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МИРОВОЙ КОНТЕКСТ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Вычисления и энергетика требуют общего плана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IEA, апрель 2026 года: мировое электропотребление центров обработки данных.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IEA, Key Questions on Energy and AI, 16.04.2026 [И1]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231136"/>
            <a:ext cx="5166360" cy="2441448"/>
          </a:xfrm>
          <a:prstGeom prst="rect">
            <a:avLst>
              <a:gd name="adj" fmla="val 374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419088" y="2231136"/>
            <a:ext cx="5166360" cy="2441448"/>
          </a:xfrm>
          <a:prstGeom prst="rect">
            <a:avLst>
              <a:gd name="adj" fmla="val 3745"/>
            </a:avLst>
          </a:prstGeom>
          <a:solidFill>
            <a:srgbClr val="FFF5E7"/>
          </a:solidFill>
          <a:ln w="8890">
            <a:solidFill>
              <a:srgbClr val="FFF5E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0392" y="2441448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50392" y="2880360"/>
            <a:ext cx="309067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77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485</a:t>
            </a:r>
            <a:endParaRPr lang="en-US" sz="7700" dirty="0"/>
          </a:p>
        </p:txBody>
      </p:sp>
      <p:sp>
        <p:nvSpPr>
          <p:cNvPr id="14" name="Text 12"/>
          <p:cNvSpPr/>
          <p:nvPr/>
        </p:nvSpPr>
        <p:spPr>
          <a:xfrm>
            <a:off x="3749040" y="3255264"/>
            <a:ext cx="15270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700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ТВт·ч</a:t>
            </a:r>
            <a:endParaRPr lang="en-US" sz="2700" dirty="0"/>
          </a:p>
        </p:txBody>
      </p:sp>
      <p:sp>
        <p:nvSpPr>
          <p:cNvPr id="15" name="Text 13"/>
          <p:cNvSpPr/>
          <p:nvPr/>
        </p:nvSpPr>
        <p:spPr>
          <a:xfrm>
            <a:off x="877824" y="4050792"/>
            <a:ext cx="4480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Оценка потребления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6675120" y="2441448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2030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6675120" y="2880360"/>
            <a:ext cx="309067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77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950</a:t>
            </a:r>
            <a:endParaRPr lang="en-US" sz="7700" dirty="0"/>
          </a:p>
        </p:txBody>
      </p:sp>
      <p:sp>
        <p:nvSpPr>
          <p:cNvPr id="18" name="Text 16"/>
          <p:cNvSpPr/>
          <p:nvPr/>
        </p:nvSpPr>
        <p:spPr>
          <a:xfrm>
            <a:off x="9582912" y="3255264"/>
            <a:ext cx="15270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700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ТВт·ч</a:t>
            </a:r>
            <a:endParaRPr lang="en-US" sz="2700" dirty="0"/>
          </a:p>
        </p:txBody>
      </p:sp>
      <p:sp>
        <p:nvSpPr>
          <p:cNvPr id="19" name="Text 17"/>
          <p:cNvSpPr/>
          <p:nvPr/>
        </p:nvSpPr>
        <p:spPr>
          <a:xfrm>
            <a:off x="6693408" y="4050792"/>
            <a:ext cx="4480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Центральная проекция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870448" y="31089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500" b="1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3500" dirty="0"/>
          </a:p>
        </p:txBody>
      </p:sp>
      <p:sp>
        <p:nvSpPr>
          <p:cNvPr id="21" name="Text 19"/>
          <p:cNvSpPr/>
          <p:nvPr/>
        </p:nvSpPr>
        <p:spPr>
          <a:xfrm>
            <a:off x="777240" y="4919472"/>
            <a:ext cx="1065276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Это весь сектор центров обработки данных, а не только ИИ.</a:t>
            </a:r>
            <a:endParaRPr lang="en-US" sz="17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Прогноз не является достигнутым результатом или расчётом нашего пилота.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ZE-01: сначала подтверждённая задача, затем вычислительные мощности.</a:t>
            </a:r>
            <a:endParaRPr lang="en-US" sz="16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АРХИТЕКТУРА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Два контура сходятся в одном решении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Знания обосновывают действие. Энергетика обеспечивает нужную услугу.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167128"/>
            <a:ext cx="5303520" cy="2377440"/>
          </a:xfrm>
          <a:prstGeom prst="rect">
            <a:avLst>
              <a:gd name="adj" fmla="val 3846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300216" y="2167128"/>
            <a:ext cx="5303520" cy="2377440"/>
          </a:xfrm>
          <a:prstGeom prst="rect">
            <a:avLst>
              <a:gd name="adj" fmla="val 3846"/>
            </a:avLst>
          </a:prstGeom>
          <a:solidFill>
            <a:srgbClr val="FFF5E7"/>
          </a:solidFill>
          <a:ln w="8890">
            <a:solidFill>
              <a:srgbClr val="FFF5E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32104" y="2395728"/>
            <a:ext cx="48097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КОНТУР ЗНАНИЙ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850392" y="2962656"/>
            <a:ext cx="473659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Архив → Академия → ГРИД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50392" y="3648456"/>
            <a:ext cx="4709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 • метод • компетенция</a:t>
            </a:r>
            <a:endParaRPr lang="en-US" sz="19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Сценарии и воспроизводимый расчёт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6537960" y="2395728"/>
            <a:ext cx="4800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КОНТУР ЭНЕРГИИ</a:t>
            </a:r>
            <a:endParaRPr lang="en-US" sz="2300" dirty="0"/>
          </a:p>
        </p:txBody>
      </p:sp>
      <p:sp>
        <p:nvSpPr>
          <p:cNvPr id="16" name="Text 14"/>
          <p:cNvSpPr/>
          <p:nvPr/>
        </p:nvSpPr>
        <p:spPr>
          <a:xfrm>
            <a:off x="6547104" y="2962656"/>
            <a:ext cx="4754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Потребность → учёт → снабжение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6547104" y="3703320"/>
            <a:ext cx="47274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Профиль • надёжность • обслуживание</a:t>
            </a:r>
            <a:endParaRPr lang="en-US" sz="19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Услуга и физические ресурсы</a:t>
            </a:r>
            <a:endParaRPr lang="en-US" sz="1900" dirty="0"/>
          </a:p>
        </p:txBody>
      </p:sp>
      <p:sp>
        <p:nvSpPr>
          <p:cNvPr id="18" name="Shape 16"/>
          <p:cNvSpPr/>
          <p:nvPr/>
        </p:nvSpPr>
        <p:spPr>
          <a:xfrm>
            <a:off x="3246120" y="4599432"/>
            <a:ext cx="0" cy="347472"/>
          </a:xfrm>
          <a:prstGeom prst="line">
            <a:avLst/>
          </a:prstGeom>
          <a:noFill/>
          <a:ln w="25400">
            <a:solidFill>
              <a:srgbClr val="246FAD"/>
            </a:solidFill>
            <a:prstDash val="solid"/>
            <a:headEnd type="none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8942832" y="4599432"/>
            <a:ext cx="0" cy="347472"/>
          </a:xfrm>
          <a:prstGeom prst="line">
            <a:avLst/>
          </a:prstGeom>
          <a:noFill/>
          <a:ln w="25400">
            <a:solidFill>
              <a:srgbClr val="B1812F"/>
            </a:solidFill>
            <a:prstDash val="solid"/>
            <a:headEnd type="none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2606040" y="4983480"/>
            <a:ext cx="6995160" cy="557784"/>
          </a:xfrm>
          <a:prstGeom prst="rect">
            <a:avLst>
              <a:gd name="adj" fmla="val 16393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834640" y="5120640"/>
            <a:ext cx="65379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РЕШЕНИЕ → ДЕЙСТВИЕ → ПРИЁМКА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Измерение результата и доказательства возвращаются в Архив и связанные балансы.</a:t>
            </a:r>
            <a:endParaRPr lang="en-US" sz="16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АРХИВ СОХРАНЕНИЯ НАСЛЕДИЯ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Архив — действующая инфраструктура развития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Сохраняем не только итог, но и происхождение, права, метод и историю применения.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Методические ориентиры: PREMIS [И3], W3C PROV-O [И4] • Проект ZE-01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331720"/>
            <a:ext cx="1700784" cy="1682496"/>
          </a:xfrm>
          <a:prstGeom prst="rect">
            <a:avLst>
              <a:gd name="adj" fmla="val 543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49808" y="2487168"/>
            <a:ext cx="1371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40664" y="2862072"/>
            <a:ext cx="14173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Приём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740664" y="3337560"/>
            <a:ext cx="1417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Оригинал</a:t>
            </a:r>
            <a:endParaRPr lang="en-US" sz="157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источник</a:t>
            </a:r>
            <a:endParaRPr lang="en-US" sz="1570" dirty="0"/>
          </a:p>
        </p:txBody>
      </p:sp>
      <p:sp>
        <p:nvSpPr>
          <p:cNvPr id="14" name="Shape 12"/>
          <p:cNvSpPr/>
          <p:nvPr/>
        </p:nvSpPr>
        <p:spPr>
          <a:xfrm>
            <a:off x="2455164" y="2331720"/>
            <a:ext cx="1700784" cy="1682496"/>
          </a:xfrm>
          <a:prstGeom prst="rect">
            <a:avLst>
              <a:gd name="adj" fmla="val 543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610612" y="2487168"/>
            <a:ext cx="1371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601468" y="2862072"/>
            <a:ext cx="14173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Описание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2601468" y="3337560"/>
            <a:ext cx="1417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Объект</a:t>
            </a:r>
            <a:endParaRPr lang="en-US" sz="157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версия</a:t>
            </a:r>
            <a:endParaRPr lang="en-US" sz="1570" dirty="0"/>
          </a:p>
        </p:txBody>
      </p:sp>
      <p:sp>
        <p:nvSpPr>
          <p:cNvPr id="18" name="Shape 16"/>
          <p:cNvSpPr/>
          <p:nvPr/>
        </p:nvSpPr>
        <p:spPr>
          <a:xfrm>
            <a:off x="4315968" y="2331720"/>
            <a:ext cx="1700784" cy="1682496"/>
          </a:xfrm>
          <a:prstGeom prst="rect">
            <a:avLst>
              <a:gd name="adj" fmla="val 543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471416" y="2487168"/>
            <a:ext cx="1371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462272" y="2862072"/>
            <a:ext cx="14173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</a:t>
            </a:r>
            <a:endParaRPr lang="en-US" sz="1850" dirty="0"/>
          </a:p>
        </p:txBody>
      </p:sp>
      <p:sp>
        <p:nvSpPr>
          <p:cNvPr id="21" name="Text 19"/>
          <p:cNvSpPr/>
          <p:nvPr/>
        </p:nvSpPr>
        <p:spPr>
          <a:xfrm>
            <a:off x="4462272" y="3337560"/>
            <a:ext cx="1417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Статус</a:t>
            </a:r>
            <a:endParaRPr lang="en-US" sz="157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замечания</a:t>
            </a:r>
            <a:endParaRPr lang="en-US" sz="1570" dirty="0"/>
          </a:p>
        </p:txBody>
      </p:sp>
      <p:sp>
        <p:nvSpPr>
          <p:cNvPr id="22" name="Shape 20"/>
          <p:cNvSpPr/>
          <p:nvPr/>
        </p:nvSpPr>
        <p:spPr>
          <a:xfrm>
            <a:off x="6176772" y="2331720"/>
            <a:ext cx="1700784" cy="1682496"/>
          </a:xfrm>
          <a:prstGeom prst="rect">
            <a:avLst>
              <a:gd name="adj" fmla="val 543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32220" y="2487168"/>
            <a:ext cx="1371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323076" y="2862072"/>
            <a:ext cx="14173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Права</a:t>
            </a:r>
            <a:endParaRPr lang="en-US" sz="1850" dirty="0"/>
          </a:p>
        </p:txBody>
      </p:sp>
      <p:sp>
        <p:nvSpPr>
          <p:cNvPr id="25" name="Text 23"/>
          <p:cNvSpPr/>
          <p:nvPr/>
        </p:nvSpPr>
        <p:spPr>
          <a:xfrm>
            <a:off x="6323076" y="3337560"/>
            <a:ext cx="1417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Режим</a:t>
            </a:r>
            <a:endParaRPr lang="en-US" sz="157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доступа</a:t>
            </a:r>
            <a:endParaRPr lang="en-US" sz="1570" dirty="0"/>
          </a:p>
        </p:txBody>
      </p:sp>
      <p:sp>
        <p:nvSpPr>
          <p:cNvPr id="26" name="Shape 24"/>
          <p:cNvSpPr/>
          <p:nvPr/>
        </p:nvSpPr>
        <p:spPr>
          <a:xfrm>
            <a:off x="8037576" y="2331720"/>
            <a:ext cx="1700784" cy="1682496"/>
          </a:xfrm>
          <a:prstGeom prst="rect">
            <a:avLst>
              <a:gd name="adj" fmla="val 543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93024" y="2487168"/>
            <a:ext cx="1371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8183880" y="2862072"/>
            <a:ext cx="14173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Сохранение</a:t>
            </a:r>
            <a:endParaRPr lang="en-US" sz="1850" dirty="0"/>
          </a:p>
        </p:txBody>
      </p:sp>
      <p:sp>
        <p:nvSpPr>
          <p:cNvPr id="29" name="Text 27"/>
          <p:cNvSpPr/>
          <p:nvPr/>
        </p:nvSpPr>
        <p:spPr>
          <a:xfrm>
            <a:off x="8183880" y="3337560"/>
            <a:ext cx="1417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Копии</a:t>
            </a:r>
            <a:endParaRPr lang="en-US" sz="157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целостность</a:t>
            </a:r>
            <a:endParaRPr lang="en-US" sz="1570" dirty="0"/>
          </a:p>
        </p:txBody>
      </p:sp>
      <p:sp>
        <p:nvSpPr>
          <p:cNvPr id="30" name="Shape 28"/>
          <p:cNvSpPr/>
          <p:nvPr/>
        </p:nvSpPr>
        <p:spPr>
          <a:xfrm>
            <a:off x="9898380" y="2331720"/>
            <a:ext cx="1700784" cy="1682496"/>
          </a:xfrm>
          <a:prstGeom prst="rect">
            <a:avLst>
              <a:gd name="adj" fmla="val 5435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053828" y="2487168"/>
            <a:ext cx="1371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10044684" y="2862072"/>
            <a:ext cx="14173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Применение</a:t>
            </a:r>
            <a:endParaRPr lang="en-US" sz="1850" dirty="0"/>
          </a:p>
        </p:txBody>
      </p:sp>
      <p:sp>
        <p:nvSpPr>
          <p:cNvPr id="33" name="Text 31"/>
          <p:cNvSpPr/>
          <p:nvPr/>
        </p:nvSpPr>
        <p:spPr>
          <a:xfrm>
            <a:off x="10044684" y="3337560"/>
            <a:ext cx="1417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Программа</a:t>
            </a:r>
            <a:endParaRPr lang="en-US" sz="157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или решение</a:t>
            </a:r>
            <a:endParaRPr lang="en-US" sz="1570" dirty="0"/>
          </a:p>
        </p:txBody>
      </p:sp>
      <p:sp>
        <p:nvSpPr>
          <p:cNvPr id="34" name="Shape 32"/>
          <p:cNvSpPr/>
          <p:nvPr/>
        </p:nvSpPr>
        <p:spPr>
          <a:xfrm>
            <a:off x="594360" y="4389120"/>
            <a:ext cx="11000232" cy="960120"/>
          </a:xfrm>
          <a:prstGeom prst="rect">
            <a:avLst>
              <a:gd name="adj" fmla="val 9524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59536" y="4517136"/>
            <a:ext cx="146304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4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</a:t>
            </a:r>
            <a:endParaRPr lang="en-US" sz="4300" dirty="0"/>
          </a:p>
        </p:txBody>
      </p:sp>
      <p:sp>
        <p:nvSpPr>
          <p:cNvPr id="36" name="Text 34"/>
          <p:cNvSpPr/>
          <p:nvPr/>
        </p:nvSpPr>
        <p:spPr>
          <a:xfrm>
            <a:off x="2432304" y="4572000"/>
            <a:ext cx="4114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объектов в пилотной коллекции</a:t>
            </a:r>
            <a:endParaRPr lang="en-US" sz="2100" dirty="0"/>
          </a:p>
        </p:txBody>
      </p:sp>
      <p:sp>
        <p:nvSpPr>
          <p:cNvPr id="37" name="Text 35"/>
          <p:cNvSpPr/>
          <p:nvPr/>
        </p:nvSpPr>
        <p:spPr>
          <a:xfrm>
            <a:off x="7315200" y="4553712"/>
            <a:ext cx="397764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связей с применением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испытание восстановления</a:t>
            </a:r>
            <a:endParaRPr lang="en-US" sz="1800" dirty="0"/>
          </a:p>
        </p:txBody>
      </p:sp>
      <p:sp>
        <p:nvSpPr>
          <p:cNvPr id="38" name="Shape 36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Предлагаемые цели пилота. Целостность файла не равна истинности содержания.</a:t>
            </a:r>
            <a:endParaRPr lang="en-US" sz="16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АКАДЕМИЯ И НАУКА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Знание превращается в компетенции и технологии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Открытость, проверка применимости и права на результат рассматриваются совместно.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Методический ориентир: UNESCO, Recommendation on Open Science [И2]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139696"/>
            <a:ext cx="5330952" cy="1581912"/>
          </a:xfrm>
          <a:prstGeom prst="roundRect">
            <a:avLst>
              <a:gd name="adj" fmla="val 5780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139696"/>
            <a:ext cx="50292" cy="1581912"/>
          </a:xfrm>
          <a:prstGeom prst="rect">
            <a:avLst>
              <a:gd name="adj" fmla="val 181818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2322576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Энергетическая грамотность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795528" y="3099816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Практикум по балансу энергии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подтверждению результата.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254496" y="2139696"/>
            <a:ext cx="5330952" cy="1581912"/>
          </a:xfrm>
          <a:prstGeom prst="roundRect">
            <a:avLst>
              <a:gd name="adj" fmla="val 5780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54496" y="2139696"/>
            <a:ext cx="50292" cy="1581912"/>
          </a:xfrm>
          <a:prstGeom prst="rect">
            <a:avLst>
              <a:gd name="adj" fmla="val 181818"/>
            </a:avLst>
          </a:prstGeom>
          <a:solidFill>
            <a:srgbClr val="19766C"/>
          </a:solidFill>
          <a:ln w="8890">
            <a:solidFill>
              <a:srgbClr val="19766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55664" y="2322576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Биоценозы и инженерная среда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6455664" y="3099816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Полевые данные, микроклимат, вода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ограниченные задачи мониторинга.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594360" y="3922776"/>
            <a:ext cx="5330952" cy="1581912"/>
          </a:xfrm>
          <a:prstGeom prst="roundRect">
            <a:avLst>
              <a:gd name="adj" fmla="val 5780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94360" y="3922776"/>
            <a:ext cx="50292" cy="158191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95528" y="4105656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Материалы Нового Уклада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795528" y="4882896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Керамика и синтетические кристаллы: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требование → испытание → применение.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6254496" y="3922776"/>
            <a:ext cx="5330952" cy="1581912"/>
          </a:xfrm>
          <a:prstGeom prst="roundRect">
            <a:avLst>
              <a:gd name="adj" fmla="val 5780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254496" y="3922776"/>
            <a:ext cx="50292" cy="1581912"/>
          </a:xfrm>
          <a:prstGeom prst="rect">
            <a:avLst>
              <a:gd name="adj" fmla="val 181818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55664" y="4105656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Культура и наследие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6455664" y="4882896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Архивные подборки и история решений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учебных и научных программах.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Научный результат: вопрос, метод, данные, проверка и предел применимости.</a:t>
            </a:r>
            <a:endParaRPr lang="en-US" sz="16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ВЫЧИСЛИТЕЛЬНЫЙ ГРИД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Метакомпьютер начинается с подтверждённой задачи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Распределённые вычисления — средство работы, а не обязательная мегастройка.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221992"/>
            <a:ext cx="3529584" cy="297180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221992"/>
            <a:ext cx="50292" cy="2971800"/>
          </a:xfrm>
          <a:prstGeom prst="rect">
            <a:avLst>
              <a:gd name="adj" fmla="val 181818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2404872"/>
            <a:ext cx="640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5528" y="2761488"/>
            <a:ext cx="31363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Реестр и расчёт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795528" y="3538728"/>
            <a:ext cx="3136392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Архив, паспорт показателя,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простая модель и журнал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принятых решений.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4398264" y="2221992"/>
            <a:ext cx="3529584" cy="297180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398264" y="2221992"/>
            <a:ext cx="50292" cy="2971800"/>
          </a:xfrm>
          <a:prstGeom prst="rect">
            <a:avLst>
              <a:gd name="adj" fmla="val 181818"/>
            </a:avLst>
          </a:prstGeom>
          <a:solidFill>
            <a:srgbClr val="19766C"/>
          </a:solidFill>
          <a:ln w="8890">
            <a:solidFill>
              <a:srgbClr val="19766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99432" y="2404872"/>
            <a:ext cx="640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99432" y="2761488"/>
            <a:ext cx="31363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Партнёрские ресурсы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4599432" y="3538728"/>
            <a:ext cx="3136392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Разрешённые задания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имеющихся площадках.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Договор и повторяемость.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8202168" y="2221992"/>
            <a:ext cx="3529584" cy="297180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02168" y="2221992"/>
            <a:ext cx="50292" cy="2971800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403336" y="2404872"/>
            <a:ext cx="640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403336" y="2761488"/>
            <a:ext cx="31363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Специализированный узел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403336" y="3538728"/>
            <a:ext cx="3136392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Новые мощности только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 проверки спроса,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полных затрат и ограничений.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задания есть входные данные, версия метода, срок, качество и лимит ресурсов.</a:t>
            </a:r>
            <a:endParaRPr lang="en-US" sz="16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ЭНЕРГЕТИЧЕСКИЙ КОНТУР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Сначала услуга. Затем профиль и технология.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Мощность и состав оборудования определяются обследованием, а не образом будущего.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194560"/>
            <a:ext cx="3529584" cy="1362456"/>
          </a:xfrm>
          <a:prstGeom prst="rect">
            <a:avLst>
              <a:gd name="adj" fmla="val 6711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49808" y="2340864"/>
            <a:ext cx="393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261872" y="2304288"/>
            <a:ext cx="267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Потребность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77240" y="282549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Кто получает услугу</a:t>
            </a:r>
            <a:endParaRPr lang="en-US" sz="176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когда она нужна.</a:t>
            </a:r>
            <a:endParaRPr lang="en-US" sz="1760" dirty="0"/>
          </a:p>
        </p:txBody>
      </p:sp>
      <p:sp>
        <p:nvSpPr>
          <p:cNvPr id="14" name="Shape 12"/>
          <p:cNvSpPr/>
          <p:nvPr/>
        </p:nvSpPr>
        <p:spPr>
          <a:xfrm>
            <a:off x="4398264" y="2194560"/>
            <a:ext cx="3529584" cy="1362456"/>
          </a:xfrm>
          <a:prstGeom prst="rect">
            <a:avLst>
              <a:gd name="adj" fmla="val 6711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53712" y="2340864"/>
            <a:ext cx="393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65776" y="2304288"/>
            <a:ext cx="267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Критичность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4581144" y="282549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нельзя прерывать</a:t>
            </a:r>
            <a:endParaRPr lang="en-US" sz="176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как безопасно остановить.</a:t>
            </a:r>
            <a:endParaRPr lang="en-US" sz="1760" dirty="0"/>
          </a:p>
        </p:txBody>
      </p:sp>
      <p:sp>
        <p:nvSpPr>
          <p:cNvPr id="18" name="Shape 16"/>
          <p:cNvSpPr/>
          <p:nvPr/>
        </p:nvSpPr>
        <p:spPr>
          <a:xfrm>
            <a:off x="8202168" y="2194560"/>
            <a:ext cx="3529584" cy="1362456"/>
          </a:xfrm>
          <a:prstGeom prst="rect">
            <a:avLst>
              <a:gd name="adj" fmla="val 6711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57616" y="2340864"/>
            <a:ext cx="393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8869680" y="2304288"/>
            <a:ext cx="267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Измерение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8385048" y="282549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Граница, прибор, интервал,</a:t>
            </a:r>
            <a:endParaRPr lang="en-US" sz="176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единица и качество данных.</a:t>
            </a:r>
            <a:endParaRPr lang="en-US" sz="1760" dirty="0"/>
          </a:p>
        </p:txBody>
      </p:sp>
      <p:sp>
        <p:nvSpPr>
          <p:cNvPr id="22" name="Shape 20"/>
          <p:cNvSpPr/>
          <p:nvPr/>
        </p:nvSpPr>
        <p:spPr>
          <a:xfrm>
            <a:off x="594360" y="3776472"/>
            <a:ext cx="3529584" cy="1362456"/>
          </a:xfrm>
          <a:prstGeom prst="rect">
            <a:avLst>
              <a:gd name="adj" fmla="val 6711"/>
            </a:avLst>
          </a:prstGeom>
          <a:solidFill>
            <a:srgbClr val="FFF5E7"/>
          </a:solidFill>
          <a:ln w="8890">
            <a:solidFill>
              <a:srgbClr val="FFF5E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49808" y="3922776"/>
            <a:ext cx="393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261872" y="3886200"/>
            <a:ext cx="267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Снижение потерь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777240" y="4407408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Обслуживание и режимы</a:t>
            </a:r>
            <a:endParaRPr lang="en-US" sz="176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том же качестве услуги.</a:t>
            </a:r>
            <a:endParaRPr lang="en-US" sz="1760" dirty="0"/>
          </a:p>
        </p:txBody>
      </p:sp>
      <p:sp>
        <p:nvSpPr>
          <p:cNvPr id="26" name="Shape 24"/>
          <p:cNvSpPr/>
          <p:nvPr/>
        </p:nvSpPr>
        <p:spPr>
          <a:xfrm>
            <a:off x="4398264" y="3776472"/>
            <a:ext cx="3529584" cy="1362456"/>
          </a:xfrm>
          <a:prstGeom prst="rect">
            <a:avLst>
              <a:gd name="adj" fmla="val 6711"/>
            </a:avLst>
          </a:prstGeom>
          <a:solidFill>
            <a:srgbClr val="FFF5E7"/>
          </a:solidFill>
          <a:ln w="8890">
            <a:solidFill>
              <a:srgbClr val="FFF5E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53712" y="3922776"/>
            <a:ext cx="393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065776" y="3886200"/>
            <a:ext cx="267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Снабжение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4581144" y="4407408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Сеть, генерация и накопление</a:t>
            </a:r>
            <a:endParaRPr lang="en-US" sz="176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результату сравнения.</a:t>
            </a:r>
            <a:endParaRPr lang="en-US" sz="1760" dirty="0"/>
          </a:p>
        </p:txBody>
      </p:sp>
      <p:sp>
        <p:nvSpPr>
          <p:cNvPr id="30" name="Shape 28"/>
          <p:cNvSpPr/>
          <p:nvPr/>
        </p:nvSpPr>
        <p:spPr>
          <a:xfrm>
            <a:off x="8202168" y="3776472"/>
            <a:ext cx="3529584" cy="1362456"/>
          </a:xfrm>
          <a:prstGeom prst="rect">
            <a:avLst>
              <a:gd name="adj" fmla="val 6711"/>
            </a:avLst>
          </a:prstGeom>
          <a:solidFill>
            <a:srgbClr val="FFF5E7"/>
          </a:solidFill>
          <a:ln w="8890">
            <a:solidFill>
              <a:srgbClr val="FFF5E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357616" y="3922776"/>
            <a:ext cx="393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8869680" y="3886200"/>
            <a:ext cx="267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Эксплуатация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8385048" y="4407408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Ответственный, ремонт,</a:t>
            </a:r>
            <a:endParaRPr lang="en-US" sz="176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76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резерв и полные затраты.</a:t>
            </a:r>
            <a:endParaRPr lang="en-US" sz="1760" dirty="0"/>
          </a:p>
        </p:txBody>
      </p:sp>
      <p:sp>
        <p:nvSpPr>
          <p:cNvPr id="34" name="Shape 32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согласованный инженерный узел — достаточный масштаб стартового прототипа.</a:t>
            </a:r>
            <a:endParaRPr lang="en-US" sz="16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ЭНЕРГЕТИЧЕСКИЙ БАЛАНС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Одна граница. Один период. Без двойного счёта.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УСЛОВНЫЙ ПРИМЕР • Электроэнергия за сутки на общей шине, кВт·ч.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167128"/>
            <a:ext cx="3886200" cy="2971800"/>
          </a:xfrm>
          <a:prstGeom prst="rect">
            <a:avLst>
              <a:gd name="adj" fmla="val 3077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08392" y="2167128"/>
            <a:ext cx="3886200" cy="2971800"/>
          </a:xfrm>
          <a:prstGeom prst="rect">
            <a:avLst>
              <a:gd name="adj" fmla="val 3077"/>
            </a:avLst>
          </a:prstGeom>
          <a:solidFill>
            <a:srgbClr val="FFF5E7"/>
          </a:solidFill>
          <a:ln w="8890">
            <a:solidFill>
              <a:srgbClr val="FFF5E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" y="2404872"/>
            <a:ext cx="34381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ПОСТУПЛЕНИЕ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7936992" y="2404872"/>
            <a:ext cx="34381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РАСХОД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822960" y="2990088"/>
            <a:ext cx="2606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2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Импорт из сети</a:t>
            </a:r>
            <a:endParaRPr lang="en-US" sz="1820" dirty="0"/>
          </a:p>
        </p:txBody>
      </p:sp>
      <p:sp>
        <p:nvSpPr>
          <p:cNvPr id="15" name="Text 13"/>
          <p:cNvSpPr/>
          <p:nvPr/>
        </p:nvSpPr>
        <p:spPr>
          <a:xfrm>
            <a:off x="3447288" y="2916936"/>
            <a:ext cx="722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27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630</a:t>
            </a:r>
            <a:endParaRPr lang="en-US" sz="2700" dirty="0"/>
          </a:p>
        </p:txBody>
      </p:sp>
      <p:sp>
        <p:nvSpPr>
          <p:cNvPr id="16" name="Text 14"/>
          <p:cNvSpPr/>
          <p:nvPr/>
        </p:nvSpPr>
        <p:spPr>
          <a:xfrm>
            <a:off x="822960" y="3593592"/>
            <a:ext cx="2606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2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Местная генерация</a:t>
            </a:r>
            <a:endParaRPr lang="en-US" sz="1820" dirty="0"/>
          </a:p>
        </p:txBody>
      </p:sp>
      <p:sp>
        <p:nvSpPr>
          <p:cNvPr id="17" name="Text 15"/>
          <p:cNvSpPr/>
          <p:nvPr/>
        </p:nvSpPr>
        <p:spPr>
          <a:xfrm>
            <a:off x="3447288" y="3520440"/>
            <a:ext cx="722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27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450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822960" y="4197096"/>
            <a:ext cx="2606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2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Разряд накопителя</a:t>
            </a:r>
            <a:endParaRPr lang="en-US" sz="1820" dirty="0"/>
          </a:p>
        </p:txBody>
      </p:sp>
      <p:sp>
        <p:nvSpPr>
          <p:cNvPr id="19" name="Text 17"/>
          <p:cNvSpPr/>
          <p:nvPr/>
        </p:nvSpPr>
        <p:spPr>
          <a:xfrm>
            <a:off x="3447288" y="4123944"/>
            <a:ext cx="722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27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160</a:t>
            </a:r>
            <a:endParaRPr lang="en-US" sz="2700" dirty="0"/>
          </a:p>
        </p:txBody>
      </p:sp>
      <p:sp>
        <p:nvSpPr>
          <p:cNvPr id="20" name="Text 18"/>
          <p:cNvSpPr/>
          <p:nvPr/>
        </p:nvSpPr>
        <p:spPr>
          <a:xfrm>
            <a:off x="7946136" y="2889504"/>
            <a:ext cx="2606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Полезная нагрузка</a:t>
            </a:r>
            <a:endParaRPr lang="en-US" sz="1750" dirty="0"/>
          </a:p>
        </p:txBody>
      </p:sp>
      <p:sp>
        <p:nvSpPr>
          <p:cNvPr id="21" name="Text 19"/>
          <p:cNvSpPr/>
          <p:nvPr/>
        </p:nvSpPr>
        <p:spPr>
          <a:xfrm>
            <a:off x="10506456" y="2834640"/>
            <a:ext cx="7863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1 000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7946136" y="3392424"/>
            <a:ext cx="2606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Заряд накопителя</a:t>
            </a:r>
            <a:endParaRPr lang="en-US" sz="1750" dirty="0"/>
          </a:p>
        </p:txBody>
      </p:sp>
      <p:sp>
        <p:nvSpPr>
          <p:cNvPr id="23" name="Text 21"/>
          <p:cNvSpPr/>
          <p:nvPr/>
        </p:nvSpPr>
        <p:spPr>
          <a:xfrm>
            <a:off x="10506456" y="3337560"/>
            <a:ext cx="7863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7946136" y="3895344"/>
            <a:ext cx="2606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Экспорт</a:t>
            </a:r>
            <a:endParaRPr lang="en-US" sz="1750" dirty="0"/>
          </a:p>
        </p:txBody>
      </p:sp>
      <p:sp>
        <p:nvSpPr>
          <p:cNvPr id="25" name="Text 23"/>
          <p:cNvSpPr/>
          <p:nvPr/>
        </p:nvSpPr>
        <p:spPr>
          <a:xfrm>
            <a:off x="10506456" y="3840480"/>
            <a:ext cx="7863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7946136" y="4398264"/>
            <a:ext cx="2606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Потери сети</a:t>
            </a:r>
            <a:endParaRPr lang="en-US" sz="1750" dirty="0"/>
          </a:p>
        </p:txBody>
      </p:sp>
      <p:sp>
        <p:nvSpPr>
          <p:cNvPr id="27" name="Text 25"/>
          <p:cNvSpPr/>
          <p:nvPr/>
        </p:nvSpPr>
        <p:spPr>
          <a:xfrm>
            <a:off x="10506456" y="4343400"/>
            <a:ext cx="7863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4626864" y="2926080"/>
            <a:ext cx="2944368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49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1 240</a:t>
            </a:r>
            <a:endParaRPr lang="en-US" sz="4900" dirty="0"/>
          </a:p>
        </p:txBody>
      </p:sp>
      <p:sp>
        <p:nvSpPr>
          <p:cNvPr id="29" name="Text 27"/>
          <p:cNvSpPr/>
          <p:nvPr/>
        </p:nvSpPr>
        <p:spPr>
          <a:xfrm>
            <a:off x="4645152" y="3749040"/>
            <a:ext cx="290779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5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3500" dirty="0"/>
          </a:p>
        </p:txBody>
      </p:sp>
      <p:sp>
        <p:nvSpPr>
          <p:cNvPr id="30" name="Text 28"/>
          <p:cNvSpPr/>
          <p:nvPr/>
        </p:nvSpPr>
        <p:spPr>
          <a:xfrm>
            <a:off x="4626864" y="4206240"/>
            <a:ext cx="2944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43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1 240</a:t>
            </a:r>
            <a:endParaRPr lang="en-US" sz="4300" dirty="0"/>
          </a:p>
        </p:txBody>
      </p:sp>
      <p:sp>
        <p:nvSpPr>
          <p:cNvPr id="31" name="Text 29"/>
          <p:cNvSpPr/>
          <p:nvPr/>
        </p:nvSpPr>
        <p:spPr>
          <a:xfrm>
            <a:off x="758952" y="5312664"/>
            <a:ext cx="106893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6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Запас накопителя за сутки не изменился. Потери его цикла: 200 − 160 = 40 кВт·ч.</a:t>
            </a:r>
            <a:endParaRPr lang="en-US" sz="1660" dirty="0"/>
          </a:p>
        </p:txBody>
      </p:sp>
      <p:sp>
        <p:nvSpPr>
          <p:cNvPr id="32" name="Shape 30"/>
          <p:cNvSpPr/>
          <p:nvPr/>
        </p:nvSpPr>
        <p:spPr>
          <a:xfrm>
            <a:off x="548640" y="5760720"/>
            <a:ext cx="11091672" cy="521208"/>
          </a:xfrm>
          <a:prstGeom prst="rect">
            <a:avLst>
              <a:gd name="adj" fmla="val 17544"/>
            </a:avLst>
          </a:prstGeom>
          <a:solidFill>
            <a:srgbClr val="FFF5E7"/>
          </a:solidFill>
          <a:ln w="8890">
            <a:solidFill>
              <a:srgbClr val="FFF5E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22376" y="5870448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Это демонстрация арифметики, не параметры Сафари-парка или схема его снабжения.</a:t>
            </a:r>
            <a:endParaRPr lang="en-US" sz="16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ECO-PPA И ФОНДЫ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Связываем обязательства, разделяем договоры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Энергетический PPA и проектная рамка ECO-PPA не тождественны.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 по энергетическому PPA: World Bank [И6] • Архитектура ECO-PPA — проектное предложение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194560"/>
            <a:ext cx="2624328" cy="2551176"/>
          </a:xfrm>
          <a:prstGeom prst="roundRect">
            <a:avLst>
              <a:gd name="adj" fmla="val 3584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194560"/>
            <a:ext cx="50292" cy="2551176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2377440"/>
            <a:ext cx="22311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795528" y="3154680"/>
            <a:ext cx="2231136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Объём, профиль,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качество, учёт,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цена и ответственность.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3447288" y="2194560"/>
            <a:ext cx="2624328" cy="2551176"/>
          </a:xfrm>
          <a:prstGeom prst="roundRect">
            <a:avLst>
              <a:gd name="adj" fmla="val 3584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447288" y="2194560"/>
            <a:ext cx="50292" cy="2551176"/>
          </a:xfrm>
          <a:prstGeom prst="rect">
            <a:avLst>
              <a:gd name="adj" fmla="val 181818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48456" y="2377440"/>
            <a:ext cx="22311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Знания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3648456" y="3154680"/>
            <a:ext cx="2231136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Материалы, лицензии,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вычисления, обучение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приёмка результата.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300216" y="2194560"/>
            <a:ext cx="2624328" cy="2551176"/>
          </a:xfrm>
          <a:prstGeom prst="roundRect">
            <a:avLst>
              <a:gd name="adj" fmla="val 3584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300216" y="2194560"/>
            <a:ext cx="50292" cy="2551176"/>
          </a:xfrm>
          <a:prstGeom prst="rect">
            <a:avLst>
              <a:gd name="adj" fmla="val 181818"/>
            </a:avLst>
          </a:prstGeom>
          <a:solidFill>
            <a:srgbClr val="19766C"/>
          </a:solidFill>
          <a:ln w="8890">
            <a:solidFill>
              <a:srgbClr val="19766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01384" y="2377440"/>
            <a:ext cx="22311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Измерение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6501384" y="3154680"/>
            <a:ext cx="2231136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База, период,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изменение условий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проверка эффекта.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9153144" y="2194560"/>
            <a:ext cx="2624328" cy="2551176"/>
          </a:xfrm>
          <a:prstGeom prst="roundRect">
            <a:avLst>
              <a:gd name="adj" fmla="val 3584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153144" y="2194560"/>
            <a:ext cx="50292" cy="2551176"/>
          </a:xfrm>
          <a:prstGeom prst="rect">
            <a:avLst>
              <a:gd name="adj" fmla="val 181818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354312" y="2377440"/>
            <a:ext cx="22311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Непрерывность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9354312" y="3154680"/>
            <a:ext cx="2231136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Сохранность Архива,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обслуживание,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выход и переносимость.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594360" y="5010912"/>
            <a:ext cx="5358384" cy="448056"/>
          </a:xfrm>
          <a:prstGeom prst="rect">
            <a:avLst>
              <a:gd name="adj" fmla="val 20408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236208" y="5010912"/>
            <a:ext cx="5358384" cy="448056"/>
          </a:xfrm>
          <a:prstGeom prst="rect">
            <a:avLst>
              <a:gd name="adj" fmla="val 20408"/>
            </a:avLst>
          </a:prstGeom>
          <a:solidFill>
            <a:srgbClr val="FFF5E7"/>
          </a:solidFill>
          <a:ln w="8890">
            <a:solidFill>
              <a:srgbClr val="FFF5E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95528" y="5102352"/>
            <a:ext cx="49286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Целевой бюджет знаний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6419088" y="5102352"/>
            <a:ext cx="4992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Целевой бюджет энергетической устойчивости</a:t>
            </a:r>
            <a:endParaRPr lang="en-US" sz="1700" dirty="0"/>
          </a:p>
        </p:txBody>
      </p:sp>
      <p:sp>
        <p:nvSpPr>
          <p:cNvPr id="30" name="Shape 28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Экономия ≠ выручка. Будущий эффект ≠ уже полученные деньги.</a:t>
            </a:r>
            <a:endParaRPr lang="en-US" sz="16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19 СВЯЗАННЫХ БАЛАНСОВ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B01–B19: сохраняем общий язык проекта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Энергия, знания и социальный эффект связаны, но не складываются как одна величина.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Основание: исходная концепция «Новый Мировой Уклад — ЭКВИЛИБРИУМ», B01–B19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057400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04088" y="2167128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B01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1371600" y="2139696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Финансы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94360" y="2546604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04088" y="2656332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B02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371600" y="2628900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Материалы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594360" y="3035808"/>
            <a:ext cx="3529584" cy="434340"/>
          </a:xfrm>
          <a:prstGeom prst="rect">
            <a:avLst>
              <a:gd name="adj" fmla="val 21053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04088" y="3145536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B03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371600" y="3118104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594360" y="3525012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04088" y="3634740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B04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1371600" y="3607308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Производственные мощности</a:t>
            </a:r>
            <a:endParaRPr lang="en-US" sz="1450" dirty="0"/>
          </a:p>
        </p:txBody>
      </p:sp>
      <p:sp>
        <p:nvSpPr>
          <p:cNvPr id="22" name="Shape 20"/>
          <p:cNvSpPr/>
          <p:nvPr/>
        </p:nvSpPr>
        <p:spPr>
          <a:xfrm>
            <a:off x="594360" y="4014216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04088" y="4123944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B05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1371600" y="4096512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Оборудование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594360" y="4503420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04088" y="4613148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B06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1371600" y="4585716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Кадры</a:t>
            </a:r>
            <a:endParaRPr lang="en-US" sz="1700" dirty="0"/>
          </a:p>
        </p:txBody>
      </p:sp>
      <p:sp>
        <p:nvSpPr>
          <p:cNvPr id="28" name="Shape 26"/>
          <p:cNvSpPr/>
          <p:nvPr/>
        </p:nvSpPr>
        <p:spPr>
          <a:xfrm>
            <a:off x="594360" y="4992624"/>
            <a:ext cx="3529584" cy="434340"/>
          </a:xfrm>
          <a:prstGeom prst="rect">
            <a:avLst>
              <a:gd name="adj" fmla="val 21053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04088" y="5102352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B07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1371600" y="5074920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Наука</a:t>
            </a:r>
            <a:endParaRPr lang="en-US" sz="1700" dirty="0"/>
          </a:p>
        </p:txBody>
      </p:sp>
      <p:sp>
        <p:nvSpPr>
          <p:cNvPr id="31" name="Shape 29"/>
          <p:cNvSpPr/>
          <p:nvPr/>
        </p:nvSpPr>
        <p:spPr>
          <a:xfrm>
            <a:off x="4407408" y="2057400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17136" y="2167128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B08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5184648" y="2139696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Технологии</a:t>
            </a:r>
            <a:endParaRPr lang="en-US" sz="1700" dirty="0"/>
          </a:p>
        </p:txBody>
      </p:sp>
      <p:sp>
        <p:nvSpPr>
          <p:cNvPr id="34" name="Shape 32"/>
          <p:cNvSpPr/>
          <p:nvPr/>
        </p:nvSpPr>
        <p:spPr>
          <a:xfrm>
            <a:off x="4407408" y="2546604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17136" y="2656332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B09</a:t>
            </a:r>
            <a:endParaRPr lang="en-US" sz="1250" dirty="0"/>
          </a:p>
        </p:txBody>
      </p:sp>
      <p:sp>
        <p:nvSpPr>
          <p:cNvPr id="36" name="Text 34"/>
          <p:cNvSpPr/>
          <p:nvPr/>
        </p:nvSpPr>
        <p:spPr>
          <a:xfrm>
            <a:off x="5184648" y="2628900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Инфраструктура</a:t>
            </a:r>
            <a:endParaRPr lang="en-US" sz="1700" dirty="0"/>
          </a:p>
        </p:txBody>
      </p:sp>
      <p:sp>
        <p:nvSpPr>
          <p:cNvPr id="37" name="Shape 35"/>
          <p:cNvSpPr/>
          <p:nvPr/>
        </p:nvSpPr>
        <p:spPr>
          <a:xfrm>
            <a:off x="4407408" y="3035808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517136" y="3145536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B10</a:t>
            </a:r>
            <a:endParaRPr lang="en-US" sz="1250" dirty="0"/>
          </a:p>
        </p:txBody>
      </p:sp>
      <p:sp>
        <p:nvSpPr>
          <p:cNvPr id="39" name="Text 37"/>
          <p:cNvSpPr/>
          <p:nvPr/>
        </p:nvSpPr>
        <p:spPr>
          <a:xfrm>
            <a:off x="5184648" y="3118104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</a:t>
            </a:r>
            <a:endParaRPr lang="en-US" sz="1700" dirty="0"/>
          </a:p>
        </p:txBody>
      </p:sp>
      <p:sp>
        <p:nvSpPr>
          <p:cNvPr id="40" name="Shape 38"/>
          <p:cNvSpPr/>
          <p:nvPr/>
        </p:nvSpPr>
        <p:spPr>
          <a:xfrm>
            <a:off x="4407408" y="3525012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17136" y="3634740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B11</a:t>
            </a:r>
            <a:endParaRPr lang="en-US" sz="1250" dirty="0"/>
          </a:p>
        </p:txBody>
      </p:sp>
      <p:sp>
        <p:nvSpPr>
          <p:cNvPr id="42" name="Text 40"/>
          <p:cNvSpPr/>
          <p:nvPr/>
        </p:nvSpPr>
        <p:spPr>
          <a:xfrm>
            <a:off x="5184648" y="3607308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Логистика</a:t>
            </a:r>
            <a:endParaRPr lang="en-US" sz="1700" dirty="0"/>
          </a:p>
        </p:txBody>
      </p:sp>
      <p:sp>
        <p:nvSpPr>
          <p:cNvPr id="43" name="Shape 41"/>
          <p:cNvSpPr/>
          <p:nvPr/>
        </p:nvSpPr>
        <p:spPr>
          <a:xfrm>
            <a:off x="4407408" y="4014216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517136" y="4123944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B12</a:t>
            </a:r>
            <a:endParaRPr lang="en-US" sz="1250" dirty="0"/>
          </a:p>
        </p:txBody>
      </p:sp>
      <p:sp>
        <p:nvSpPr>
          <p:cNvPr id="45" name="Text 43"/>
          <p:cNvSpPr/>
          <p:nvPr/>
        </p:nvSpPr>
        <p:spPr>
          <a:xfrm>
            <a:off x="5184648" y="4096512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Земля</a:t>
            </a:r>
            <a:endParaRPr lang="en-US" sz="1700" dirty="0"/>
          </a:p>
        </p:txBody>
      </p:sp>
      <p:sp>
        <p:nvSpPr>
          <p:cNvPr id="46" name="Shape 44"/>
          <p:cNvSpPr/>
          <p:nvPr/>
        </p:nvSpPr>
        <p:spPr>
          <a:xfrm>
            <a:off x="4407408" y="4503420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517136" y="4613148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B13</a:t>
            </a:r>
            <a:endParaRPr lang="en-US" sz="1250" dirty="0"/>
          </a:p>
        </p:txBody>
      </p:sp>
      <p:sp>
        <p:nvSpPr>
          <p:cNvPr id="48" name="Text 46"/>
          <p:cNvSpPr/>
          <p:nvPr/>
        </p:nvSpPr>
        <p:spPr>
          <a:xfrm>
            <a:off x="5184648" y="4585716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Вода</a:t>
            </a:r>
            <a:endParaRPr lang="en-US" sz="1700" dirty="0"/>
          </a:p>
        </p:txBody>
      </p:sp>
      <p:sp>
        <p:nvSpPr>
          <p:cNvPr id="49" name="Shape 47"/>
          <p:cNvSpPr/>
          <p:nvPr/>
        </p:nvSpPr>
        <p:spPr>
          <a:xfrm>
            <a:off x="8220456" y="2057400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8330184" y="2167128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B14</a:t>
            </a:r>
            <a:endParaRPr lang="en-US" sz="1250" dirty="0"/>
          </a:p>
        </p:txBody>
      </p:sp>
      <p:sp>
        <p:nvSpPr>
          <p:cNvPr id="51" name="Text 49"/>
          <p:cNvSpPr/>
          <p:nvPr/>
        </p:nvSpPr>
        <p:spPr>
          <a:xfrm>
            <a:off x="8997696" y="2139696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Экология</a:t>
            </a:r>
            <a:endParaRPr lang="en-US" sz="1700" dirty="0"/>
          </a:p>
        </p:txBody>
      </p:sp>
      <p:sp>
        <p:nvSpPr>
          <p:cNvPr id="52" name="Shape 50"/>
          <p:cNvSpPr/>
          <p:nvPr/>
        </p:nvSpPr>
        <p:spPr>
          <a:xfrm>
            <a:off x="8220456" y="2546604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8330184" y="2656332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B15</a:t>
            </a:r>
            <a:endParaRPr lang="en-US" sz="1250" dirty="0"/>
          </a:p>
        </p:txBody>
      </p:sp>
      <p:sp>
        <p:nvSpPr>
          <p:cNvPr id="54" name="Text 52"/>
          <p:cNvSpPr/>
          <p:nvPr/>
        </p:nvSpPr>
        <p:spPr>
          <a:xfrm>
            <a:off x="8997696" y="2628900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Углерод</a:t>
            </a:r>
            <a:endParaRPr lang="en-US" sz="1700" dirty="0"/>
          </a:p>
        </p:txBody>
      </p:sp>
      <p:sp>
        <p:nvSpPr>
          <p:cNvPr id="55" name="Shape 53"/>
          <p:cNvSpPr/>
          <p:nvPr/>
        </p:nvSpPr>
        <p:spPr>
          <a:xfrm>
            <a:off x="8220456" y="3035808"/>
            <a:ext cx="3529584" cy="434340"/>
          </a:xfrm>
          <a:prstGeom prst="rect">
            <a:avLst>
              <a:gd name="adj" fmla="val 21053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8330184" y="3145536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B16</a:t>
            </a:r>
            <a:endParaRPr lang="en-US" sz="1250" dirty="0"/>
          </a:p>
        </p:txBody>
      </p:sp>
      <p:sp>
        <p:nvSpPr>
          <p:cNvPr id="57" name="Text 55"/>
          <p:cNvSpPr/>
          <p:nvPr/>
        </p:nvSpPr>
        <p:spPr>
          <a:xfrm>
            <a:off x="8997696" y="3118104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</a:t>
            </a:r>
            <a:endParaRPr lang="en-US" sz="1700" dirty="0"/>
          </a:p>
        </p:txBody>
      </p:sp>
      <p:sp>
        <p:nvSpPr>
          <p:cNvPr id="58" name="Shape 56"/>
          <p:cNvSpPr/>
          <p:nvPr/>
        </p:nvSpPr>
        <p:spPr>
          <a:xfrm>
            <a:off x="8220456" y="3525012"/>
            <a:ext cx="3529584" cy="434340"/>
          </a:xfrm>
          <a:prstGeom prst="rect">
            <a:avLst>
              <a:gd name="adj" fmla="val 21053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8330184" y="3634740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B17</a:t>
            </a:r>
            <a:endParaRPr lang="en-US" sz="1250" dirty="0"/>
          </a:p>
        </p:txBody>
      </p:sp>
      <p:sp>
        <p:nvSpPr>
          <p:cNvPr id="60" name="Text 58"/>
          <p:cNvSpPr/>
          <p:nvPr/>
        </p:nvSpPr>
        <p:spPr>
          <a:xfrm>
            <a:off x="8997696" y="3607308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Социальный эффект</a:t>
            </a:r>
            <a:endParaRPr lang="en-US" sz="1700" dirty="0"/>
          </a:p>
        </p:txBody>
      </p:sp>
      <p:sp>
        <p:nvSpPr>
          <p:cNvPr id="61" name="Shape 59"/>
          <p:cNvSpPr/>
          <p:nvPr/>
        </p:nvSpPr>
        <p:spPr>
          <a:xfrm>
            <a:off x="8220456" y="4014216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8330184" y="4123944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B18</a:t>
            </a:r>
            <a:endParaRPr lang="en-US" sz="1250" dirty="0"/>
          </a:p>
        </p:txBody>
      </p:sp>
      <p:sp>
        <p:nvSpPr>
          <p:cNvPr id="63" name="Text 61"/>
          <p:cNvSpPr/>
          <p:nvPr/>
        </p:nvSpPr>
        <p:spPr>
          <a:xfrm>
            <a:off x="8997696" y="4096512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Безопасность</a:t>
            </a:r>
            <a:endParaRPr lang="en-US" sz="1700" dirty="0"/>
          </a:p>
        </p:txBody>
      </p:sp>
      <p:sp>
        <p:nvSpPr>
          <p:cNvPr id="64" name="Shape 62"/>
          <p:cNvSpPr/>
          <p:nvPr/>
        </p:nvSpPr>
        <p:spPr>
          <a:xfrm>
            <a:off x="8220456" y="4503420"/>
            <a:ext cx="3529584" cy="434340"/>
          </a:xfrm>
          <a:prstGeom prst="rect">
            <a:avLst>
              <a:gd name="adj" fmla="val 21053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8330184" y="4613148"/>
            <a:ext cx="5303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B19</a:t>
            </a:r>
            <a:endParaRPr lang="en-US" sz="1250" dirty="0"/>
          </a:p>
        </p:txBody>
      </p:sp>
      <p:sp>
        <p:nvSpPr>
          <p:cNvPr id="66" name="Text 64"/>
          <p:cNvSpPr/>
          <p:nvPr/>
        </p:nvSpPr>
        <p:spPr>
          <a:xfrm>
            <a:off x="8997696" y="4585716"/>
            <a:ext cx="2615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Стратегическое развитие</a:t>
            </a:r>
            <a:endParaRPr lang="en-US" sz="1700" dirty="0"/>
          </a:p>
        </p:txBody>
      </p:sp>
      <p:sp>
        <p:nvSpPr>
          <p:cNvPr id="67" name="Shape 65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Физический поток → B03. Стоимость → B01. Научный результат → B07. Польза → B17.</a:t>
            </a:r>
            <a:endParaRPr lang="en-US" sz="16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МЫСЛЯЩИЙ ПОТОК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Девять реестров одного решения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Сигнал, выбор, действие и доказательство соединены постоянными идентификаторами.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Основание: исходная концепция ЭКВИЛИБРИУМ, R01–R09 • Применение к ZE-01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112264"/>
            <a:ext cx="3529584" cy="950976"/>
          </a:xfrm>
          <a:prstGeom prst="rect">
            <a:avLst>
              <a:gd name="adj" fmla="val 961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49808" y="224942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R01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371600" y="2231136"/>
            <a:ext cx="2542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Наблюдения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77240" y="2688336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обнаружено?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407408" y="2112264"/>
            <a:ext cx="3529584" cy="950976"/>
          </a:xfrm>
          <a:prstGeom prst="rect">
            <a:avLst>
              <a:gd name="adj" fmla="val 961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62856" y="224942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R02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184648" y="2231136"/>
            <a:ext cx="2542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Смыслы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4590288" y="2688336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это важно?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220456" y="2112264"/>
            <a:ext cx="3529584" cy="950976"/>
          </a:xfrm>
          <a:prstGeom prst="rect">
            <a:avLst>
              <a:gd name="adj" fmla="val 961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75904" y="224942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997696" y="2231136"/>
            <a:ext cx="2542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Классификация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8403336" y="2688336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 чему относится?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94360" y="3227832"/>
            <a:ext cx="3529584" cy="950976"/>
          </a:xfrm>
          <a:prstGeom prst="rect">
            <a:avLst>
              <a:gd name="adj" fmla="val 961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49808" y="3364992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R04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371600" y="3346704"/>
            <a:ext cx="2542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Сценарии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777240" y="3803904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Какие есть варианты?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4407408" y="3227832"/>
            <a:ext cx="3529584" cy="950976"/>
          </a:xfrm>
          <a:prstGeom prst="rect">
            <a:avLst>
              <a:gd name="adj" fmla="val 961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62856" y="3364992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R05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184648" y="3346704"/>
            <a:ext cx="2542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Решения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4590288" y="3803904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Кем и что выбрано?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220456" y="3227832"/>
            <a:ext cx="3529584" cy="950976"/>
          </a:xfrm>
          <a:prstGeom prst="rect">
            <a:avLst>
              <a:gd name="adj" fmla="val 9615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375904" y="3364992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R06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8997696" y="3346704"/>
            <a:ext cx="2542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Действия</a:t>
            </a:r>
            <a:endParaRPr lang="en-US" sz="2000" dirty="0"/>
          </a:p>
        </p:txBody>
      </p:sp>
      <p:sp>
        <p:nvSpPr>
          <p:cNvPr id="33" name="Text 31"/>
          <p:cNvSpPr/>
          <p:nvPr/>
        </p:nvSpPr>
        <p:spPr>
          <a:xfrm>
            <a:off x="8403336" y="3803904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Кто и когда исполняет?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594360" y="4343400"/>
            <a:ext cx="3529584" cy="950976"/>
          </a:xfrm>
          <a:prstGeom prst="rect">
            <a:avLst>
              <a:gd name="adj" fmla="val 9615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49808" y="4480560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R07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1371600" y="4462272"/>
            <a:ext cx="2542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Результаты</a:t>
            </a:r>
            <a:endParaRPr lang="en-US" sz="2000" dirty="0"/>
          </a:p>
        </p:txBody>
      </p:sp>
      <p:sp>
        <p:nvSpPr>
          <p:cNvPr id="37" name="Text 35"/>
          <p:cNvSpPr/>
          <p:nvPr/>
        </p:nvSpPr>
        <p:spPr>
          <a:xfrm>
            <a:off x="777240" y="4919472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изменилось?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4407408" y="4343400"/>
            <a:ext cx="3529584" cy="950976"/>
          </a:xfrm>
          <a:prstGeom prst="rect">
            <a:avLst>
              <a:gd name="adj" fmla="val 9615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62856" y="4480560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R08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5184648" y="4462272"/>
            <a:ext cx="2542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Доказательства</a:t>
            </a:r>
            <a:endParaRPr lang="en-US" sz="2000" dirty="0"/>
          </a:p>
        </p:txBody>
      </p:sp>
      <p:sp>
        <p:nvSpPr>
          <p:cNvPr id="41" name="Text 39"/>
          <p:cNvSpPr/>
          <p:nvPr/>
        </p:nvSpPr>
        <p:spPr>
          <a:xfrm>
            <a:off x="4590288" y="4919472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Чем подтверждено?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8220456" y="4343400"/>
            <a:ext cx="3529584" cy="950976"/>
          </a:xfrm>
          <a:prstGeom prst="rect">
            <a:avLst>
              <a:gd name="adj" fmla="val 9615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8375904" y="4480560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R09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8997696" y="4462272"/>
            <a:ext cx="2542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Связи</a:t>
            </a:r>
            <a:endParaRPr lang="en-US" sz="2000" dirty="0"/>
          </a:p>
        </p:txBody>
      </p:sp>
      <p:sp>
        <p:nvSpPr>
          <p:cNvPr id="45" name="Text 43"/>
          <p:cNvSpPr/>
          <p:nvPr/>
        </p:nvSpPr>
        <p:spPr>
          <a:xfrm>
            <a:off x="8403336" y="4919472"/>
            <a:ext cx="30998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всё связано?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Архив сохраняет версии и основания. Учётная группа проверяет согласованность.</a:t>
            </a:r>
            <a:endParaRPr lang="en-US" sz="16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ОРИОН 22:22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смешиваем слои, балансы и показатели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Пять уровней работы: от смысла до памяти. Разные числа — разные справочники.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240280"/>
            <a:ext cx="2020824" cy="731520"/>
          </a:xfrm>
          <a:prstGeom prst="rect">
            <a:avLst>
              <a:gd name="adj" fmla="val 12500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04088" y="2468880"/>
            <a:ext cx="1801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СМЫСЛ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2633472" y="2432304"/>
            <a:ext cx="265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2889504" y="2240280"/>
            <a:ext cx="2020824" cy="731520"/>
          </a:xfrm>
          <a:prstGeom prst="rect">
            <a:avLst>
              <a:gd name="adj" fmla="val 12500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999232" y="2468880"/>
            <a:ext cx="1801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ЗНАНИЕ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928616" y="2432304"/>
            <a:ext cx="265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5184648" y="2240280"/>
            <a:ext cx="2020824" cy="731520"/>
          </a:xfrm>
          <a:prstGeom prst="rect">
            <a:avLst>
              <a:gd name="adj" fmla="val 12500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294376" y="2468880"/>
            <a:ext cx="1801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РЕШЕНИЕ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7223760" y="2432304"/>
            <a:ext cx="265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7479792" y="2240280"/>
            <a:ext cx="2020824" cy="731520"/>
          </a:xfrm>
          <a:prstGeom prst="rect">
            <a:avLst>
              <a:gd name="adj" fmla="val 12500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589520" y="2468880"/>
            <a:ext cx="1801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ДЕЙСТВИЕ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9518904" y="2432304"/>
            <a:ext cx="265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9774936" y="2240280"/>
            <a:ext cx="2020824" cy="731520"/>
          </a:xfrm>
          <a:prstGeom prst="rect">
            <a:avLst>
              <a:gd name="adj" fmla="val 12500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884664" y="2468880"/>
            <a:ext cx="1801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ПАМЯТЬ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731520" y="3337560"/>
            <a:ext cx="2359152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55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5500" dirty="0"/>
          </a:p>
        </p:txBody>
      </p:sp>
      <p:sp>
        <p:nvSpPr>
          <p:cNvPr id="25" name="Text 23"/>
          <p:cNvSpPr/>
          <p:nvPr/>
        </p:nvSpPr>
        <p:spPr>
          <a:xfrm>
            <a:off x="731520" y="4233672"/>
            <a:ext cx="24231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оси классификации</a:t>
            </a:r>
            <a:endParaRPr lang="en-US" sz="1900" dirty="0"/>
          </a:p>
        </p:txBody>
      </p:sp>
      <p:sp>
        <p:nvSpPr>
          <p:cNvPr id="26" name="Text 24"/>
          <p:cNvSpPr/>
          <p:nvPr/>
        </p:nvSpPr>
        <p:spPr>
          <a:xfrm>
            <a:off x="731520" y="4910328"/>
            <a:ext cx="23591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Описание объекта и контекста</a:t>
            </a:r>
            <a:endParaRPr lang="en-US" sz="1570" dirty="0"/>
          </a:p>
        </p:txBody>
      </p:sp>
      <p:sp>
        <p:nvSpPr>
          <p:cNvPr id="27" name="Text 25"/>
          <p:cNvSpPr/>
          <p:nvPr/>
        </p:nvSpPr>
        <p:spPr>
          <a:xfrm>
            <a:off x="3584448" y="3337560"/>
            <a:ext cx="2359152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55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5500" dirty="0"/>
          </a:p>
        </p:txBody>
      </p:sp>
      <p:sp>
        <p:nvSpPr>
          <p:cNvPr id="28" name="Text 26"/>
          <p:cNvSpPr/>
          <p:nvPr/>
        </p:nvSpPr>
        <p:spPr>
          <a:xfrm>
            <a:off x="3584448" y="4233672"/>
            <a:ext cx="24231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связанных балансов</a:t>
            </a:r>
            <a:endParaRPr lang="en-US" sz="1900" dirty="0"/>
          </a:p>
        </p:txBody>
      </p:sp>
      <p:sp>
        <p:nvSpPr>
          <p:cNvPr id="29" name="Text 27"/>
          <p:cNvSpPr/>
          <p:nvPr/>
        </p:nvSpPr>
        <p:spPr>
          <a:xfrm>
            <a:off x="3584448" y="4910328"/>
            <a:ext cx="23591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Ресурсы и последствия</a:t>
            </a:r>
            <a:endParaRPr lang="en-US" sz="1570" dirty="0"/>
          </a:p>
        </p:txBody>
      </p:sp>
      <p:sp>
        <p:nvSpPr>
          <p:cNvPr id="30" name="Text 28"/>
          <p:cNvSpPr/>
          <p:nvPr/>
        </p:nvSpPr>
        <p:spPr>
          <a:xfrm>
            <a:off x="6437376" y="3337560"/>
            <a:ext cx="2359152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55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260</a:t>
            </a:r>
            <a:endParaRPr lang="en-US" sz="5500" dirty="0"/>
          </a:p>
        </p:txBody>
      </p:sp>
      <p:sp>
        <p:nvSpPr>
          <p:cNvPr id="31" name="Text 29"/>
          <p:cNvSpPr/>
          <p:nvPr/>
        </p:nvSpPr>
        <p:spPr>
          <a:xfrm>
            <a:off x="6437376" y="4233672"/>
            <a:ext cx="24231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показателей в замысле</a:t>
            </a:r>
            <a:endParaRPr lang="en-US" sz="1900" dirty="0"/>
          </a:p>
        </p:txBody>
      </p:sp>
      <p:sp>
        <p:nvSpPr>
          <p:cNvPr id="32" name="Text 30"/>
          <p:cNvSpPr/>
          <p:nvPr/>
        </p:nvSpPr>
        <p:spPr>
          <a:xfrm>
            <a:off x="6437376" y="4910328"/>
            <a:ext cx="23591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условие старта прототипа</a:t>
            </a:r>
            <a:endParaRPr lang="en-US" sz="1570" dirty="0"/>
          </a:p>
        </p:txBody>
      </p:sp>
      <p:sp>
        <p:nvSpPr>
          <p:cNvPr id="33" name="Text 31"/>
          <p:cNvSpPr/>
          <p:nvPr/>
        </p:nvSpPr>
        <p:spPr>
          <a:xfrm>
            <a:off x="9290304" y="3337560"/>
            <a:ext cx="2359152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55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5500" dirty="0"/>
          </a:p>
        </p:txBody>
      </p:sp>
      <p:sp>
        <p:nvSpPr>
          <p:cNvPr id="34" name="Text 32"/>
          <p:cNvSpPr/>
          <p:nvPr/>
        </p:nvSpPr>
        <p:spPr>
          <a:xfrm>
            <a:off x="9290304" y="4233672"/>
            <a:ext cx="24231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паспортов ZE-01</a:t>
            </a:r>
            <a:endParaRPr lang="en-US" sz="1900" dirty="0"/>
          </a:p>
        </p:txBody>
      </p:sp>
      <p:sp>
        <p:nvSpPr>
          <p:cNvPr id="35" name="Text 33"/>
          <p:cNvSpPr/>
          <p:nvPr/>
        </p:nvSpPr>
        <p:spPr>
          <a:xfrm>
            <a:off x="9290304" y="4910328"/>
            <a:ext cx="23591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Прикладной стартовый набор</a:t>
            </a:r>
            <a:endParaRPr lang="en-US" sz="1570" dirty="0"/>
          </a:p>
        </p:txBody>
      </p:sp>
      <p:sp>
        <p:nvSpPr>
          <p:cNvPr id="36" name="Shape 34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стандартов Человека и культурный контур 20 × 13 сохраняют отдельные назначения.</a:t>
            </a:r>
            <a:endParaRPr lang="en-US" sz="16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МНОГОМЕРНЫЕ РЕЙТИНГИ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Показываем профиль, а не скрываем различия в среднем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Сохраняем десять измерений ОРИОН. Реальные оценки пилота ещё не рассчитаны.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Основа: профиль ОРИОН [П3] • Методический ориентир: OECD / EC-JRC [И7]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3504" y="2176272"/>
            <a:ext cx="3730752" cy="502920"/>
          </a:xfrm>
          <a:prstGeom prst="rect">
            <a:avLst>
              <a:gd name="adj" fmla="val 1818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313432"/>
            <a:ext cx="393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207008" y="2276856"/>
            <a:ext cx="2999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1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Человеческий потенциал</a:t>
            </a:r>
            <a:endParaRPr lang="en-US" sz="1810" dirty="0"/>
          </a:p>
        </p:txBody>
      </p:sp>
      <p:sp>
        <p:nvSpPr>
          <p:cNvPr id="13" name="Shape 11"/>
          <p:cNvSpPr/>
          <p:nvPr/>
        </p:nvSpPr>
        <p:spPr>
          <a:xfrm>
            <a:off x="603504" y="2816352"/>
            <a:ext cx="3730752" cy="502920"/>
          </a:xfrm>
          <a:prstGeom prst="rect">
            <a:avLst>
              <a:gd name="adj" fmla="val 1818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13232" y="2953512"/>
            <a:ext cx="393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207008" y="2916936"/>
            <a:ext cx="2999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1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Качество жизни</a:t>
            </a:r>
            <a:endParaRPr lang="en-US" sz="1810" dirty="0"/>
          </a:p>
        </p:txBody>
      </p:sp>
      <p:sp>
        <p:nvSpPr>
          <p:cNvPr id="16" name="Shape 14"/>
          <p:cNvSpPr/>
          <p:nvPr/>
        </p:nvSpPr>
        <p:spPr>
          <a:xfrm>
            <a:off x="603504" y="3456432"/>
            <a:ext cx="3730752" cy="502920"/>
          </a:xfrm>
          <a:prstGeom prst="rect">
            <a:avLst>
              <a:gd name="adj" fmla="val 1818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3232" y="3593592"/>
            <a:ext cx="393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207008" y="3557016"/>
            <a:ext cx="2999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1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Природа и биоценозы</a:t>
            </a:r>
            <a:endParaRPr lang="en-US" sz="1810" dirty="0"/>
          </a:p>
        </p:txBody>
      </p:sp>
      <p:sp>
        <p:nvSpPr>
          <p:cNvPr id="19" name="Shape 17"/>
          <p:cNvSpPr/>
          <p:nvPr/>
        </p:nvSpPr>
        <p:spPr>
          <a:xfrm>
            <a:off x="603504" y="4096512"/>
            <a:ext cx="3730752" cy="502920"/>
          </a:xfrm>
          <a:prstGeom prst="rect">
            <a:avLst>
              <a:gd name="adj" fmla="val 1818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13232" y="4233672"/>
            <a:ext cx="393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207008" y="4197096"/>
            <a:ext cx="2999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1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Образование и наука</a:t>
            </a:r>
            <a:endParaRPr lang="en-US" sz="1810" dirty="0"/>
          </a:p>
        </p:txBody>
      </p:sp>
      <p:sp>
        <p:nvSpPr>
          <p:cNvPr id="22" name="Shape 20"/>
          <p:cNvSpPr/>
          <p:nvPr/>
        </p:nvSpPr>
        <p:spPr>
          <a:xfrm>
            <a:off x="603504" y="4736592"/>
            <a:ext cx="3730752" cy="502920"/>
          </a:xfrm>
          <a:prstGeom prst="rect">
            <a:avLst>
              <a:gd name="adj" fmla="val 1818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13232" y="4873752"/>
            <a:ext cx="393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207008" y="4837176"/>
            <a:ext cx="2999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1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Технологии и инновации</a:t>
            </a:r>
            <a:endParaRPr lang="en-US" sz="1810" dirty="0"/>
          </a:p>
        </p:txBody>
      </p:sp>
      <p:sp>
        <p:nvSpPr>
          <p:cNvPr id="25" name="Shape 23"/>
          <p:cNvSpPr/>
          <p:nvPr/>
        </p:nvSpPr>
        <p:spPr>
          <a:xfrm>
            <a:off x="4581144" y="2176272"/>
            <a:ext cx="3730752" cy="502920"/>
          </a:xfrm>
          <a:prstGeom prst="rect">
            <a:avLst>
              <a:gd name="adj" fmla="val 1818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90872" y="2313432"/>
            <a:ext cx="393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5184648" y="2276856"/>
            <a:ext cx="2999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1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Культура и наследие</a:t>
            </a:r>
            <a:endParaRPr lang="en-US" sz="1810" dirty="0"/>
          </a:p>
        </p:txBody>
      </p:sp>
      <p:sp>
        <p:nvSpPr>
          <p:cNvPr id="28" name="Shape 26"/>
          <p:cNvSpPr/>
          <p:nvPr/>
        </p:nvSpPr>
        <p:spPr>
          <a:xfrm>
            <a:off x="4581144" y="2816352"/>
            <a:ext cx="3730752" cy="502920"/>
          </a:xfrm>
          <a:prstGeom prst="rect">
            <a:avLst>
              <a:gd name="adj" fmla="val 1818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690872" y="2953512"/>
            <a:ext cx="393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184648" y="2916936"/>
            <a:ext cx="2999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1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Социальная устойчивость</a:t>
            </a:r>
            <a:endParaRPr lang="en-US" sz="1810" dirty="0"/>
          </a:p>
        </p:txBody>
      </p:sp>
      <p:sp>
        <p:nvSpPr>
          <p:cNvPr id="31" name="Shape 29"/>
          <p:cNvSpPr/>
          <p:nvPr/>
        </p:nvSpPr>
        <p:spPr>
          <a:xfrm>
            <a:off x="4581144" y="3456432"/>
            <a:ext cx="3730752" cy="502920"/>
          </a:xfrm>
          <a:prstGeom prst="rect">
            <a:avLst>
              <a:gd name="adj" fmla="val 1818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690872" y="3593592"/>
            <a:ext cx="393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184648" y="3557016"/>
            <a:ext cx="2999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1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Экономика</a:t>
            </a:r>
            <a:endParaRPr lang="en-US" sz="1810" dirty="0"/>
          </a:p>
        </p:txBody>
      </p:sp>
      <p:sp>
        <p:nvSpPr>
          <p:cNvPr id="34" name="Shape 32"/>
          <p:cNvSpPr/>
          <p:nvPr/>
        </p:nvSpPr>
        <p:spPr>
          <a:xfrm>
            <a:off x="4581144" y="4096512"/>
            <a:ext cx="3730752" cy="502920"/>
          </a:xfrm>
          <a:prstGeom prst="rect">
            <a:avLst>
              <a:gd name="adj" fmla="val 1818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690872" y="4233672"/>
            <a:ext cx="393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5184648" y="4197096"/>
            <a:ext cx="2999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1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Сотрудничество</a:t>
            </a:r>
            <a:endParaRPr lang="en-US" sz="1810" dirty="0"/>
          </a:p>
        </p:txBody>
      </p:sp>
      <p:sp>
        <p:nvSpPr>
          <p:cNvPr id="37" name="Shape 35"/>
          <p:cNvSpPr/>
          <p:nvPr/>
        </p:nvSpPr>
        <p:spPr>
          <a:xfrm>
            <a:off x="4581144" y="4736592"/>
            <a:ext cx="3730752" cy="502920"/>
          </a:xfrm>
          <a:prstGeom prst="rect">
            <a:avLst>
              <a:gd name="adj" fmla="val 1818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690872" y="4873752"/>
            <a:ext cx="393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5184648" y="4837176"/>
            <a:ext cx="2999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1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Долгосрочная устойчивость</a:t>
            </a:r>
            <a:endParaRPr lang="en-US" sz="1810" dirty="0"/>
          </a:p>
        </p:txBody>
      </p:sp>
      <p:sp>
        <p:nvSpPr>
          <p:cNvPr id="40" name="Shape 38"/>
          <p:cNvSpPr/>
          <p:nvPr/>
        </p:nvSpPr>
        <p:spPr>
          <a:xfrm>
            <a:off x="8686800" y="2176272"/>
            <a:ext cx="2898648" cy="3172968"/>
          </a:xfrm>
          <a:prstGeom prst="rect">
            <a:avLst>
              <a:gd name="adj" fmla="val 3155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906256" y="2423160"/>
            <a:ext cx="24231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Рядом с оценкой</a:t>
            </a:r>
            <a:endParaRPr lang="en-US" sz="2300" dirty="0"/>
          </a:p>
        </p:txBody>
      </p:sp>
      <p:sp>
        <p:nvSpPr>
          <p:cNvPr id="42" name="Text 40"/>
          <p:cNvSpPr/>
          <p:nvPr/>
        </p:nvSpPr>
        <p:spPr>
          <a:xfrm>
            <a:off x="8915400" y="3255264"/>
            <a:ext cx="2350008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</a:t>
            </a:r>
            <a:endParaRPr lang="en-US" sz="19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 и граница</a:t>
            </a:r>
            <a:endParaRPr lang="en-US" sz="19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Физическое значение</a:t>
            </a:r>
            <a:endParaRPr lang="en-US" sz="19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Полнота данных</a:t>
            </a:r>
            <a:endParaRPr lang="en-US" sz="19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Ограничения</a:t>
            </a:r>
            <a:endParaRPr lang="en-US" sz="1900" dirty="0"/>
          </a:p>
        </p:txBody>
      </p:sp>
      <p:sp>
        <p:nvSpPr>
          <p:cNvPr id="43" name="Shape 41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Нет данных — не ноль. Высокий балл не отменяет требования безопасности и права людей.</a:t>
            </a:r>
            <a:endParaRPr lang="en-US" sz="16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12 СТАРТОВЫХ ПОКАЗАТЕЛЕЙ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Паспорт важнее красивой диаграммы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Каждый показатель имеет формулу, источник, период, владельца и статус проверки.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85800" y="21396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ЗНАНИЯ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94360" y="2761488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94944" y="2907792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ZE-K01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1527048" y="2843784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1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Описание Архива</a:t>
            </a:r>
            <a:endParaRPr lang="en-US" sz="1710" dirty="0"/>
          </a:p>
        </p:txBody>
      </p:sp>
      <p:sp>
        <p:nvSpPr>
          <p:cNvPr id="14" name="Shape 12"/>
          <p:cNvSpPr/>
          <p:nvPr/>
        </p:nvSpPr>
        <p:spPr>
          <a:xfrm>
            <a:off x="594360" y="3374136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94944" y="3520440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ZE-K02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1527048" y="3456432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1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Повторное применение</a:t>
            </a:r>
            <a:endParaRPr lang="en-US" sz="1710" dirty="0"/>
          </a:p>
        </p:txBody>
      </p:sp>
      <p:sp>
        <p:nvSpPr>
          <p:cNvPr id="17" name="Shape 15"/>
          <p:cNvSpPr/>
          <p:nvPr/>
        </p:nvSpPr>
        <p:spPr>
          <a:xfrm>
            <a:off x="594360" y="3986784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94944" y="4133088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ZE-K03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1527048" y="4069080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1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Проверенные результаты</a:t>
            </a:r>
            <a:endParaRPr lang="en-US" sz="1710" dirty="0"/>
          </a:p>
        </p:txBody>
      </p:sp>
      <p:sp>
        <p:nvSpPr>
          <p:cNvPr id="20" name="Shape 18"/>
          <p:cNvSpPr/>
          <p:nvPr/>
        </p:nvSpPr>
        <p:spPr>
          <a:xfrm>
            <a:off x="594360" y="4599432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94944" y="4745736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ZE-K04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1527048" y="4681728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1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Освоение навыка</a:t>
            </a:r>
            <a:endParaRPr lang="en-US" sz="1710" dirty="0"/>
          </a:p>
        </p:txBody>
      </p:sp>
      <p:sp>
        <p:nvSpPr>
          <p:cNvPr id="23" name="Text 21"/>
          <p:cNvSpPr/>
          <p:nvPr/>
        </p:nvSpPr>
        <p:spPr>
          <a:xfrm>
            <a:off x="4498848" y="21396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4407408" y="2761488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07992" y="2907792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ZE-E01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5340096" y="2843784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1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Перерывы услуги</a:t>
            </a:r>
            <a:endParaRPr lang="en-US" sz="1710" dirty="0"/>
          </a:p>
        </p:txBody>
      </p:sp>
      <p:sp>
        <p:nvSpPr>
          <p:cNvPr id="27" name="Shape 25"/>
          <p:cNvSpPr/>
          <p:nvPr/>
        </p:nvSpPr>
        <p:spPr>
          <a:xfrm>
            <a:off x="4407408" y="3374136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507992" y="3520440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ZE-E02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5340096" y="3456432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2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 на единицу услуги</a:t>
            </a:r>
            <a:endParaRPr lang="en-US" sz="1520" dirty="0"/>
          </a:p>
        </p:txBody>
      </p:sp>
      <p:sp>
        <p:nvSpPr>
          <p:cNvPr id="30" name="Shape 28"/>
          <p:cNvSpPr/>
          <p:nvPr/>
        </p:nvSpPr>
        <p:spPr>
          <a:xfrm>
            <a:off x="4407408" y="3986784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07992" y="4133088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ZE-E03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5340096" y="4069080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1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Максимум мощности</a:t>
            </a:r>
            <a:endParaRPr lang="en-US" sz="1710" dirty="0"/>
          </a:p>
        </p:txBody>
      </p:sp>
      <p:sp>
        <p:nvSpPr>
          <p:cNvPr id="33" name="Shape 31"/>
          <p:cNvSpPr/>
          <p:nvPr/>
        </p:nvSpPr>
        <p:spPr>
          <a:xfrm>
            <a:off x="4407408" y="4599432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507992" y="4745736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ZE-E04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5340096" y="4681728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1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Снижение расхода</a:t>
            </a:r>
            <a:endParaRPr lang="en-US" sz="1710" dirty="0"/>
          </a:p>
        </p:txBody>
      </p:sp>
      <p:sp>
        <p:nvSpPr>
          <p:cNvPr id="36" name="Text 34"/>
          <p:cNvSpPr/>
          <p:nvPr/>
        </p:nvSpPr>
        <p:spPr>
          <a:xfrm>
            <a:off x="8311896" y="21396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УСТОЙЧИВОСТЬ</a:t>
            </a:r>
            <a:endParaRPr lang="en-US" sz="2000" dirty="0"/>
          </a:p>
        </p:txBody>
      </p:sp>
      <p:sp>
        <p:nvSpPr>
          <p:cNvPr id="37" name="Shape 35"/>
          <p:cNvSpPr/>
          <p:nvPr/>
        </p:nvSpPr>
        <p:spPr>
          <a:xfrm>
            <a:off x="8220456" y="2761488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321040" y="2907792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ZE-S01</a:t>
            </a:r>
            <a:endParaRPr lang="en-US" sz="1050" dirty="0"/>
          </a:p>
        </p:txBody>
      </p:sp>
      <p:sp>
        <p:nvSpPr>
          <p:cNvPr id="39" name="Text 37"/>
          <p:cNvSpPr/>
          <p:nvPr/>
        </p:nvSpPr>
        <p:spPr>
          <a:xfrm>
            <a:off x="9153144" y="2843784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1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Покрытие расходов</a:t>
            </a:r>
            <a:endParaRPr lang="en-US" sz="1710" dirty="0"/>
          </a:p>
        </p:txBody>
      </p:sp>
      <p:sp>
        <p:nvSpPr>
          <p:cNvPr id="40" name="Shape 38"/>
          <p:cNvSpPr/>
          <p:nvPr/>
        </p:nvSpPr>
        <p:spPr>
          <a:xfrm>
            <a:off x="8220456" y="3374136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321040" y="3520440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ZE-N01</a:t>
            </a:r>
            <a:endParaRPr lang="en-US" sz="1050" dirty="0"/>
          </a:p>
        </p:txBody>
      </p:sp>
      <p:sp>
        <p:nvSpPr>
          <p:cNvPr id="42" name="Text 40"/>
          <p:cNvSpPr/>
          <p:nvPr/>
        </p:nvSpPr>
        <p:spPr>
          <a:xfrm>
            <a:off x="9153144" y="3456432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1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Вода на единицу услуги</a:t>
            </a:r>
            <a:endParaRPr lang="en-US" sz="1710" dirty="0"/>
          </a:p>
        </p:txBody>
      </p:sp>
      <p:sp>
        <p:nvSpPr>
          <p:cNvPr id="43" name="Shape 41"/>
          <p:cNvSpPr/>
          <p:nvPr/>
        </p:nvSpPr>
        <p:spPr>
          <a:xfrm>
            <a:off x="8220456" y="3986784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8321040" y="4133088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ZE-D01</a:t>
            </a:r>
            <a:endParaRPr lang="en-US" sz="1050" dirty="0"/>
          </a:p>
        </p:txBody>
      </p:sp>
      <p:sp>
        <p:nvSpPr>
          <p:cNvPr id="45" name="Text 43"/>
          <p:cNvSpPr/>
          <p:nvPr/>
        </p:nvSpPr>
        <p:spPr>
          <a:xfrm>
            <a:off x="9153144" y="4069080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1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Полнота данных</a:t>
            </a:r>
            <a:endParaRPr lang="en-US" sz="1710" dirty="0"/>
          </a:p>
        </p:txBody>
      </p:sp>
      <p:sp>
        <p:nvSpPr>
          <p:cNvPr id="46" name="Shape 44"/>
          <p:cNvSpPr/>
          <p:nvPr/>
        </p:nvSpPr>
        <p:spPr>
          <a:xfrm>
            <a:off x="8220456" y="4599432"/>
            <a:ext cx="3529584" cy="493776"/>
          </a:xfrm>
          <a:prstGeom prst="rect">
            <a:avLst>
              <a:gd name="adj" fmla="val 18519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8321040" y="4745736"/>
            <a:ext cx="667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ZE-C01</a:t>
            </a:r>
            <a:endParaRPr lang="en-US" sz="1050" dirty="0"/>
          </a:p>
        </p:txBody>
      </p:sp>
      <p:sp>
        <p:nvSpPr>
          <p:cNvPr id="48" name="Text 46"/>
          <p:cNvSpPr/>
          <p:nvPr/>
        </p:nvSpPr>
        <p:spPr>
          <a:xfrm>
            <a:off x="9153144" y="4681728"/>
            <a:ext cx="2441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71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Совместные задачи</a:t>
            </a:r>
            <a:endParaRPr lang="en-US" sz="1710" dirty="0"/>
          </a:p>
        </p:txBody>
      </p:sp>
      <p:sp>
        <p:nvSpPr>
          <p:cNvPr id="49" name="Shape 47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 базовые значения — по данным площадки. Неизвестное не заменяем условным нулём.</a:t>
            </a:r>
            <a:endParaRPr lang="en-US" sz="16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ИЗМЕРЕНИЕ ЭФФЕКТА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Сравниваем не просто «до» и «после», а сопоставимую базу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УСЛОВНЫЙ ПРИМЕР • Один месяц • Числа не относятся к Сафари-парку.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Методический ориентир измерения и проверки: FEMP M&amp;V Guidelines 5.0 [И5]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231136"/>
            <a:ext cx="3776472" cy="2276856"/>
          </a:xfrm>
          <a:prstGeom prst="rect">
            <a:avLst>
              <a:gd name="adj" fmla="val 4016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99432" y="2231136"/>
            <a:ext cx="3776472" cy="2276856"/>
          </a:xfrm>
          <a:prstGeom prst="rect">
            <a:avLst>
              <a:gd name="adj" fmla="val 4016"/>
            </a:avLst>
          </a:prstGeom>
          <a:solidFill>
            <a:srgbClr val="FFF5E7"/>
          </a:solidFill>
          <a:ln w="8890">
            <a:solidFill>
              <a:srgbClr val="FFF5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613648" y="2231136"/>
            <a:ext cx="2990088" cy="2276856"/>
          </a:xfrm>
          <a:prstGeom prst="rect">
            <a:avLst>
              <a:gd name="adj" fmla="val 4016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2450592"/>
            <a:ext cx="3337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Скорректированная база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822960" y="2971800"/>
            <a:ext cx="3282696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65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125</a:t>
            </a:r>
            <a:endParaRPr lang="en-US" sz="6500" dirty="0"/>
          </a:p>
        </p:txBody>
      </p:sp>
      <p:sp>
        <p:nvSpPr>
          <p:cNvPr id="15" name="Text 13"/>
          <p:cNvSpPr/>
          <p:nvPr/>
        </p:nvSpPr>
        <p:spPr>
          <a:xfrm>
            <a:off x="859536" y="3959352"/>
            <a:ext cx="32735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МВт·ч   (120 + 5)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4818888" y="2450592"/>
            <a:ext cx="3337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 мероприятия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4818888" y="2971800"/>
            <a:ext cx="3282696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65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105</a:t>
            </a:r>
            <a:endParaRPr lang="en-US" sz="6500" dirty="0"/>
          </a:p>
        </p:txBody>
      </p:sp>
      <p:sp>
        <p:nvSpPr>
          <p:cNvPr id="18" name="Text 16"/>
          <p:cNvSpPr/>
          <p:nvPr/>
        </p:nvSpPr>
        <p:spPr>
          <a:xfrm>
            <a:off x="4855464" y="3959352"/>
            <a:ext cx="32735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МВт·ч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833104" y="2450592"/>
            <a:ext cx="25511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Снижение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8823960" y="3090672"/>
            <a:ext cx="253288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55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16%</a:t>
            </a:r>
            <a:endParaRPr lang="en-US" sz="5500" dirty="0"/>
          </a:p>
        </p:txBody>
      </p:sp>
      <p:sp>
        <p:nvSpPr>
          <p:cNvPr id="21" name="Text 19"/>
          <p:cNvSpPr/>
          <p:nvPr/>
        </p:nvSpPr>
        <p:spPr>
          <a:xfrm>
            <a:off x="8851392" y="3959352"/>
            <a:ext cx="248716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МВт·ч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731520" y="4864608"/>
            <a:ext cx="10744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условных 8 руб./кВт·ч: 160 000 руб. изменения энергетической составляющей.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Это не прибыль: дополнительные затраты и структура счёта учитываются отдельно.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548640" y="5760720"/>
            <a:ext cx="11091672" cy="521208"/>
          </a:xfrm>
          <a:prstGeom prst="rect">
            <a:avLst>
              <a:gd name="adj" fmla="val 17544"/>
            </a:avLst>
          </a:prstGeom>
          <a:solidFill>
            <a:srgbClr val="FFF5E7"/>
          </a:solidFill>
          <a:ln w="8890">
            <a:solidFill>
              <a:srgbClr val="FFF5E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22376" y="5870448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Месячный пример нельзя автоматически переносить на год или использовать как обещание.</a:t>
            </a:r>
            <a:endParaRPr lang="en-US" sz="16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ВЫБОР СЦЕНАРИЯ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Сначала сравниваем три варианта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Одинаковые требования к услуге, безопасности и природной среде.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221992"/>
            <a:ext cx="3538728" cy="3072384"/>
          </a:xfrm>
          <a:prstGeom prst="roundRect">
            <a:avLst>
              <a:gd name="adj" fmla="val 2976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221992"/>
            <a:ext cx="50292" cy="3072384"/>
          </a:xfrm>
          <a:prstGeom prst="rect">
            <a:avLst>
              <a:gd name="adj" fmla="val 181818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2404872"/>
            <a:ext cx="640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5528" y="2761488"/>
            <a:ext cx="31455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Базовый режим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795528" y="3538728"/>
            <a:ext cx="3145536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Продолжение работы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 необходимым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обслуживанием.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Точка сравнения.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4398264" y="2221992"/>
            <a:ext cx="3538728" cy="3072384"/>
          </a:xfrm>
          <a:prstGeom prst="roundRect">
            <a:avLst>
              <a:gd name="adj" fmla="val 2976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398264" y="2221992"/>
            <a:ext cx="50292" cy="3072384"/>
          </a:xfrm>
          <a:prstGeom prst="rect">
            <a:avLst>
              <a:gd name="adj" fmla="val 181818"/>
            </a:avLst>
          </a:prstGeom>
          <a:solidFill>
            <a:srgbClr val="19766C"/>
          </a:solidFill>
          <a:ln w="8890">
            <a:solidFill>
              <a:srgbClr val="19766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99432" y="2404872"/>
            <a:ext cx="640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99432" y="2761488"/>
            <a:ext cx="31455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Учёт и эффективность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4599432" y="3538728"/>
            <a:ext cx="3145536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Наблюдения, графики,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устранение потерь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проверяемые изменения.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Проверяемый первый шаг.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8202168" y="2221992"/>
            <a:ext cx="3401568" cy="3072384"/>
          </a:xfrm>
          <a:prstGeom prst="roundRect">
            <a:avLst>
              <a:gd name="adj" fmla="val 2976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02168" y="2221992"/>
            <a:ext cx="50292" cy="3072384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403336" y="2404872"/>
            <a:ext cx="640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403336" y="2761488"/>
            <a:ext cx="30083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Дополнительные источники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403336" y="3538728"/>
            <a:ext cx="3008376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Вариант Б + генерация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или накопление,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это оправдано.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Отдельное обоснование.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Решение принимается по полным затратам, надёжности, ограничениям и качеству данных.</a:t>
            </a:r>
            <a:endParaRPr lang="en-US" sz="16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САФАРИ-ПАРК — ГОРОД ЗНАНИЯ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Природное ядро, Академия и прикладной узел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Проверяем общую модель на ограниченном масштабе, сохраняя природную среду.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Основа: «Сафари-парк — Город знания», 05.09.2026 [П2] • Развитие модуля ZE-01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212848"/>
            <a:ext cx="3538728" cy="2633472"/>
          </a:xfrm>
          <a:prstGeom prst="roundRect">
            <a:avLst>
              <a:gd name="adj" fmla="val 3472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212848"/>
            <a:ext cx="50292" cy="2633472"/>
          </a:xfrm>
          <a:prstGeom prst="rect">
            <a:avLst>
              <a:gd name="adj" fmla="val 181818"/>
            </a:avLst>
          </a:prstGeom>
          <a:solidFill>
            <a:srgbClr val="19766C"/>
          </a:solidFill>
          <a:ln w="8890">
            <a:solidFill>
              <a:srgbClr val="19766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2395728"/>
            <a:ext cx="31455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Природное ядро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795528" y="3172968"/>
            <a:ext cx="3145536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Биоценозы, маршруты,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полевые наблюдения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семейные программы.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4398264" y="2212848"/>
            <a:ext cx="3538728" cy="2633472"/>
          </a:xfrm>
          <a:prstGeom prst="roundRect">
            <a:avLst>
              <a:gd name="adj" fmla="val 3472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398264" y="2212848"/>
            <a:ext cx="50292" cy="2633472"/>
          </a:xfrm>
          <a:prstGeom prst="rect">
            <a:avLst>
              <a:gd name="adj" fmla="val 181818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99432" y="2395728"/>
            <a:ext cx="31455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Академия и Архив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4599432" y="3172968"/>
            <a:ext cx="3145536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Учебные практикумы,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исследования, наследие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научные партнёры.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8202168" y="2212848"/>
            <a:ext cx="3401568" cy="2633472"/>
          </a:xfrm>
          <a:prstGeom prst="roundRect">
            <a:avLst>
              <a:gd name="adj" fmla="val 3472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202168" y="2212848"/>
            <a:ext cx="50292" cy="263347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03336" y="2395728"/>
            <a:ext cx="30083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Инженерный узел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03336" y="3172968"/>
            <a:ext cx="3008376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Учёт энергии,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сценарии и проверка</a:t>
            </a:r>
            <a:endParaRPr lang="en-US" sz="20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качества нужной услуги.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786384" y="5074920"/>
            <a:ext cx="105796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Крупные городские функции — на отдельно согласованных площадках.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Старт пилота не требует сплошной застройки природного ядра.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Наблюдение → учебная работа → исследование → решение → измерение → Архив.</a:t>
            </a:r>
            <a:endParaRPr lang="en-US" sz="16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ПАСПОРТ ПИЛОТА ZE-01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 дней: что предлагается предъявить к проверке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Критерии ниже — проектные цели, не достигнутые результаты и не отраслевые нормативы.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185416"/>
            <a:ext cx="3529584" cy="1362456"/>
          </a:xfrm>
          <a:prstGeom prst="rect">
            <a:avLst>
              <a:gd name="adj" fmla="val 6711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68096" y="2414016"/>
            <a:ext cx="1051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5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</a:t>
            </a:r>
            <a:endParaRPr lang="en-US" sz="5100" dirty="0"/>
          </a:p>
        </p:txBody>
      </p:sp>
      <p:sp>
        <p:nvSpPr>
          <p:cNvPr id="12" name="Text 10"/>
          <p:cNvSpPr/>
          <p:nvPr/>
        </p:nvSpPr>
        <p:spPr>
          <a:xfrm>
            <a:off x="1975104" y="2514600"/>
            <a:ext cx="192024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описанных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архивных объектов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4398264" y="2185416"/>
            <a:ext cx="3529584" cy="1362456"/>
          </a:xfrm>
          <a:prstGeom prst="rect">
            <a:avLst>
              <a:gd name="adj" fmla="val 6711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0" y="2414016"/>
            <a:ext cx="1051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5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5100" dirty="0"/>
          </a:p>
        </p:txBody>
      </p:sp>
      <p:sp>
        <p:nvSpPr>
          <p:cNvPr id="15" name="Text 13"/>
          <p:cNvSpPr/>
          <p:nvPr/>
        </p:nvSpPr>
        <p:spPr>
          <a:xfrm>
            <a:off x="5779008" y="2514600"/>
            <a:ext cx="192024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последовательных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дней наблюдений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8202168" y="2185416"/>
            <a:ext cx="3529584" cy="1362456"/>
          </a:xfrm>
          <a:prstGeom prst="rect">
            <a:avLst>
              <a:gd name="adj" fmla="val 6711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75904" y="2414016"/>
            <a:ext cx="1051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51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5100" dirty="0"/>
          </a:p>
        </p:txBody>
      </p:sp>
      <p:sp>
        <p:nvSpPr>
          <p:cNvPr id="18" name="Text 16"/>
          <p:cNvSpPr/>
          <p:nvPr/>
        </p:nvSpPr>
        <p:spPr>
          <a:xfrm>
            <a:off x="9582912" y="2514600"/>
            <a:ext cx="192024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сопоставимых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сценария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594360" y="3767328"/>
            <a:ext cx="3529584" cy="1362456"/>
          </a:xfrm>
          <a:prstGeom prst="rect">
            <a:avLst>
              <a:gd name="adj" fmla="val 6711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68096" y="3995928"/>
            <a:ext cx="1051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5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5100" dirty="0"/>
          </a:p>
        </p:txBody>
      </p:sp>
      <p:sp>
        <p:nvSpPr>
          <p:cNvPr id="21" name="Text 19"/>
          <p:cNvSpPr/>
          <p:nvPr/>
        </p:nvSpPr>
        <p:spPr>
          <a:xfrm>
            <a:off x="1975104" y="4096512"/>
            <a:ext cx="192024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проведённые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учебные программы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4398264" y="3767328"/>
            <a:ext cx="3529584" cy="1362456"/>
          </a:xfrm>
          <a:prstGeom prst="rect">
            <a:avLst>
              <a:gd name="adj" fmla="val 6711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0" y="3995928"/>
            <a:ext cx="1051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51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5100" dirty="0"/>
          </a:p>
        </p:txBody>
      </p:sp>
      <p:sp>
        <p:nvSpPr>
          <p:cNvPr id="24" name="Text 22"/>
          <p:cNvSpPr/>
          <p:nvPr/>
        </p:nvSpPr>
        <p:spPr>
          <a:xfrm>
            <a:off x="5779008" y="4096512"/>
            <a:ext cx="192024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паспортов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показателей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8202168" y="3767328"/>
            <a:ext cx="3529584" cy="1362456"/>
          </a:xfrm>
          <a:prstGeom prst="rect">
            <a:avLst>
              <a:gd name="adj" fmla="val 6711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375904" y="3995928"/>
            <a:ext cx="1051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5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5100" dirty="0"/>
          </a:p>
        </p:txBody>
      </p:sp>
      <p:sp>
        <p:nvSpPr>
          <p:cNvPr id="27" name="Text 25"/>
          <p:cNvSpPr/>
          <p:nvPr/>
        </p:nvSpPr>
        <p:spPr>
          <a:xfrm>
            <a:off x="9582912" y="4096512"/>
            <a:ext cx="192024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разрешённый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инженерный узел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Дополнительно: ≥95% валидных интервалов, 10 связей с применением, проверка восстановления.</a:t>
            </a:r>
            <a:endParaRPr lang="en-US" sz="16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ДОРОЖНАЯ КАРТА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согласованных границ к проверенному досье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 дней отсчитываются после утверждения команды, доступа и бюджета.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203704"/>
            <a:ext cx="2624328" cy="704088"/>
          </a:xfrm>
          <a:prstGeom prst="rect">
            <a:avLst>
              <a:gd name="adj" fmla="val 12987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49808" y="2359152"/>
            <a:ext cx="23042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1–15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685800" y="3136392"/>
            <a:ext cx="245059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Границы и ответственность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85800" y="3995928"/>
            <a:ext cx="24231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Выбрать узел.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Проверить права.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Утвердить паспорт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план измерений.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3447288" y="2203704"/>
            <a:ext cx="2624328" cy="704088"/>
          </a:xfrm>
          <a:prstGeom prst="rect">
            <a:avLst>
              <a:gd name="adj" fmla="val 12987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02736" y="2359152"/>
            <a:ext cx="23042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16–35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3538728" y="3136392"/>
            <a:ext cx="245059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и программы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3538728" y="3995928"/>
            <a:ext cx="24231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Запустить учёт.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Описать коллекцию.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Утвердить показатели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материалы обучения.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300216" y="2203704"/>
            <a:ext cx="2624328" cy="704088"/>
          </a:xfrm>
          <a:prstGeom prst="rect">
            <a:avLst>
              <a:gd name="adj" fmla="val 12987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55664" y="2359152"/>
            <a:ext cx="23042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36–60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6391656" y="3136392"/>
            <a:ext cx="245059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Сценарии и практика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6391656" y="3995928"/>
            <a:ext cx="24231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Собрать наблюдения.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Сравнить варианты.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Провести программы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восстановление.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9153144" y="2203704"/>
            <a:ext cx="2624328" cy="704088"/>
          </a:xfrm>
          <a:prstGeom prst="rect">
            <a:avLst>
              <a:gd name="adj" fmla="val 12987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308592" y="2359152"/>
            <a:ext cx="23042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61–90</a:t>
            </a:r>
            <a:endParaRPr lang="en-US" sz="3000" dirty="0"/>
          </a:p>
        </p:txBody>
      </p:sp>
      <p:sp>
        <p:nvSpPr>
          <p:cNvPr id="24" name="Text 22"/>
          <p:cNvSpPr/>
          <p:nvPr/>
        </p:nvSpPr>
        <p:spPr>
          <a:xfrm>
            <a:off x="9244584" y="3136392"/>
            <a:ext cx="245059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 и решение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9244584" y="3995928"/>
            <a:ext cx="242316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Повторить расчёты.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Закрыть замечания.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Сформировать профиль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следующий этап.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90-й день: досье, проверка, расходы, риски и решение — продолжить, доработать или остановить.</a:t>
            </a:r>
            <a:endParaRPr lang="en-US" sz="162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УПРАВЛЕНИЕ И ЗАЩИТА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Человек отвечает за решение. Система сохраняет основания.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Роли и порядок проверки фиксируются до начала работ.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194560"/>
            <a:ext cx="5321808" cy="3172968"/>
          </a:xfrm>
          <a:prstGeom prst="rect">
            <a:avLst>
              <a:gd name="adj" fmla="val 2882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263640" y="2194560"/>
            <a:ext cx="5321808" cy="3172968"/>
          </a:xfrm>
          <a:prstGeom prst="rect">
            <a:avLst>
              <a:gd name="adj" fmla="val 2882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0392" y="2441448"/>
            <a:ext cx="48188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Кто отвечает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868680" y="3127248"/>
            <a:ext cx="4709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93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Заказчик — цель и бюджет</a:t>
            </a:r>
            <a:endParaRPr lang="en-US" sz="193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93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Архив — происхождение и права</a:t>
            </a:r>
            <a:endParaRPr lang="en-US" sz="193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93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Оператор — эксплуатация и данные</a:t>
            </a:r>
            <a:endParaRPr lang="en-US" sz="193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93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ИАЦ — методика и сценарии</a:t>
            </a:r>
            <a:endParaRPr lang="en-US" sz="193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93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Проверяющий — независимый разбор</a:t>
            </a:r>
            <a:endParaRPr lang="en-US" sz="1930" dirty="0"/>
          </a:p>
        </p:txBody>
      </p:sp>
      <p:sp>
        <p:nvSpPr>
          <p:cNvPr id="14" name="Text 12"/>
          <p:cNvSpPr/>
          <p:nvPr/>
        </p:nvSpPr>
        <p:spPr>
          <a:xfrm>
            <a:off x="6510528" y="2441448"/>
            <a:ext cx="47731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нельзя компенсировать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6528816" y="3264408"/>
            <a:ext cx="4681728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3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Нарушение безопасности</a:t>
            </a:r>
            <a:endParaRPr lang="en-US" sz="183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3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Недопустимое воздействие на природу</a:t>
            </a:r>
            <a:endParaRPr lang="en-US" sz="183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3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Отсутствие права использования</a:t>
            </a:r>
            <a:endParaRPr lang="en-US" sz="183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3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Подмену данных и двойной счёт</a:t>
            </a:r>
            <a:endParaRPr lang="en-US" sz="183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3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Непрозрачное ограничение прав людей</a:t>
            </a:r>
            <a:endParaRPr lang="en-US" sz="1830" dirty="0"/>
          </a:p>
        </p:txBody>
      </p:sp>
      <p:sp>
        <p:nvSpPr>
          <p:cNvPr id="16" name="Shape 14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Архив знаний и энергетическая устойчивость имеют раздельные целевые бюджеты.</a:t>
            </a:r>
            <a:endParaRPr lang="en-US" sz="162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СЕТЬ ТЕРРИТОРИЙ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Тиражируем решения только после проверки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Совместимость данных и программ не требует централизации собственности.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468880"/>
            <a:ext cx="2615184" cy="1728216"/>
          </a:xfrm>
          <a:prstGeom prst="rect">
            <a:avLst>
              <a:gd name="adj" fmla="val 5291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40664" y="2715768"/>
            <a:ext cx="23317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УЗЕЛ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740664" y="3493008"/>
            <a:ext cx="231343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доказательство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246120" y="299008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300" dirty="0"/>
          </a:p>
        </p:txBody>
      </p:sp>
      <p:sp>
        <p:nvSpPr>
          <p:cNvPr id="14" name="Shape 12"/>
          <p:cNvSpPr/>
          <p:nvPr/>
        </p:nvSpPr>
        <p:spPr>
          <a:xfrm>
            <a:off x="3447288" y="2468880"/>
            <a:ext cx="2615184" cy="1728216"/>
          </a:xfrm>
          <a:prstGeom prst="rect">
            <a:avLst>
              <a:gd name="adj" fmla="val 5291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93592" y="2715768"/>
            <a:ext cx="23317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ГОРОД ЗНАНИЯ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3593592" y="3493008"/>
            <a:ext cx="231343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Программы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связанные сервисы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099048" y="299008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300" dirty="0"/>
          </a:p>
        </p:txBody>
      </p:sp>
      <p:sp>
        <p:nvSpPr>
          <p:cNvPr id="18" name="Shape 16"/>
          <p:cNvSpPr/>
          <p:nvPr/>
        </p:nvSpPr>
        <p:spPr>
          <a:xfrm>
            <a:off x="6300216" y="2468880"/>
            <a:ext cx="2615184" cy="1728216"/>
          </a:xfrm>
          <a:prstGeom prst="rect">
            <a:avLst>
              <a:gd name="adj" fmla="val 5291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46520" y="2715768"/>
            <a:ext cx="23317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6446520" y="3493008"/>
            <a:ext cx="231343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Кооперация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обучение кадров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951976" y="2990088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300" dirty="0"/>
          </a:p>
        </p:txBody>
      </p:sp>
      <p:sp>
        <p:nvSpPr>
          <p:cNvPr id="22" name="Shape 20"/>
          <p:cNvSpPr/>
          <p:nvPr/>
        </p:nvSpPr>
        <p:spPr>
          <a:xfrm>
            <a:off x="9153144" y="2468880"/>
            <a:ext cx="2615184" cy="1728216"/>
          </a:xfrm>
          <a:prstGeom prst="rect">
            <a:avLst>
              <a:gd name="adj" fmla="val 5291"/>
            </a:avLst>
          </a:prstGeom>
          <a:solidFill>
            <a:srgbClr val="EAF5F0"/>
          </a:solidFill>
          <a:ln w="8890">
            <a:solidFill>
              <a:srgbClr val="EAF5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299448" y="2715768"/>
            <a:ext cx="23317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ПАРКИ МИРА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9299448" y="3493008"/>
            <a:ext cx="231343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Международные</a:t>
            </a:r>
            <a:endParaRPr lang="en-US" sz="18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исследования и обмен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86384" y="4727448"/>
            <a:ext cx="10515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каждой площадке заново подтверждаются права, потребность, база,</a:t>
            </a:r>
            <a:endParaRPr lang="en-US" sz="21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кадры, ресурсы, безопасность и допустимость обмена данными.</a:t>
            </a:r>
            <a:endParaRPr lang="en-US" sz="2100" dirty="0"/>
          </a:p>
        </p:txBody>
      </p:sp>
      <p:sp>
        <p:nvSpPr>
          <p:cNvPr id="26" name="Shape 24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Знания обеспечивают переносимость решений. Энергия — местную надёжность услуг.</a:t>
            </a:r>
            <a:endParaRPr lang="en-US" sz="162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РЕШЕНИЕ ДЛЯ СТАРТА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Утвердить подготовку ZE-01 — не мегастройку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Следующий результат проекта — проверенное досье ограниченного пилота.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Проектное предложение ZE-01 • Версия 1.0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212848"/>
            <a:ext cx="3538728" cy="2679192"/>
          </a:xfrm>
          <a:prstGeom prst="roundRect">
            <a:avLst>
              <a:gd name="adj" fmla="val 3413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212848"/>
            <a:ext cx="50292" cy="2679192"/>
          </a:xfrm>
          <a:prstGeom prst="rect">
            <a:avLst>
              <a:gd name="adj" fmla="val 181818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2395728"/>
            <a:ext cx="640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95528" y="2752344"/>
            <a:ext cx="31455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Согласовать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795528" y="3529584"/>
            <a:ext cx="3145536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Цель, границу,</a:t>
            </a:r>
            <a:endParaRPr lang="en-US" sz="21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участников, доступ,</a:t>
            </a:r>
            <a:endParaRPr lang="en-US" sz="21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ответственных и бюджет.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4398264" y="2212848"/>
            <a:ext cx="3538728" cy="2679192"/>
          </a:xfrm>
          <a:prstGeom prst="roundRect">
            <a:avLst>
              <a:gd name="adj" fmla="val 3413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398264" y="2212848"/>
            <a:ext cx="50292" cy="26791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99432" y="2395728"/>
            <a:ext cx="640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99432" y="2752344"/>
            <a:ext cx="31455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B18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Проверить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4599432" y="3529584"/>
            <a:ext cx="3145536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Архив, измерения,</a:t>
            </a:r>
            <a:endParaRPr lang="en-US" sz="21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паспортов, сценарии</a:t>
            </a:r>
            <a:endParaRPr lang="en-US" sz="21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критерии приёмки.</a:t>
            </a:r>
            <a:endParaRPr lang="en-US" sz="2100" dirty="0"/>
          </a:p>
        </p:txBody>
      </p:sp>
      <p:sp>
        <p:nvSpPr>
          <p:cNvPr id="20" name="Shape 18"/>
          <p:cNvSpPr/>
          <p:nvPr/>
        </p:nvSpPr>
        <p:spPr>
          <a:xfrm>
            <a:off x="8202168" y="2212848"/>
            <a:ext cx="3401568" cy="2679192"/>
          </a:xfrm>
          <a:prstGeom prst="roundRect">
            <a:avLst>
              <a:gd name="adj" fmla="val 3413"/>
            </a:avLst>
          </a:prstGeom>
          <a:solidFill>
            <a:srgbClr val="FFFFFF"/>
          </a:solidFill>
          <a:ln w="8890">
            <a:solidFill>
              <a:srgbClr val="D9E4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02168" y="2212848"/>
            <a:ext cx="50292" cy="2679192"/>
          </a:xfrm>
          <a:prstGeom prst="rect">
            <a:avLst>
              <a:gd name="adj" fmla="val 181818"/>
            </a:avLst>
          </a:prstGeom>
          <a:solidFill>
            <a:srgbClr val="19766C"/>
          </a:solidFill>
          <a:ln w="8890">
            <a:solidFill>
              <a:srgbClr val="19766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403336" y="2395728"/>
            <a:ext cx="640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403336" y="2752344"/>
            <a:ext cx="30083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1976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Решить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403336" y="3529584"/>
            <a:ext cx="3008376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Продолжить, доработать,</a:t>
            </a:r>
            <a:endParaRPr lang="en-US" sz="21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ограничить или остановить</a:t>
            </a:r>
            <a:endParaRPr lang="en-US" sz="21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итогам проверки.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713232" y="5212080"/>
            <a:ext cx="1079906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ЗНАНИЯ → ОБОСНОВАНИЕ → ЭНЕРГИЯ → ДЕЙСТВИЕ → ПОЛЬЗА</a:t>
            </a:r>
            <a:endParaRPr lang="en-US" sz="2100" dirty="0"/>
          </a:p>
        </p:txBody>
      </p:sp>
      <p:sp>
        <p:nvSpPr>
          <p:cNvPr id="26" name="Shape 24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Основания и результат возвращаются в Архив — следующий цикл начинается с лучшего знания.</a:t>
            </a:r>
            <a:endParaRPr lang="en-US" sz="162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>
              <a:gd name="adj" fmla="val 55556"/>
            </a:avLst>
          </a:prstGeom>
          <a:solidFill>
            <a:srgbClr val="246FAD"/>
          </a:solidFill>
          <a:ln w="8890">
            <a:solidFill>
              <a:srgbClr val="246FA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402336"/>
            <a:ext cx="393192" cy="50292"/>
          </a:xfrm>
          <a:prstGeom prst="rect">
            <a:avLst>
              <a:gd name="adj" fmla="val 181818"/>
            </a:avLst>
          </a:prstGeom>
          <a:solidFill>
            <a:srgbClr val="B1812F"/>
          </a:solidFill>
          <a:ln w="8890">
            <a:solidFill>
              <a:srgbClr val="B181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69848" y="292608"/>
            <a:ext cx="10469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ЭКВИЛИБРИУМ  /  ОСНОВАНИЯ И СТАТУС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Первичные источники и проектные материалы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66928" y="1499616"/>
            <a:ext cx="11018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Проверено 05.09.2026. Ссылки не означают одобрения проекта указанными организациями.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548640" y="6382512"/>
            <a:ext cx="11091672" cy="0"/>
          </a:xfrm>
          <a:prstGeom prst="line">
            <a:avLst/>
          </a:prstGeom>
          <a:noFill/>
          <a:ln w="12700">
            <a:solidFill>
              <a:srgbClr val="D9E4EB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566928" y="6492240"/>
            <a:ext cx="9921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88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Концепция 1.0 • 24 слайда • Основные тексты и схемы редактируются</a:t>
            </a:r>
            <a:endParaRPr lang="en-US" sz="880" dirty="0"/>
          </a:p>
        </p:txBody>
      </p:sp>
      <p:sp>
        <p:nvSpPr>
          <p:cNvPr id="9" name="Text 7"/>
          <p:cNvSpPr/>
          <p:nvPr/>
        </p:nvSpPr>
        <p:spPr>
          <a:xfrm>
            <a:off x="11018520" y="6428232"/>
            <a:ext cx="594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30936" y="212140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[И1]</a:t>
            </a:r>
            <a:endParaRPr lang="en-US" sz="1250" dirty="0"/>
          </a:p>
        </p:txBody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1298448" y="2121408"/>
            <a:ext cx="64922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u="sng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IEA · Key Questions on Energy and AI · 2026</a:t>
            </a:r>
            <a:endParaRPr lang="en-US" sz="1570" dirty="0"/>
          </a:p>
        </p:txBody>
      </p:sp>
      <p:sp>
        <p:nvSpPr>
          <p:cNvPr id="12" name="Text 10"/>
          <p:cNvSpPr/>
          <p:nvPr/>
        </p:nvSpPr>
        <p:spPr>
          <a:xfrm>
            <a:off x="8229600" y="2121408"/>
            <a:ext cx="33192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44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Мировой контекст</a:t>
            </a:r>
            <a:endParaRPr lang="en-US" sz="1440" dirty="0"/>
          </a:p>
        </p:txBody>
      </p:sp>
      <p:sp>
        <p:nvSpPr>
          <p:cNvPr id="13" name="Text 11"/>
          <p:cNvSpPr/>
          <p:nvPr/>
        </p:nvSpPr>
        <p:spPr>
          <a:xfrm>
            <a:off x="630936" y="2528316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[И2]</a:t>
            </a:r>
            <a:endParaRPr lang="en-US" sz="1250" dirty="0"/>
          </a:p>
        </p:txBody>
      </p:sp>
      <p:sp>
        <p:nvSpPr>
          <p:cNvPr id="14" name="Text 12">
            <a:hlinkClick r:id="rId2" tooltip=""/>
          </p:cNvPr>
          <p:cNvSpPr/>
          <p:nvPr/>
        </p:nvSpPr>
        <p:spPr>
          <a:xfrm>
            <a:off x="1298448" y="2528316"/>
            <a:ext cx="64922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u="sng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UNESCO · Recommendation on Open Science · 2021</a:t>
            </a:r>
            <a:endParaRPr lang="en-US" sz="1570" dirty="0"/>
          </a:p>
        </p:txBody>
      </p:sp>
      <p:sp>
        <p:nvSpPr>
          <p:cNvPr id="15" name="Text 13"/>
          <p:cNvSpPr/>
          <p:nvPr/>
        </p:nvSpPr>
        <p:spPr>
          <a:xfrm>
            <a:off x="8229600" y="2528316"/>
            <a:ext cx="33192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44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Открытая наука</a:t>
            </a:r>
            <a:endParaRPr lang="en-US" sz="1440" dirty="0"/>
          </a:p>
        </p:txBody>
      </p:sp>
      <p:sp>
        <p:nvSpPr>
          <p:cNvPr id="16" name="Text 14"/>
          <p:cNvSpPr/>
          <p:nvPr/>
        </p:nvSpPr>
        <p:spPr>
          <a:xfrm>
            <a:off x="630936" y="293522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[И3]</a:t>
            </a:r>
            <a:endParaRPr lang="en-US" sz="1250" dirty="0"/>
          </a:p>
        </p:txBody>
      </p:sp>
      <p:sp>
        <p:nvSpPr>
          <p:cNvPr id="17" name="Text 15">
            <a:hlinkClick r:id="rId3" tooltip=""/>
          </p:cNvPr>
          <p:cNvSpPr/>
          <p:nvPr/>
        </p:nvSpPr>
        <p:spPr>
          <a:xfrm>
            <a:off x="1298448" y="2935224"/>
            <a:ext cx="64922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u="sng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Library of Congress · PREMIS 3.0</a:t>
            </a:r>
            <a:endParaRPr lang="en-US" sz="1570" dirty="0"/>
          </a:p>
        </p:txBody>
      </p:sp>
      <p:sp>
        <p:nvSpPr>
          <p:cNvPr id="18" name="Text 16"/>
          <p:cNvSpPr/>
          <p:nvPr/>
        </p:nvSpPr>
        <p:spPr>
          <a:xfrm>
            <a:off x="8229600" y="2935224"/>
            <a:ext cx="33192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44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Метаданные сохранения</a:t>
            </a:r>
            <a:endParaRPr lang="en-US" sz="1440" dirty="0"/>
          </a:p>
        </p:txBody>
      </p:sp>
      <p:sp>
        <p:nvSpPr>
          <p:cNvPr id="19" name="Text 17"/>
          <p:cNvSpPr/>
          <p:nvPr/>
        </p:nvSpPr>
        <p:spPr>
          <a:xfrm>
            <a:off x="630936" y="334213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[И4]</a:t>
            </a:r>
            <a:endParaRPr lang="en-US" sz="1250" dirty="0"/>
          </a:p>
        </p:txBody>
      </p:sp>
      <p:sp>
        <p:nvSpPr>
          <p:cNvPr id="20" name="Text 18">
            <a:hlinkClick r:id="rId4" tooltip=""/>
          </p:cNvPr>
          <p:cNvSpPr/>
          <p:nvPr/>
        </p:nvSpPr>
        <p:spPr>
          <a:xfrm>
            <a:off x="1298448" y="3342132"/>
            <a:ext cx="64922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u="sng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W3C · PROV-O · Recommendation</a:t>
            </a:r>
            <a:endParaRPr lang="en-US" sz="1570" dirty="0"/>
          </a:p>
        </p:txBody>
      </p:sp>
      <p:sp>
        <p:nvSpPr>
          <p:cNvPr id="21" name="Text 19"/>
          <p:cNvSpPr/>
          <p:nvPr/>
        </p:nvSpPr>
        <p:spPr>
          <a:xfrm>
            <a:off x="8229600" y="3342132"/>
            <a:ext cx="33192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44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Происхождение данных</a:t>
            </a:r>
            <a:endParaRPr lang="en-US" sz="1440" dirty="0"/>
          </a:p>
        </p:txBody>
      </p:sp>
      <p:sp>
        <p:nvSpPr>
          <p:cNvPr id="22" name="Text 20"/>
          <p:cNvSpPr/>
          <p:nvPr/>
        </p:nvSpPr>
        <p:spPr>
          <a:xfrm>
            <a:off x="630936" y="37490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[И5]</a:t>
            </a:r>
            <a:endParaRPr lang="en-US" sz="1250" dirty="0"/>
          </a:p>
        </p:txBody>
      </p:sp>
      <p:sp>
        <p:nvSpPr>
          <p:cNvPr id="23" name="Text 21">
            <a:hlinkClick r:id="rId5" tooltip=""/>
          </p:cNvPr>
          <p:cNvSpPr/>
          <p:nvPr/>
        </p:nvSpPr>
        <p:spPr>
          <a:xfrm>
            <a:off x="1298448" y="3749040"/>
            <a:ext cx="64922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u="sng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U.S. DOE / FEMP · M&amp;V Guidelines 5.0</a:t>
            </a:r>
            <a:endParaRPr lang="en-US" sz="1570" dirty="0"/>
          </a:p>
        </p:txBody>
      </p:sp>
      <p:sp>
        <p:nvSpPr>
          <p:cNvPr id="24" name="Text 22"/>
          <p:cNvSpPr/>
          <p:nvPr/>
        </p:nvSpPr>
        <p:spPr>
          <a:xfrm>
            <a:off x="8229600" y="3749040"/>
            <a:ext cx="33192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44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Измерение и проверка</a:t>
            </a:r>
            <a:endParaRPr lang="en-US" sz="1440" dirty="0"/>
          </a:p>
        </p:txBody>
      </p:sp>
      <p:sp>
        <p:nvSpPr>
          <p:cNvPr id="25" name="Text 23"/>
          <p:cNvSpPr/>
          <p:nvPr/>
        </p:nvSpPr>
        <p:spPr>
          <a:xfrm>
            <a:off x="630936" y="415594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[И6]</a:t>
            </a:r>
            <a:endParaRPr lang="en-US" sz="1250" dirty="0"/>
          </a:p>
        </p:txBody>
      </p:sp>
      <p:sp>
        <p:nvSpPr>
          <p:cNvPr id="26" name="Text 24">
            <a:hlinkClick r:id="rId6" tooltip=""/>
          </p:cNvPr>
          <p:cNvSpPr/>
          <p:nvPr/>
        </p:nvSpPr>
        <p:spPr>
          <a:xfrm>
            <a:off x="1298448" y="4155948"/>
            <a:ext cx="64922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u="sng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World Bank · Power Purchase Agreements</a:t>
            </a:r>
            <a:endParaRPr lang="en-US" sz="1570" dirty="0"/>
          </a:p>
        </p:txBody>
      </p:sp>
      <p:sp>
        <p:nvSpPr>
          <p:cNvPr id="27" name="Text 25"/>
          <p:cNvSpPr/>
          <p:nvPr/>
        </p:nvSpPr>
        <p:spPr>
          <a:xfrm>
            <a:off x="8229600" y="4155948"/>
            <a:ext cx="33192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44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Договорный инструмент</a:t>
            </a:r>
            <a:endParaRPr lang="en-US" sz="1440" dirty="0"/>
          </a:p>
        </p:txBody>
      </p:sp>
      <p:sp>
        <p:nvSpPr>
          <p:cNvPr id="28" name="Text 26"/>
          <p:cNvSpPr/>
          <p:nvPr/>
        </p:nvSpPr>
        <p:spPr>
          <a:xfrm>
            <a:off x="630936" y="4562856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[И7]</a:t>
            </a:r>
            <a:endParaRPr lang="en-US" sz="1250" dirty="0"/>
          </a:p>
        </p:txBody>
      </p:sp>
      <p:sp>
        <p:nvSpPr>
          <p:cNvPr id="29" name="Text 27">
            <a:hlinkClick r:id="rId7" tooltip=""/>
          </p:cNvPr>
          <p:cNvSpPr/>
          <p:nvPr/>
        </p:nvSpPr>
        <p:spPr>
          <a:xfrm>
            <a:off x="1298448" y="4562856"/>
            <a:ext cx="64922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70" u="sng" dirty="0">
                <a:solidFill>
                  <a:srgbClr val="246FAD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OECD / EC-JRC · Composite Indicators · 2008</a:t>
            </a:r>
            <a:endParaRPr lang="en-US" sz="1570" dirty="0"/>
          </a:p>
        </p:txBody>
      </p:sp>
      <p:sp>
        <p:nvSpPr>
          <p:cNvPr id="30" name="Text 28"/>
          <p:cNvSpPr/>
          <p:nvPr/>
        </p:nvSpPr>
        <p:spPr>
          <a:xfrm>
            <a:off x="8229600" y="4562856"/>
            <a:ext cx="33192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44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Методика показателей</a:t>
            </a:r>
            <a:endParaRPr lang="en-US" sz="1440" dirty="0"/>
          </a:p>
        </p:txBody>
      </p:sp>
      <p:sp>
        <p:nvSpPr>
          <p:cNvPr id="31" name="Text 29"/>
          <p:cNvSpPr/>
          <p:nvPr/>
        </p:nvSpPr>
        <p:spPr>
          <a:xfrm>
            <a:off x="667512" y="5138928"/>
            <a:ext cx="108722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1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Основа проекта: два документа Word и презентация «Новый Уклад — ОРИОН 22:22»,</a:t>
            </a:r>
            <a:endParaRPr lang="en-US" sz="151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10" dirty="0">
                <a:solidFill>
                  <a:srgbClr val="546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подготовленные 05.09.2026. Названия 19 балансов и девяти реестров сохранены.</a:t>
            </a:r>
            <a:endParaRPr lang="en-US" sz="1510" dirty="0"/>
          </a:p>
        </p:txBody>
      </p:sp>
      <p:sp>
        <p:nvSpPr>
          <p:cNvPr id="32" name="Shape 30"/>
          <p:cNvSpPr/>
          <p:nvPr/>
        </p:nvSpPr>
        <p:spPr>
          <a:xfrm>
            <a:off x="548640" y="5696712"/>
            <a:ext cx="11091672" cy="521208"/>
          </a:xfrm>
          <a:prstGeom prst="rect">
            <a:avLst>
              <a:gd name="adj" fmla="val 17544"/>
            </a:avLst>
          </a:prstGeom>
          <a:solidFill>
            <a:srgbClr val="EEF5FA"/>
          </a:solidFill>
          <a:ln w="8890">
            <a:solidFill>
              <a:srgbClr val="EEF5F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22376" y="5806440"/>
            <a:ext cx="1077163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20" b="1" dirty="0">
                <a:solidFill>
                  <a:srgbClr val="183B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Факт с источником • Проектное предложение • Условный пример • Результат после проверки</a:t>
            </a:r>
            <a:endParaRPr lang="en-US" sz="16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ЭКВИЛИБРИУМ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Новый Мировой Уклад — Знания и Энергия</dc:title>
  <dc:subject>Новый Мировой Уклад — Знания и Энергия</dc:subject>
  <dc:creator>Проект ЭКВИЛИБРИУМ</dc:creator>
  <cp:lastModifiedBy>Проект ЭКВИЛИБРИУМ</cp:lastModifiedBy>
  <cp:revision>1</cp:revision>
  <dcterms:created xsi:type="dcterms:W3CDTF">2026-09-05T20:45:02Z</dcterms:created>
  <dcterms:modified xsi:type="dcterms:W3CDTF">2026-09-05T20:45:02Z</dcterms:modified>
</cp:coreProperties>
</file>