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Учебно-методический модуль программы «Знания и энергия». Это рабочая концепция, не утвержденный стандарт или программа с доказанной эффективностью. Иллюстрация — фрагмент ранее созданного изображения пользователя.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S01 ЮНЕСКО. Рамочная программа в области культуры и художественного образования, 2024
https://www.unesco.org/en/articles/unesco-member-states-adopt-global-framework-strengthen-culture-and-arts-education
Культура и искусство в обучении; международный методический ориентир.
S02 ЮНЕСКО. Руководство по реализации рамочной программы, 2025
https://www.unesco.org/en/articles/implementation-guidance-unesco-framework-culture-and-arts-education
Практическое руководство; страница обновлена 16.01.2026. Не оценка эффективности ФЕНИКС.
S03 ЮНЕСКО. Рекомендация об открытой науке, 2021
https://www.unesco.org/en/legal-affairs/recommendation-open-science
Прозрачность методов, обмен знаниями и ответственная открытость.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Точная нумерация P01–P13 сохранена из предыдущего документа ФЕНИКС. P12 и P13 допускают личное мировоззрение и не требуют раскрытия убеждений.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S12 Федеральный закон от 27.07.2006 № 152-ФЗ «О персональных данных»
https://mintrud.gov.ru/docs/laws/130
Официальный ведомственный текст. Проверяются цель, основание, объем, доступ, хранение и передача данных.
S13 Гражданский кодекс Российской Федерации, часть четвертая
https://rospatent.gov.ru/ru/documents/grazhdanskiy-kodeks-rossiyskoy-federacii-chast-chetvertaya
Официальная страница Роспатента. Права на произведения, условия использования и переработки материалов.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S03 ЮНЕСКО. Рекомендация об открытой науке, 2021
https://www.unesco.org/en/legal-affairs/recommendation-open-science
Прозрачность методов, обмен знаниями и ответственная открытость.
S06 National Academies. Reproducibility and Replicability in Science, 2019
https://www.nationalacademies.org/read/25303/chapter/6
DOI: 10.17226/25303. Различение повторного расчета, нового исследования и переносимости вывода.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S05 Karpicke J. D., Blunt J. R. Retrieval practice produces more learning than elaborative studying with concept mapping. Science, 2011
https://pubmed.ncbi.nlm.nih.gov/21252317/
DOI: 10.1126/science.1199327. Экспериментальная работа об извлечении из памяти при изучении текстов; не универсальная гарантия.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S03 ЮНЕСКО. Рекомендация об открытой науке, 2021
https://www.unesco.org/en/legal-affairs/recommendation-open-science
Прозрачность методов, обмен знаниями и ответственная открытость.
S04 ЮНЕСКО. Рекомендация об открытых образовательных ресурсах, 2019
https://www.unesco.org/en/legal-affairs/recommendation-open-educational-resources-oer
Общественное достояние и открытое лицензирование; бесплатный доступ не равен разрешению переработки.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S07 ЮНЕСКО. Рекомендация об этических аспектах искусственного интеллекта, 2021
https://www.unesco.org/en/legal-affairs/recommendation-ethics-artificial-intelligence
Человеческая ответственность и надзор; методический ориентир, не сертификат соответствия.
S12 Федеральный закон от 27.07.2006 № 152-ФЗ «О персональных данных»
https://mintrud.gov.ru/docs/laws/130
Официальный ведомственный текст. Проверяются цель, основание, объем, доступ, хранение и передача данных.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S08 Конституция Российской Федерации, статьи 43–44
https://minjust.gov.ru/ru/documents/8011/
Официальная страница Минюста: образование, самообразование, творчество и участие в культурной жизни.
S09 Федеральный закон от 29.12.2012 № 273-ФЗ «Об образовании в Российской Федерации»
https://publication.pravo.gov.ru/document/0001201212300007
Официальное первоначальное опубликование. Для запуска проверяются актуальная редакция и фактический формат, включая статью 91.
S10 Федеральный закон от 23.08.1996 № 127-ФЗ «О науке и государственной научно-технической политике»
https://www.minjust.gov.ru/ru/documents/7653/
Официальная карточка Минюста. Упоминание закона не придает учебному кружку статус научной организации.
S11 Основы законодательства Российской Федерации о культуре от 09.10.1992 № 3612-1
https://mk.alania.gov.ru/documents/3153
Текст на сайте регионального министерства культуры, опубликованный в 2023 году; не подтверждает полноту последующих изменений.
S12 Федеральный закон от 27.07.2006 № 152-ФЗ «О персональных данных»
https://mintrud.gov.ru/docs/laws/130
Официальный ведомственный текст. Проверяются цель, основание, объем, доступ, хранение и передача данных.
S13 Гражданский кодекс Российской Федерации, часть четвертая
https://rospatent.gov.ru/ru/documents/grazhdanskiy-kodeks-rossiyskoy-federacii-chast-chetvertaya
Официальная страница Роспатента. Права на произведения, условия использования и переработки материалов.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S01 ЮНЕСКО. Рамочная программа в области культуры и художественного образования, 2024
https://www.unesco.org/en/articles/unesco-member-states-adopt-global-framework-strengthen-culture-and-arts-education
Культура и искусство в обучении; международный методический ориентир.
S02 ЮНЕСКО. Руководство по реализации рамочной программы, 2025
https://www.unesco.org/en/articles/implementation-guidance-unesco-framework-culture-and-arts-education
Практическое руководство; страница обновлена 16.01.2026. Не оценка эффективности ФЕНИКС.
S03 ЮНЕСКО. Рекомендация об открытой науке, 2021
https://www.unesco.org/en/legal-affairs/recommendation-open-science
Прозрачность методов, обмен знаниями и ответственная открытость.
S04 ЮНЕСКО. Рекомендация об открытых образовательных ресурсах, 2019
https://www.unesco.org/en/legal-affairs/recommendation-open-educational-resources-oer
Общественное достояние и открытое лицензирование; бесплатный доступ не равен разрешению переработки.
S07 ЮНЕСКО. Рекомендация об этических аспектах искусственного интеллекта, 2021
https://www.unesco.org/en/legal-affairs/recommendation-ethics-artificial-intelligence
Человеческая ответственность и надзор; методический ориентир, не сертификат соответствия.
S14 ООН. Всеобщая декларация прав человека, 1948, статья 27
https://www.un.org/en/node/124305
Участие в культурной жизни, доступ к научному прогрессу и защита интересов автора. Декларация не является договором о партнерстве.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Итоговая формулировка является замыслом программы, не выводом об уже доказанном эффекте.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S01
ЮНЕСКО. Рамочная программа в области культуры и художественного образования, 2024
https://www.unesco.org/en/articles/unesco-member-states-adopt-global-framework-strengthen-culture-and-arts-education
Культура и искусство в обучении; международный методический ориентир.
S02
ЮНЕСКО. Руководство по реализации рамочной программы, 2025
https://www.unesco.org/en/articles/implementation-guidance-unesco-framework-culture-and-arts-education
Практическое руководство; страница обновлена 16.01.2026. Не оценка эффективности ФЕНИКС.
S03
ЮНЕСКО. Рекомендация об открытой науке, 2021
https://www.unesco.org/en/legal-affairs/recommendation-open-science
Прозрачность методов, обмен знаниями и ответственная открытость.
S04
ЮНЕСКО. Рекомендация об открытых образовательных ресурсах, 2019
https://www.unesco.org/en/legal-affairs/recommendation-open-educational-resources-oer
Общественное достояние и открытое лицензирование; бесплатный доступ не равен разрешению переработки.
S05
Karpicke J. D., Blunt J. R. Retrieval practice produces more learning than elaborative studying with concept mapping. Science, 2011
https://pubmed.ncbi.nlm.nih.gov/21252317/
DOI: 10.1126/science.1199327. Экспериментальная работа об извлечении из памяти при изучении текстов; не универсальная гарантия.
S06
National Academies. Reproducibility and Replicability in Science, 2019
https://www.nationalacademies.org/read/25303/chapter/6
DOI: 10.17226/25303. Различение повторного расчета, нового исследования и переносимости вывода.
S07
ЮНЕСКО. Рекомендация об этических аспектах искусственного интеллекта, 2021
https://www.unesco.org/en/legal-affairs/recommendation-ethics-artificial-intelligence
Человеческая ответственность и надзор; методический ориентир, не сертификат соответствия.
Внутренняя основа: ФЕНИКС — Эволюционная система v1.0; Конструктор идеального эталона v1.0. Сохранена нумерация P, D, M и Q. Правовые источники включают первоначальные и ведомственные публикации; полнота всех изменений на 17.09.2026 не удостоверяется.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S08
Конституция Российской Федерации, статьи 43–44
https://minjust.gov.ru/ru/documents/8011/
Официальная страница Минюста: образование, самообразование, творчество и участие в культурной жизни.
S09
Федеральный закон от 29.12.2012 № 273-ФЗ «Об образовании в Российской Федерации»
https://publication.pravo.gov.ru/document/0001201212300007
Официальное первоначальное опубликование. Для запуска проверяются актуальная редакция и фактический формат, включая статью 91.
S10
Федеральный закон от 23.08.1996 № 127-ФЗ «О науке и государственной научно-технической политике»
https://www.minjust.gov.ru/ru/documents/7653/
Официальная карточка Минюста. Упоминание закона не придает учебному кружку статус научной организации.
S11
Основы законодательства Российской Федерации о культуре от 09.10.1992 № 3612-1
https://mk.alania.gov.ru/documents/3153
Текст на сайте регионального министерства культуры, опубликованный в 2023 году; не подтверждает полноту последующих изменений.
S12
Федеральный закон от 27.07.2006 № 152-ФЗ «О персональных данных»
https://mintrud.gov.ru/docs/laws/130
Официальный ведомственный текст. Проверяются цель, основание, объем, доступ, хранение и передача данных.
S13
Гражданский кодекс Российской Федерации, часть четвертая
https://rospatent.gov.ru/ru/documents/grazhdanskiy-kodeks-rossiyskoy-federacii-chast-chetvertaya
Официальная страница Роспатента. Права на произведения, условия использования и переработки материалов.
S14
ООН. Всеобщая декларация прав человека, 1948, статья 27
https://www.un.org/en/node/124305
Участие в культурной жизни, доступ к научному прогрессу и защита интересов автора. Декларация не является договором о партнерстве.
Внутренняя основа: ФЕНИКС — Эволюционная система v1.0; Конструктор идеального эталона v1.0. Сохранена нумерация P, D, M и Q. Правовые источники включают первоначальные и ведомственные публикации; полнота всех изменений на 17.09.2026 не удостоверяется.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unesco.org/en/articles/unesco-member-states-adopt-global-framework-strengthen-culture-and-arts-education" TargetMode="External"/><Relationship Id="rId2" Type="http://schemas.openxmlformats.org/officeDocument/2006/relationships/hyperlink" Target="https://www.unesco.org/en/articles/implementation-guidance-unesco-framework-culture-and-arts-education" TargetMode="External"/><Relationship Id="rId3" Type="http://schemas.openxmlformats.org/officeDocument/2006/relationships/hyperlink" Target="https://www.unesco.org/en/legal-affairs/recommendation-open-science" TargetMode="External"/><Relationship Id="rId4" Type="http://schemas.openxmlformats.org/officeDocument/2006/relationships/hyperlink" Target="https://www.unesco.org/en/legal-affairs/recommendation-open-educational-resources-oer" TargetMode="External"/><Relationship Id="rId5" Type="http://schemas.openxmlformats.org/officeDocument/2006/relationships/hyperlink" Target="https://pubmed.ncbi.nlm.nih.gov/21252317/" TargetMode="External"/><Relationship Id="rId6" Type="http://schemas.openxmlformats.org/officeDocument/2006/relationships/hyperlink" Target="https://www.nationalacademies.org/read/25303/chapter/6" TargetMode="External"/><Relationship Id="rId7" Type="http://schemas.openxmlformats.org/officeDocument/2006/relationships/hyperlink" Target="https://www.unesco.org/en/legal-affairs/recommendation-ethics-artificial-intelligence" TargetMode="External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hyperlink" Target="https://minjust.gov.ru/ru/documents/8011/" TargetMode="External"/><Relationship Id="rId2" Type="http://schemas.openxmlformats.org/officeDocument/2006/relationships/hyperlink" Target="https://publication.pravo.gov.ru/document/0001201212300007" TargetMode="External"/><Relationship Id="rId3" Type="http://schemas.openxmlformats.org/officeDocument/2006/relationships/hyperlink" Target="https://www.minjust.gov.ru/ru/documents/7653/" TargetMode="External"/><Relationship Id="rId4" Type="http://schemas.openxmlformats.org/officeDocument/2006/relationships/hyperlink" Target="https://mk.alania.gov.ru/documents/3153" TargetMode="External"/><Relationship Id="rId5" Type="http://schemas.openxmlformats.org/officeDocument/2006/relationships/hyperlink" Target="https://mintrud.gov.ru/docs/laws/130" TargetMode="External"/><Relationship Id="rId6" Type="http://schemas.openxmlformats.org/officeDocument/2006/relationships/hyperlink" Target="https://rospatent.gov.ru/ru/documents/grazhdanskiy-kodeks-rossiyskoy-federacii-chast-chetvertaya" TargetMode="External"/><Relationship Id="rId7" Type="http://schemas.openxmlformats.org/officeDocument/2006/relationships/hyperlink" Target="https://www.un.org/en/node/124305" TargetMode="External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9184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НАРОДНОГО САМОРАЗВИТИЯ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0352" y="923544"/>
            <a:ext cx="594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566928" y="1700784"/>
            <a:ext cx="5577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СИСТЕМА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30352" y="2313432"/>
            <a:ext cx="642823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</a:t>
            </a:r>
            <a:endParaRPr lang="en-US" sz="3700" dirty="0"/>
          </a:p>
          <a:p>
            <a:pPr indent="0" marL="0">
              <a:buNone/>
            </a:pPr>
            <a:r>
              <a:rPr lang="en-US" sz="37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САМОРАЗВИТИЯ</a:t>
            </a:r>
            <a:endParaRPr lang="en-US" sz="3700" dirty="0"/>
          </a:p>
        </p:txBody>
      </p:sp>
      <p:sp>
        <p:nvSpPr>
          <p:cNvPr id="7" name="Text 5"/>
          <p:cNvSpPr/>
          <p:nvPr/>
        </p:nvSpPr>
        <p:spPr>
          <a:xfrm>
            <a:off x="566928" y="4178808"/>
            <a:ext cx="6217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7223760" y="987552"/>
            <a:ext cx="4407408" cy="47731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pic>
        <p:nvPicPr>
          <p:cNvPr id="9" name="Image 0" descr="ФЕНИКС: фрагмент ранее созданного изображения птицы с раскрытыми крыльями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9208" y="1591056"/>
            <a:ext cx="4096512" cy="2505456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662672" y="4325112"/>
            <a:ext cx="3657600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Исследовать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Создавать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Передавать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576072" y="5586984"/>
            <a:ext cx="576072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концепция 1.0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сентября 2026 года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→ смысл → созидание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формула модуля: заметить вопрос, выбрать цель и выполнить посильную работу.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48640" y="2103120"/>
            <a:ext cx="3557016" cy="332841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94944" y="2267712"/>
            <a:ext cx="54864" cy="393192"/>
          </a:xfrm>
          <a:prstGeom prst="rect">
            <a:avLst/>
          </a:prstGeom>
          <a:solidFill>
            <a:srgbClr val="337BA0"/>
          </a:solidFill>
          <a:ln w="8890">
            <a:solidFill>
              <a:srgbClr val="337BA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225856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7B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86384" y="2679192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86384" y="3502152"/>
            <a:ext cx="3081528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 замечаю?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хочу понять?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вопрос выбираю?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4315968" y="2103120"/>
            <a:ext cx="3557016" cy="332841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462272" y="2267712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636008" y="225856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553712" y="2679192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4553712" y="3502152"/>
            <a:ext cx="3081528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важно?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нужен результат?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условия приемлемы?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8083296" y="2103120"/>
            <a:ext cx="3557016" cy="332841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229600" y="2267712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403336" y="225856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8321040" y="2679192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Созидание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8321040" y="3502152"/>
            <a:ext cx="3081528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 сделаю?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проверю работу?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передам дальше?</a:t>
            </a:r>
            <a:endParaRPr lang="en-US" sz="1900" dirty="0"/>
          </a:p>
        </p:txBody>
      </p:sp>
      <p:sp>
        <p:nvSpPr>
          <p:cNvPr id="25" name="Shape 22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Организационная модель — не универсальный закон и не обязательная лестница развития.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УЧАСТНИКА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узнать — научиться действовать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предъявляемых результата одного цикла.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48640" y="2048256"/>
            <a:ext cx="5431536" cy="170992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31520" y="2249424"/>
            <a:ext cx="4754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1380744" y="2258568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маршрут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1380744" y="2871216"/>
            <a:ext cx="42976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вопрос, доступное время и следующий шаг.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6199632" y="2048256"/>
            <a:ext cx="5431536" cy="170992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382512" y="2249424"/>
            <a:ext cx="4754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7031736" y="2258568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работа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7031736" y="2871216"/>
            <a:ext cx="42976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эскиз, история или ремесленный образец.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548640" y="3968496"/>
            <a:ext cx="5431536" cy="170992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31520" y="4169664"/>
            <a:ext cx="4754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1380744" y="4178808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запись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1380744" y="4791456"/>
            <a:ext cx="42976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Метод, исходные данные и границы вывода.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6199632" y="3968496"/>
            <a:ext cx="5431536" cy="170992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382512" y="4169664"/>
            <a:ext cx="4754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400" dirty="0"/>
          </a:p>
        </p:txBody>
      </p:sp>
      <p:sp>
        <p:nvSpPr>
          <p:cNvPr id="24" name="Text 21"/>
          <p:cNvSpPr/>
          <p:nvPr/>
        </p:nvSpPr>
        <p:spPr>
          <a:xfrm>
            <a:off x="7031736" y="4178808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проект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7031736" y="4791456"/>
            <a:ext cx="42976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Проверенная версия работы и разрешенная передача опыта.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ОПОРЫ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 дополняют друг друга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критерии — общая ответственность за созданную работу.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212080" y="6565392"/>
            <a:ext cx="5760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S01 · S02 · S03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39496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85800" y="2286000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9536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777240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выражение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77240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память, ценности, искусство и ремесло.</a:t>
            </a:r>
            <a:endParaRPr lang="en-US" sz="2100" dirty="0"/>
          </a:p>
          <a:p>
            <a:pPr indent="0" marL="0">
              <a:buNone/>
            </a:pP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контекстом и несколькими интерпретациями.</a:t>
            </a:r>
            <a:endParaRPr lang="en-US" sz="2100" dirty="0"/>
          </a:p>
        </p:txBody>
      </p:sp>
      <p:sp>
        <p:nvSpPr>
          <p:cNvPr id="16" name="Shape 13"/>
          <p:cNvSpPr/>
          <p:nvPr/>
        </p:nvSpPr>
        <p:spPr>
          <a:xfrm>
            <a:off x="6199632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345936" y="2286000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519672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6437376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 проверка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6437376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Вопрос, метод, данные, аргументы и ограничения.</a:t>
            </a:r>
            <a:endParaRPr lang="en-US" sz="2100" dirty="0"/>
          </a:p>
          <a:p>
            <a:pPr indent="0" marL="0">
              <a:buNone/>
            </a:pP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объяснениями, которые можно проверять.</a:t>
            </a:r>
            <a:endParaRPr lang="en-US" sz="2100" dirty="0"/>
          </a:p>
        </p:txBody>
      </p:sp>
      <p:sp>
        <p:nvSpPr>
          <p:cNvPr id="21" name="Shape 18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не доказывает научный тезис. Расчет не выбирает за человека его ценности.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ФЕНИКС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этапов одного практического цикла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можно повторить; название этапа не оценивает человека.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85216" y="2395728"/>
            <a:ext cx="557784" cy="557784"/>
          </a:xfrm>
          <a:prstGeom prst="ellipse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1792" y="2487168"/>
            <a:ext cx="475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585216" y="3145536"/>
            <a:ext cx="20025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Искра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585216" y="3840480"/>
            <a:ext cx="200253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вопрос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выбор работы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2395728" y="2423160"/>
            <a:ext cx="347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2843784" y="2395728"/>
            <a:ext cx="557784" cy="557784"/>
          </a:xfrm>
          <a:prstGeom prst="ellipse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880360" y="2487168"/>
            <a:ext cx="475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2843784" y="3145536"/>
            <a:ext cx="20025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</a:t>
            </a:r>
            <a:endParaRPr lang="en-US" sz="2100" dirty="0"/>
          </a:p>
        </p:txBody>
      </p:sp>
      <p:sp>
        <p:nvSpPr>
          <p:cNvPr id="18" name="Text 15"/>
          <p:cNvSpPr/>
          <p:nvPr/>
        </p:nvSpPr>
        <p:spPr>
          <a:xfrm>
            <a:off x="2843784" y="3840480"/>
            <a:ext cx="200253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практика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4654296" y="2423160"/>
            <a:ext cx="347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20" name="Shape 17"/>
          <p:cNvSpPr/>
          <p:nvPr/>
        </p:nvSpPr>
        <p:spPr>
          <a:xfrm>
            <a:off x="5102352" y="2395728"/>
            <a:ext cx="557784" cy="557784"/>
          </a:xfrm>
          <a:prstGeom prst="ellipse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138928" y="2487168"/>
            <a:ext cx="475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5102352" y="3145536"/>
            <a:ext cx="20025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</a:t>
            </a:r>
            <a:endParaRPr lang="en-US" sz="2100" dirty="0"/>
          </a:p>
        </p:txBody>
      </p:sp>
      <p:sp>
        <p:nvSpPr>
          <p:cNvPr id="23" name="Text 20"/>
          <p:cNvSpPr/>
          <p:nvPr/>
        </p:nvSpPr>
        <p:spPr>
          <a:xfrm>
            <a:off x="5102352" y="3840480"/>
            <a:ext cx="200253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ошибок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предположений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6912864" y="2423160"/>
            <a:ext cx="347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25" name="Shape 22"/>
          <p:cNvSpPr/>
          <p:nvPr/>
        </p:nvSpPr>
        <p:spPr>
          <a:xfrm>
            <a:off x="7360920" y="2395728"/>
            <a:ext cx="557784" cy="557784"/>
          </a:xfrm>
          <a:prstGeom prst="ellipse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397496" y="2487168"/>
            <a:ext cx="475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27" name="Text 24"/>
          <p:cNvSpPr/>
          <p:nvPr/>
        </p:nvSpPr>
        <p:spPr>
          <a:xfrm>
            <a:off x="7360920" y="3145536"/>
            <a:ext cx="20025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Вознесение</a:t>
            </a:r>
            <a:endParaRPr lang="en-US" sz="2100" dirty="0"/>
          </a:p>
        </p:txBody>
      </p:sp>
      <p:sp>
        <p:nvSpPr>
          <p:cNvPr id="28" name="Text 25"/>
          <p:cNvSpPr/>
          <p:nvPr/>
        </p:nvSpPr>
        <p:spPr>
          <a:xfrm>
            <a:off x="7360920" y="3840480"/>
            <a:ext cx="200253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проверка</a:t>
            </a:r>
            <a:endParaRPr lang="en-US" sz="1700" dirty="0"/>
          </a:p>
        </p:txBody>
      </p:sp>
      <p:sp>
        <p:nvSpPr>
          <p:cNvPr id="29" name="Text 26"/>
          <p:cNvSpPr/>
          <p:nvPr/>
        </p:nvSpPr>
        <p:spPr>
          <a:xfrm>
            <a:off x="9171432" y="2423160"/>
            <a:ext cx="347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30" name="Shape 27"/>
          <p:cNvSpPr/>
          <p:nvPr/>
        </p:nvSpPr>
        <p:spPr>
          <a:xfrm>
            <a:off x="9619488" y="2395728"/>
            <a:ext cx="557784" cy="557784"/>
          </a:xfrm>
          <a:prstGeom prst="ellipse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9656064" y="2487168"/>
            <a:ext cx="475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32" name="Text 29"/>
          <p:cNvSpPr/>
          <p:nvPr/>
        </p:nvSpPr>
        <p:spPr>
          <a:xfrm>
            <a:off x="9619488" y="3145536"/>
            <a:ext cx="20025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</a:t>
            </a:r>
            <a:endParaRPr lang="en-US" sz="2100" dirty="0"/>
          </a:p>
        </p:txBody>
      </p:sp>
      <p:sp>
        <p:nvSpPr>
          <p:cNvPr id="33" name="Text 30"/>
          <p:cNvSpPr/>
          <p:nvPr/>
        </p:nvSpPr>
        <p:spPr>
          <a:xfrm>
            <a:off x="9619488" y="3840480"/>
            <a:ext cx="200253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Добровольная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опыта</a:t>
            </a:r>
            <a:endParaRPr lang="en-US" sz="1700" dirty="0"/>
          </a:p>
        </p:txBody>
      </p:sp>
      <p:sp>
        <p:nvSpPr>
          <p:cNvPr id="34" name="Shape 31"/>
          <p:cNvSpPr/>
          <p:nvPr/>
        </p:nvSpPr>
        <p:spPr>
          <a:xfrm>
            <a:off x="530352" y="5760720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31520" y="5861304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задача + доступные ресурсы + безопасное продолжение.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контуров — меню возможностей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начала достаточно одного основного и одного поддерживающего контура.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76072" y="205740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P01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289304" y="2057400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576072" y="2532888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P02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289304" y="2532888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" y="3008376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P03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1289304" y="3008376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576072" y="3483864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P04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289304" y="3483864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576072" y="395935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P05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289304" y="3959352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576072" y="443484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P06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1289304" y="4434840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576072" y="4910328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P07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1289304" y="4910328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мастерство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6245352" y="205740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P08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6958584" y="2057400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финансовая самостоятельность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6245352" y="2532888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P09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6958584" y="2532888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общины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6245352" y="3008376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P10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6958584" y="3008376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 культура</a:t>
            </a:r>
            <a:endParaRPr lang="en-US" sz="1700" dirty="0"/>
          </a:p>
        </p:txBody>
      </p:sp>
      <p:sp>
        <p:nvSpPr>
          <p:cNvPr id="30" name="Text 27"/>
          <p:cNvSpPr/>
          <p:nvPr/>
        </p:nvSpPr>
        <p:spPr>
          <a:xfrm>
            <a:off x="6245352" y="3483864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P11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6958584" y="3483864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служение Земле</a:t>
            </a:r>
            <a:endParaRPr lang="en-US" sz="1700" dirty="0"/>
          </a:p>
        </p:txBody>
      </p:sp>
      <p:sp>
        <p:nvSpPr>
          <p:cNvPr id="32" name="Text 29"/>
          <p:cNvSpPr/>
          <p:nvPr/>
        </p:nvSpPr>
        <p:spPr>
          <a:xfrm>
            <a:off x="6245352" y="395935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P12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6958584" y="3959352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Духовность</a:t>
            </a:r>
            <a:endParaRPr lang="en-US" sz="1700" dirty="0"/>
          </a:p>
        </p:txBody>
      </p:sp>
      <p:sp>
        <p:nvSpPr>
          <p:cNvPr id="34" name="Text 31"/>
          <p:cNvSpPr/>
          <p:nvPr/>
        </p:nvSpPr>
        <p:spPr>
          <a:xfrm>
            <a:off x="6245352" y="443484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P13</a:t>
            </a:r>
            <a:endParaRPr lang="en-US" sz="1300" dirty="0"/>
          </a:p>
        </p:txBody>
      </p:sp>
      <p:sp>
        <p:nvSpPr>
          <p:cNvPr id="35" name="Text 32"/>
          <p:cNvSpPr/>
          <p:nvPr/>
        </p:nvSpPr>
        <p:spPr>
          <a:xfrm>
            <a:off x="6958584" y="4434840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миссия жизни</a:t>
            </a:r>
            <a:endParaRPr lang="en-US" sz="1700" dirty="0"/>
          </a:p>
        </p:txBody>
      </p:sp>
      <p:sp>
        <p:nvSpPr>
          <p:cNvPr id="36" name="Shape 33"/>
          <p:cNvSpPr/>
          <p:nvPr/>
        </p:nvSpPr>
        <p:spPr>
          <a:xfrm>
            <a:off x="530352" y="583387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731520" y="593445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модуля: P03 «Разум», P06 «Образование», P10 «Творчество и культура».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практики культурного саморазвития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внимательного восприятия — к собственной работе и передаче опыта.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39496" y="2103120"/>
            <a:ext cx="2615184" cy="34107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267712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9536" y="2258568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77240" y="2679192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77240" y="3502152"/>
            <a:ext cx="2139696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Описать детали, не заменяя наблюдение догадкой.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3374136" y="2103120"/>
            <a:ext cx="2615184" cy="34107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520440" y="2267712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694176" y="2258568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3611880" y="2679192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3611880" y="3502152"/>
            <a:ext cx="2139696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трактовку и услышать другую.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6208776" y="2103120"/>
            <a:ext cx="2615184" cy="34107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355080" y="2267712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528816" y="2258568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6446520" y="2679192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Создавать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6446520" y="3502152"/>
            <a:ext cx="2139696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черновик, получить отзыв, исправить.</a:t>
            </a:r>
            <a:endParaRPr lang="en-US" sz="1800" dirty="0"/>
          </a:p>
        </p:txBody>
      </p:sp>
      <p:sp>
        <p:nvSpPr>
          <p:cNvPr id="25" name="Shape 22"/>
          <p:cNvSpPr/>
          <p:nvPr/>
        </p:nvSpPr>
        <p:spPr>
          <a:xfrm>
            <a:off x="9043416" y="2103120"/>
            <a:ext cx="2615184" cy="34107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9189720" y="2267712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363456" y="2258568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9281160" y="2679192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Передавать</a:t>
            </a:r>
            <a:endParaRPr lang="en-US" sz="2200" dirty="0"/>
          </a:p>
        </p:txBody>
      </p:sp>
      <p:sp>
        <p:nvSpPr>
          <p:cNvPr id="29" name="Text 26"/>
          <p:cNvSpPr/>
          <p:nvPr/>
        </p:nvSpPr>
        <p:spPr>
          <a:xfrm>
            <a:off x="9281160" y="3502152"/>
            <a:ext cx="2139696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происхождение, контекст и права.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ПРАКТИКУМ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произведение — несколько вопросов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занятия с текстом, изображением, музыкой или предметом.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76072" y="2103120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212848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4432554" y="2212848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непосредственно присутствует в работе?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576072" y="2788920"/>
            <a:ext cx="11018520" cy="6035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2898648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4432554" y="2898648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Кто, когда и при каких обстоятельствах ее создал?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76072" y="3474720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8952" y="3584448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4432554" y="3584448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поддерживают мое прочтение?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76072" y="4160520"/>
            <a:ext cx="11018520" cy="6035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8952" y="4270248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</a:t>
            </a:r>
            <a:endParaRPr lang="en-US" sz="1900" dirty="0"/>
          </a:p>
        </p:txBody>
      </p:sp>
      <p:sp>
        <p:nvSpPr>
          <p:cNvPr id="21" name="Text 18"/>
          <p:cNvSpPr/>
          <p:nvPr/>
        </p:nvSpPr>
        <p:spPr>
          <a:xfrm>
            <a:off x="4432554" y="4270248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прочитать иначе и почему?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576072" y="4846320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58952" y="4956048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</a:t>
            </a:r>
            <a:endParaRPr lang="en-US" sz="1900" dirty="0"/>
          </a:p>
        </p:txBody>
      </p:sp>
      <p:sp>
        <p:nvSpPr>
          <p:cNvPr id="24" name="Text 21"/>
          <p:cNvSpPr/>
          <p:nvPr/>
        </p:nvSpPr>
        <p:spPr>
          <a:xfrm>
            <a:off x="4432554" y="4956048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 выражу в собственной работе?</a:t>
            </a:r>
            <a:endParaRPr lang="en-US" sz="1800" dirty="0"/>
          </a:p>
        </p:txBody>
      </p:sp>
      <p:sp>
        <p:nvSpPr>
          <p:cNvPr id="25" name="Shape 22"/>
          <p:cNvSpPr/>
          <p:nvPr/>
        </p:nvSpPr>
        <p:spPr>
          <a:xfrm>
            <a:off x="530352" y="5897880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31520" y="5998464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 относится к работе, а не к культурной ценности или достоинству автора.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НАСЛЕДИЕ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требует бережности и источников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Красивая версия не должна скрывать пробелы в происхождении.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212080" y="6565392"/>
            <a:ext cx="5760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S12 · S13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39496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85800" y="2286000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9536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777240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в карточке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77240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признаки.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рассказчика.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документы.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интерпретация.</a:t>
            </a:r>
            <a:endParaRPr lang="en-US" sz="2100" dirty="0"/>
          </a:p>
        </p:txBody>
      </p:sp>
      <p:sp>
        <p:nvSpPr>
          <p:cNvPr id="16" name="Shape 13"/>
          <p:cNvSpPr/>
          <p:nvPr/>
        </p:nvSpPr>
        <p:spPr>
          <a:xfrm>
            <a:off x="6199632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345936" y="2286000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519672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6437376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Согласовать отдельно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6437376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разговора.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изображений.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Публикацию имени и истории.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описания.</a:t>
            </a:r>
            <a:endParaRPr lang="en-US" sz="2100" dirty="0"/>
          </a:p>
        </p:txBody>
      </p:sp>
      <p:sp>
        <p:nvSpPr>
          <p:cNvPr id="21" name="Shape 18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Неустановленный автор или дата остаются неустановленными.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ПРАКТИКА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→ метод → данные → проверка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вывод сопровождается указанием того, чего опыт не установил.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212080" y="6565392"/>
            <a:ext cx="5760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S03 · S06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39496" y="2066544"/>
            <a:ext cx="2615184" cy="3364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85800" y="2231136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9536" y="2221992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777240" y="2642616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77240" y="3465576"/>
            <a:ext cx="2139696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проверяемое различие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3374136" y="2066544"/>
            <a:ext cx="2615184" cy="3364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520440" y="2231136"/>
            <a:ext cx="54864" cy="393192"/>
          </a:xfrm>
          <a:prstGeom prst="rect">
            <a:avLst/>
          </a:prstGeom>
          <a:solidFill>
            <a:srgbClr val="337BA0"/>
          </a:solidFill>
          <a:ln w="8890">
            <a:solidFill>
              <a:srgbClr val="337BA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694176" y="2221992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7B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3611880" y="2642616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3611880" y="3465576"/>
            <a:ext cx="2139696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единицы,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риски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6208776" y="2066544"/>
            <a:ext cx="2615184" cy="3364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355080" y="2231136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528816" y="2221992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6446520" y="2642616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6446520" y="3465576"/>
            <a:ext cx="2139696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записи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пропуски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9043416" y="2066544"/>
            <a:ext cx="2615184" cy="3364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9189720" y="2231136"/>
            <a:ext cx="54864" cy="393192"/>
          </a:xfrm>
          <a:prstGeom prst="rect">
            <a:avLst/>
          </a:prstGeom>
          <a:solidFill>
            <a:srgbClr val="337BA0"/>
          </a:solidFill>
          <a:ln w="8890">
            <a:solidFill>
              <a:srgbClr val="337BA0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363456" y="2221992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7B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9281160" y="2642616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</a:t>
            </a:r>
            <a:endParaRPr lang="en-US" sz="2200" dirty="0"/>
          </a:p>
        </p:txBody>
      </p:sp>
      <p:sp>
        <p:nvSpPr>
          <p:cNvPr id="30" name="Text 27"/>
          <p:cNvSpPr/>
          <p:nvPr/>
        </p:nvSpPr>
        <p:spPr>
          <a:xfrm>
            <a:off x="9281160" y="3465576"/>
            <a:ext cx="2139696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расчета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или новый сбор</a:t>
            </a:r>
            <a:endParaRPr lang="en-US" sz="1800" dirty="0"/>
          </a:p>
        </p:txBody>
      </p:sp>
      <p:sp>
        <p:nvSpPr>
          <p:cNvPr id="31" name="Shape 28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Повторенный расчет и повторное исследование — разные отметки. Переносимость проверяется отдельно.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ЗНАНИЯ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гипотеза, интерпретация, ценность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определить тип утверждения — затем выбирать способ проверки.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76072" y="2185416"/>
            <a:ext cx="11018520" cy="713232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295144"/>
            <a:ext cx="3525926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/ наблюдение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4432554" y="2295144"/>
            <a:ext cx="6831482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источник, дата, условия и предел точности?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576072" y="2980944"/>
            <a:ext cx="11018520" cy="71323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090672"/>
            <a:ext cx="3525926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4432554" y="3090672"/>
            <a:ext cx="6831482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наблюдать и что могло бы ее опровергнуть?</a:t>
            </a:r>
            <a:endParaRPr lang="en-US" sz="1900" dirty="0"/>
          </a:p>
        </p:txBody>
      </p:sp>
      <p:sp>
        <p:nvSpPr>
          <p:cNvPr id="16" name="Shape 13"/>
          <p:cNvSpPr/>
          <p:nvPr/>
        </p:nvSpPr>
        <p:spPr>
          <a:xfrm>
            <a:off x="576072" y="3776472"/>
            <a:ext cx="11018520" cy="713232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8952" y="3886200"/>
            <a:ext cx="3525926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432554" y="3886200"/>
            <a:ext cx="6831482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детали опирается и какие есть альтернативы?</a:t>
            </a:r>
            <a:endParaRPr lang="en-US" sz="1900" dirty="0"/>
          </a:p>
        </p:txBody>
      </p:sp>
      <p:sp>
        <p:nvSpPr>
          <p:cNvPr id="19" name="Shape 16"/>
          <p:cNvSpPr/>
          <p:nvPr/>
        </p:nvSpPr>
        <p:spPr>
          <a:xfrm>
            <a:off x="576072" y="4572000"/>
            <a:ext cx="11018520" cy="71323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8952" y="4681728"/>
            <a:ext cx="3525926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/ цель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4432554" y="4681728"/>
            <a:ext cx="6831482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Чей выбор, чье согласие и какие последствия?</a:t>
            </a:r>
            <a:endParaRPr lang="en-US" sz="1900" dirty="0"/>
          </a:p>
        </p:txBody>
      </p:sp>
      <p:sp>
        <p:nvSpPr>
          <p:cNvPr id="22" name="Shape 19"/>
          <p:cNvSpPr/>
          <p:nvPr/>
        </p:nvSpPr>
        <p:spPr>
          <a:xfrm>
            <a:off x="530352" y="5815584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31520" y="5916168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тон, статус автора и ответ ИИ не заменяют доказательство.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Сопоставимость важнее эффектного числа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наблюдение описывает условия, а не обещает заранее заданный результат.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57784" y="2066544"/>
            <a:ext cx="3529584" cy="348386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704088" y="2231136"/>
            <a:ext cx="54864" cy="393192"/>
          </a:xfrm>
          <a:prstGeom prst="rect">
            <a:avLst/>
          </a:prstGeom>
          <a:solidFill>
            <a:srgbClr val="337BA0"/>
          </a:solidFill>
          <a:ln w="8890">
            <a:solidFill>
              <a:srgbClr val="337BA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77824" y="2221992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7B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СБОРА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95528" y="2642616"/>
            <a:ext cx="30540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Описать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95528" y="3465576"/>
            <a:ext cx="3054096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 и единицы.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A и B.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остановки.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4325112" y="2066544"/>
            <a:ext cx="3529584" cy="348386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471416" y="2231136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645152" y="2221992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562856" y="2642616"/>
            <a:ext cx="30540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4562856" y="3465576"/>
            <a:ext cx="3054096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исходные значения.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условия.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Пропуски и отклонения.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метода.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8092440" y="2066544"/>
            <a:ext cx="3529584" cy="348386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238744" y="2231136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412480" y="2221992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8330184" y="2642616"/>
            <a:ext cx="30540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Ограничить вывод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8330184" y="3465576"/>
            <a:ext cx="3054096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расчет.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объяснения.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неопределенность.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переносить без проверки.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САМООБУЧЕНИЕ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Изучить → воспроизвести → применить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Предлагаемый прием: закрыть материал, объяснить своими словами, сверить и исправить.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212080" y="6565392"/>
            <a:ext cx="5760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S05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39496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85800" y="2286000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9536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777240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цикл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77240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 до чтения.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без подсказки.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Посильное применение.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теме.</a:t>
            </a:r>
            <a:endParaRPr lang="en-US" sz="2100" dirty="0"/>
          </a:p>
        </p:txBody>
      </p:sp>
      <p:sp>
        <p:nvSpPr>
          <p:cNvPr id="16" name="Shape 13"/>
          <p:cNvSpPr/>
          <p:nvPr/>
        </p:nvSpPr>
        <p:spPr>
          <a:xfrm>
            <a:off x="6199632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345936" y="2286000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519672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6437376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работу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6437376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получилось без помощи?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возникла ошибка?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отзыв полезен?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попробовать дальше?</a:t>
            </a:r>
            <a:endParaRPr lang="en-US" sz="2100" dirty="0"/>
          </a:p>
        </p:txBody>
      </p:sp>
      <p:sp>
        <p:nvSpPr>
          <p:cNvPr id="21" name="Shape 18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2011 года поддерживает прием в изученных условиях, но не гарантирует эффект курса.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ЭНЕРГИЯ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ресурса — три отдельные записи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переводить время, совместные усилия и физическую энергию в произвольный общий балл.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48640" y="2112264"/>
            <a:ext cx="3557016" cy="337413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94944" y="2276856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226771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РЕСУРС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86384" y="2688336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внимание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86384" y="3511296"/>
            <a:ext cx="3081528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нагрузка.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формат.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паузы.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4315968" y="2112264"/>
            <a:ext cx="3557016" cy="337413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462272" y="2276856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636008" y="226771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553712" y="2688336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4553712" y="3511296"/>
            <a:ext cx="3081528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и договоренности.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 и помощь.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связь.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8083296" y="2112264"/>
            <a:ext cx="3557016" cy="337413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229600" y="2276856"/>
            <a:ext cx="54864" cy="393192"/>
          </a:xfrm>
          <a:prstGeom prst="rect">
            <a:avLst/>
          </a:prstGeom>
          <a:solidFill>
            <a:srgbClr val="337BA0"/>
          </a:solidFill>
          <a:ln w="8890">
            <a:solidFill>
              <a:srgbClr val="337BA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403336" y="226771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7B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РЕСУРС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8321040" y="2688336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 тепло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8321040" y="3511296"/>
            <a:ext cx="3081528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объекта.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данным.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оборудования.</a:t>
            </a:r>
            <a:endParaRPr lang="en-US" sz="1900" dirty="0"/>
          </a:p>
        </p:txBody>
      </p:sp>
      <p:sp>
        <p:nvSpPr>
          <p:cNvPr id="25" name="Shape 22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перегрузке меняется маршрут, а не отношение к человеку.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МАРШРУТ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недель / 36 часов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плановое время участника: встречи + практика + самостоятельная работа.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39496" y="2084832"/>
            <a:ext cx="2615184" cy="34290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249424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9536" y="2240280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НЕДЕЛИ 1–8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77240" y="2660904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модули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77240" y="3483864"/>
            <a:ext cx="2139696" cy="1911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× 3 часа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</a:t>
            </a:r>
            <a:endParaRPr lang="en-US" sz="2100" dirty="0"/>
          </a:p>
        </p:txBody>
      </p:sp>
      <p:sp>
        <p:nvSpPr>
          <p:cNvPr id="15" name="Shape 12"/>
          <p:cNvSpPr/>
          <p:nvPr/>
        </p:nvSpPr>
        <p:spPr>
          <a:xfrm>
            <a:off x="3374136" y="2084832"/>
            <a:ext cx="2615184" cy="34290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520440" y="2249424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694176" y="2240280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НЕДЕЛИ 9–10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3611880" y="2660904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проект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3611880" y="3483864"/>
            <a:ext cx="2139696" cy="1911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недели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часов</a:t>
            </a:r>
            <a:endParaRPr lang="en-US" sz="2100" dirty="0"/>
          </a:p>
        </p:txBody>
      </p:sp>
      <p:sp>
        <p:nvSpPr>
          <p:cNvPr id="20" name="Shape 17"/>
          <p:cNvSpPr/>
          <p:nvPr/>
        </p:nvSpPr>
        <p:spPr>
          <a:xfrm>
            <a:off x="6208776" y="2084832"/>
            <a:ext cx="2615184" cy="34290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355080" y="2249424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528816" y="2240280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НЕДЕЛИ 11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6446520" y="2660904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правки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6446520" y="3483864"/>
            <a:ext cx="2139696" cy="1911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неделя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часа</a:t>
            </a:r>
            <a:endParaRPr lang="en-US" sz="2100" dirty="0"/>
          </a:p>
        </p:txBody>
      </p:sp>
      <p:sp>
        <p:nvSpPr>
          <p:cNvPr id="25" name="Shape 22"/>
          <p:cNvSpPr/>
          <p:nvPr/>
        </p:nvSpPr>
        <p:spPr>
          <a:xfrm>
            <a:off x="9043416" y="2084832"/>
            <a:ext cx="2615184" cy="34290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9189720" y="2249424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363456" y="2240280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НЕДЕЛИ 12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9281160" y="2660904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опыта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9281160" y="3483864"/>
            <a:ext cx="2139696" cy="1911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неделя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часа</a:t>
            </a:r>
            <a:endParaRPr lang="en-US" sz="2100" dirty="0"/>
          </a:p>
        </p:txBody>
      </p:sp>
      <p:sp>
        <p:nvSpPr>
          <p:cNvPr id="30" name="Shape 27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— проектное допущение. Предусмотрены сокращение, адаптация и пауза.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УЧЕБНЫХ МОДУЛЕЙ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основа + исследовательская основа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модуль — 3 часа и предъявляемая работа.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57784" y="2093976"/>
            <a:ext cx="5422392" cy="7315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13232" y="22585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U01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472184" y="2240280"/>
            <a:ext cx="42428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 личный вопрос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557784" y="2944368"/>
            <a:ext cx="5422392" cy="7315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10896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U02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1472184" y="3090672"/>
            <a:ext cx="42428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культурный контекст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57784" y="3794760"/>
            <a:ext cx="5422392" cy="7315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13232" y="395935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U03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1472184" y="3941064"/>
            <a:ext cx="42428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наследие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57784" y="4645152"/>
            <a:ext cx="5422392" cy="7315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13232" y="48097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U04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1472184" y="4791456"/>
            <a:ext cx="42428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 мастерство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6227064" y="2093976"/>
            <a:ext cx="5422392" cy="7315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382512" y="22585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U05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7141464" y="2240280"/>
            <a:ext cx="42428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вопрос и источник</a:t>
            </a:r>
            <a:endParaRPr lang="en-US" sz="1800" dirty="0"/>
          </a:p>
        </p:txBody>
      </p:sp>
      <p:sp>
        <p:nvSpPr>
          <p:cNvPr id="25" name="Shape 22"/>
          <p:cNvSpPr/>
          <p:nvPr/>
        </p:nvSpPr>
        <p:spPr>
          <a:xfrm>
            <a:off x="6227064" y="2944368"/>
            <a:ext cx="5422392" cy="7315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382512" y="310896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U06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7141464" y="3090672"/>
            <a:ext cx="42428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данные</a:t>
            </a:r>
            <a:endParaRPr lang="en-US" sz="1800" dirty="0"/>
          </a:p>
        </p:txBody>
      </p:sp>
      <p:sp>
        <p:nvSpPr>
          <p:cNvPr id="28" name="Shape 25"/>
          <p:cNvSpPr/>
          <p:nvPr/>
        </p:nvSpPr>
        <p:spPr>
          <a:xfrm>
            <a:off x="6227064" y="3794760"/>
            <a:ext cx="5422392" cy="7315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382512" y="395935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U07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7141464" y="3941064"/>
            <a:ext cx="42428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и ИИ</a:t>
            </a:r>
            <a:endParaRPr lang="en-US" sz="1800" dirty="0"/>
          </a:p>
        </p:txBody>
      </p:sp>
      <p:sp>
        <p:nvSpPr>
          <p:cNvPr id="31" name="Shape 28"/>
          <p:cNvSpPr/>
          <p:nvPr/>
        </p:nvSpPr>
        <p:spPr>
          <a:xfrm>
            <a:off x="6227064" y="4645152"/>
            <a:ext cx="5422392" cy="7315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382512" y="48097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U08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7141464" y="4791456"/>
            <a:ext cx="42428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проект</a:t>
            </a:r>
            <a:endParaRPr lang="en-US" sz="1800" dirty="0"/>
          </a:p>
        </p:txBody>
      </p:sp>
      <p:sp>
        <p:nvSpPr>
          <p:cNvPr id="34" name="Shape 31"/>
          <p:cNvSpPr/>
          <p:nvPr/>
        </p:nvSpPr>
        <p:spPr>
          <a:xfrm>
            <a:off x="530352" y="5852160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31520" y="5952744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не заменяет демонстрацию умения: важны работа, отзыв и исправление.</a:t>
            </a:r>
            <a:endParaRPr lang="en-US" sz="1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МЕСТНЫЙ ЦЕНТР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площадка — 20 участников — 2 наставника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Предлагаемая единица пилота: два проекта на согласованной площадке.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76072" y="2176272"/>
            <a:ext cx="11018520" cy="685800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286000"/>
            <a:ext cx="352592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4432554" y="2286000"/>
            <a:ext cx="683148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Контекст, творчество, авторство и бережный диалог.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576072" y="2944368"/>
            <a:ext cx="11018520" cy="6858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054096"/>
            <a:ext cx="352592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4432554" y="3054096"/>
            <a:ext cx="683148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Вопрос, метод, данные и границы вывода.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76072" y="3712464"/>
            <a:ext cx="11018520" cy="685800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8952" y="3822192"/>
            <a:ext cx="352592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4432554" y="3822192"/>
            <a:ext cx="683148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Доступ, ресурсы, безопасность и обращения.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76072" y="4480560"/>
            <a:ext cx="11018520" cy="6858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8952" y="4590288"/>
            <a:ext cx="352592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Проверяющий</a:t>
            </a:r>
            <a:endParaRPr lang="en-US" sz="1900" dirty="0"/>
          </a:p>
        </p:txBody>
      </p:sp>
      <p:sp>
        <p:nvSpPr>
          <p:cNvPr id="21" name="Text 18"/>
          <p:cNvSpPr/>
          <p:nvPr/>
        </p:nvSpPr>
        <p:spPr>
          <a:xfrm>
            <a:off x="4432554" y="4590288"/>
            <a:ext cx="683148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и замечания; не только сам автор работы.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530352" y="5852160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31520" y="5952744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прежняя модель: 3 центра / 60 участников / 6 наставников / 6 проектов. Не двойной набор.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01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одной вещи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повседневности как повод для культурной работы и исследования источников.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48640" y="2084832"/>
            <a:ext cx="3557016" cy="351129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94944" y="2249424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2240280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СОЗДАТЬ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86384" y="2660904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Карточку истории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86384" y="3483864"/>
            <a:ext cx="3081528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и контекст.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владельца.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эссе.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Разрешенная иллюстрация.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4315968" y="2084832"/>
            <a:ext cx="3557016" cy="351129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462272" y="2249424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636008" y="2240280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553712" y="2660904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4553712" y="3483864"/>
            <a:ext cx="3081528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и документы.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версий.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обозначено.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открываются.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8083296" y="2084832"/>
            <a:ext cx="3557016" cy="351129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229600" y="2249424"/>
            <a:ext cx="54864" cy="393192"/>
          </a:xfrm>
          <a:prstGeom prst="rect">
            <a:avLst/>
          </a:prstGeom>
          <a:solidFill>
            <a:srgbClr val="337BA0"/>
          </a:solidFill>
          <a:ln w="8890">
            <a:solidFill>
              <a:srgbClr val="337BA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403336" y="2240280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7B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ПРЕДЪЯВИТЬ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8321040" y="2660904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Проверенную версию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8321040" y="3483864"/>
            <a:ext cx="3081528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и приложения.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на публикацию.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 другого участника.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исправлений.</a:t>
            </a:r>
            <a:endParaRPr lang="en-US" sz="1900" dirty="0"/>
          </a:p>
        </p:txBody>
      </p:sp>
      <p:sp>
        <p:nvSpPr>
          <p:cNvPr id="25" name="Shape 22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D02 → связи D14, D15, D17. Не экспертиза подлинности и не оценка стоимости.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02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для чтения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читательского места + наблюдение физических условий.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39496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286000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9536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РАБОТА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77240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Эскиз места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77240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кого оно создается?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пользователю?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понятнее и удобнее?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обратная связь получена?</a:t>
            </a:r>
            <a:endParaRPr lang="en-US" sz="2100" dirty="0"/>
          </a:p>
        </p:txBody>
      </p:sp>
      <p:sp>
        <p:nvSpPr>
          <p:cNvPr id="15" name="Shape 12"/>
          <p:cNvSpPr/>
          <p:nvPr/>
        </p:nvSpPr>
        <p:spPr>
          <a:xfrm>
            <a:off x="6199632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45936" y="2286000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519672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6437376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A и B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6437376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стол и исправная лампа.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датчика.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Описанные условия.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и повтор расчета.</a:t>
            </a:r>
            <a:endParaRPr lang="en-US" sz="2100" dirty="0"/>
          </a:p>
        </p:txBody>
      </p:sp>
      <p:sp>
        <p:nvSpPr>
          <p:cNvPr id="20" name="Shape 17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вмешательства в проводку. Не санитарная экспертиза и не доказательство влияния на здоровье.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03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карта места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+ датированные наблюдения + предложения ответственному.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76072" y="2167128"/>
            <a:ext cx="11018520" cy="69494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276856"/>
            <a:ext cx="352592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слой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432554" y="2276856"/>
            <a:ext cx="683148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Названия, рассказы, ремесла и источник каждого описания.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576072" y="2944368"/>
            <a:ext cx="11018520" cy="69494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054096"/>
            <a:ext cx="352592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4432554" y="3054096"/>
            <a:ext cx="683148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Даты, видимые объекты, доступность и сезонные изменения.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576072" y="3721608"/>
            <a:ext cx="11018520" cy="69494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8952" y="3831336"/>
            <a:ext cx="352592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4432554" y="3831336"/>
            <a:ext cx="683148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уточнить, сохранить или улучшить — без подмены полномочий.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576072" y="4498848"/>
            <a:ext cx="11018520" cy="69494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8952" y="4608576"/>
            <a:ext cx="352592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4432554" y="4608576"/>
            <a:ext cx="683148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Версия карты, права, первичные записи и неизвестное.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530352" y="5843016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31520" y="5943600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D13. Никакого вмешательства в охраняемые объекты или публикации частных адресов.</a:t>
            </a:r>
            <a:endParaRPr lang="en-US" sz="15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НАПРАВЛЕНИЙ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наука: направления D01–D10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Нумерация сохранена. Культура — сквозная практика, а не новое двадцатое направление.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57784" y="2066544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04088" y="2212848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D01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444752" y="2194560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здоровье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557784" y="2788920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04088" y="2935224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D02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444752" y="2916936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знания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557784" y="3511296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04088" y="365760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D03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1444752" y="3639312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климат</a:t>
            </a:r>
            <a:endParaRPr lang="en-US" sz="1750" dirty="0"/>
          </a:p>
        </p:txBody>
      </p:sp>
      <p:sp>
        <p:nvSpPr>
          <p:cNvPr id="19" name="Shape 16"/>
          <p:cNvSpPr/>
          <p:nvPr/>
        </p:nvSpPr>
        <p:spPr>
          <a:xfrm>
            <a:off x="557784" y="4233672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04088" y="4379976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D04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444752" y="4361688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почвы</a:t>
            </a:r>
            <a:endParaRPr lang="en-US" sz="1750" dirty="0"/>
          </a:p>
        </p:txBody>
      </p:sp>
      <p:sp>
        <p:nvSpPr>
          <p:cNvPr id="22" name="Shape 19"/>
          <p:cNvSpPr/>
          <p:nvPr/>
        </p:nvSpPr>
        <p:spPr>
          <a:xfrm>
            <a:off x="557784" y="4956048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04088" y="5102352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D05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1444752" y="5084064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</a:t>
            </a:r>
            <a:endParaRPr lang="en-US" sz="1750" dirty="0"/>
          </a:p>
        </p:txBody>
      </p:sp>
      <p:sp>
        <p:nvSpPr>
          <p:cNvPr id="25" name="Shape 22"/>
          <p:cNvSpPr/>
          <p:nvPr/>
        </p:nvSpPr>
        <p:spPr>
          <a:xfrm>
            <a:off x="6227064" y="2066544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373368" y="2212848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D06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7114032" y="2194560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</a:t>
            </a:r>
            <a:endParaRPr lang="en-US" sz="1750" dirty="0"/>
          </a:p>
        </p:txBody>
      </p:sp>
      <p:sp>
        <p:nvSpPr>
          <p:cNvPr id="28" name="Shape 25"/>
          <p:cNvSpPr/>
          <p:nvPr/>
        </p:nvSpPr>
        <p:spPr>
          <a:xfrm>
            <a:off x="6227064" y="2788920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373368" y="2935224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D07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7114032" y="2916936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Биоценозы</a:t>
            </a:r>
            <a:endParaRPr lang="en-US" sz="1750" dirty="0"/>
          </a:p>
        </p:txBody>
      </p:sp>
      <p:sp>
        <p:nvSpPr>
          <p:cNvPr id="31" name="Shape 28"/>
          <p:cNvSpPr/>
          <p:nvPr/>
        </p:nvSpPr>
        <p:spPr>
          <a:xfrm>
            <a:off x="6227064" y="3511296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373368" y="365760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D08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7114032" y="3639312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Продовольствие</a:t>
            </a:r>
            <a:endParaRPr lang="en-US" sz="1750" dirty="0"/>
          </a:p>
        </p:txBody>
      </p:sp>
      <p:sp>
        <p:nvSpPr>
          <p:cNvPr id="34" name="Shape 31"/>
          <p:cNvSpPr/>
          <p:nvPr/>
        </p:nvSpPr>
        <p:spPr>
          <a:xfrm>
            <a:off x="6227064" y="4233672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373368" y="4379976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D09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7114032" y="4361688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</a:t>
            </a:r>
            <a:endParaRPr lang="en-US" sz="1750" dirty="0"/>
          </a:p>
        </p:txBody>
      </p:sp>
      <p:sp>
        <p:nvSpPr>
          <p:cNvPr id="37" name="Shape 34"/>
          <p:cNvSpPr/>
          <p:nvPr/>
        </p:nvSpPr>
        <p:spPr>
          <a:xfrm>
            <a:off x="6227064" y="4956048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373368" y="5102352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D10</a:t>
            </a:r>
            <a:endParaRPr lang="en-US" sz="1200" dirty="0"/>
          </a:p>
        </p:txBody>
      </p:sp>
      <p:sp>
        <p:nvSpPr>
          <p:cNvPr id="39" name="Text 36"/>
          <p:cNvSpPr/>
          <p:nvPr/>
        </p:nvSpPr>
        <p:spPr>
          <a:xfrm>
            <a:off x="7114032" y="5084064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</a:t>
            </a:r>
            <a:endParaRPr lang="en-US" sz="1750" dirty="0"/>
          </a:p>
        </p:txBody>
      </p:sp>
      <p:sp>
        <p:nvSpPr>
          <p:cNvPr id="40" name="Shape 37"/>
          <p:cNvSpPr/>
          <p:nvPr/>
        </p:nvSpPr>
        <p:spPr>
          <a:xfrm>
            <a:off x="530352" y="5907024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731520" y="6007608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D09: читательское место, условия света и учет ресурсов.</a:t>
            </a:r>
            <a:endParaRPr lang="en-US" sz="15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НАПРАВЛЕНИЙ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наука: направления D11–D19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Нумерация сохранена. Культура — сквозная практика, а не новое двадцатое направление.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57784" y="2066544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04088" y="2212848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D11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444752" y="2194560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557784" y="2788920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04088" y="2935224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D12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444752" y="2916936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557784" y="3511296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04088" y="365760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D13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1444752" y="3639312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расселение</a:t>
            </a:r>
            <a:endParaRPr lang="en-US" sz="1750" dirty="0"/>
          </a:p>
        </p:txBody>
      </p:sp>
      <p:sp>
        <p:nvSpPr>
          <p:cNvPr id="19" name="Shape 16"/>
          <p:cNvSpPr/>
          <p:nvPr/>
        </p:nvSpPr>
        <p:spPr>
          <a:xfrm>
            <a:off x="557784" y="4233672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04088" y="4379976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D14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444752" y="4361688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</a:t>
            </a:r>
            <a:endParaRPr lang="en-US" sz="1750" dirty="0"/>
          </a:p>
        </p:txBody>
      </p:sp>
      <p:sp>
        <p:nvSpPr>
          <p:cNvPr id="22" name="Shape 19"/>
          <p:cNvSpPr/>
          <p:nvPr/>
        </p:nvSpPr>
        <p:spPr>
          <a:xfrm>
            <a:off x="557784" y="4956048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04088" y="5102352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D15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1444752" y="5084064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и ИИ</a:t>
            </a:r>
            <a:endParaRPr lang="en-US" sz="1750" dirty="0"/>
          </a:p>
        </p:txBody>
      </p:sp>
      <p:sp>
        <p:nvSpPr>
          <p:cNvPr id="25" name="Shape 22"/>
          <p:cNvSpPr/>
          <p:nvPr/>
        </p:nvSpPr>
        <p:spPr>
          <a:xfrm>
            <a:off x="6227064" y="2066544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373368" y="2212848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D16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7114032" y="2194560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финансы</a:t>
            </a:r>
            <a:endParaRPr lang="en-US" sz="1750" dirty="0"/>
          </a:p>
        </p:txBody>
      </p:sp>
      <p:sp>
        <p:nvSpPr>
          <p:cNvPr id="28" name="Shape 25"/>
          <p:cNvSpPr/>
          <p:nvPr/>
        </p:nvSpPr>
        <p:spPr>
          <a:xfrm>
            <a:off x="6227064" y="2788920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373368" y="2935224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D17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7114032" y="2916936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система</a:t>
            </a:r>
            <a:endParaRPr lang="en-US" sz="1750" dirty="0"/>
          </a:p>
        </p:txBody>
      </p:sp>
      <p:sp>
        <p:nvSpPr>
          <p:cNvPr id="31" name="Shape 28"/>
          <p:cNvSpPr/>
          <p:nvPr/>
        </p:nvSpPr>
        <p:spPr>
          <a:xfrm>
            <a:off x="6227064" y="3511296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373368" y="365760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D18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7114032" y="3639312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устойчивость</a:t>
            </a:r>
            <a:endParaRPr lang="en-US" sz="1750" dirty="0"/>
          </a:p>
        </p:txBody>
      </p:sp>
      <p:sp>
        <p:nvSpPr>
          <p:cNvPr id="34" name="Shape 31"/>
          <p:cNvSpPr/>
          <p:nvPr/>
        </p:nvSpPr>
        <p:spPr>
          <a:xfrm>
            <a:off x="6227064" y="4233672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373368" y="4379976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D19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7114032" y="4361688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развитием</a:t>
            </a:r>
            <a:endParaRPr lang="en-US" sz="1750" dirty="0"/>
          </a:p>
        </p:txBody>
      </p:sp>
      <p:sp>
        <p:nvSpPr>
          <p:cNvPr id="37" name="Shape 34"/>
          <p:cNvSpPr/>
          <p:nvPr/>
        </p:nvSpPr>
        <p:spPr>
          <a:xfrm>
            <a:off x="530352" y="5907024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731520" y="6007608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D14: протокол и расчет; D15: цифровой Архив; D19: версии и решения.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БАЛАНСЫ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работа — разные показатели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идентификатор результата; каждый показатель сохраняет собственную единицу.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48640" y="2121408"/>
            <a:ext cx="3557016" cy="3364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94944" y="2286000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2276856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D02 / ОБРАЗОВАНИЕ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86384" y="2697480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Освоенное действие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86384" y="3520440"/>
            <a:ext cx="3081528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участника.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выполнения.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подсказки.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4315968" y="2121408"/>
            <a:ext cx="3557016" cy="3364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462272" y="2286000"/>
            <a:ext cx="54864" cy="393192"/>
          </a:xfrm>
          <a:prstGeom prst="rect">
            <a:avLst/>
          </a:prstGeom>
          <a:solidFill>
            <a:srgbClr val="337BA0"/>
          </a:solidFill>
          <a:ln w="8890">
            <a:solidFill>
              <a:srgbClr val="337BA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636008" y="2276856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7B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D09 / ЭНЕРГИЯ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553712" y="2697480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и потребление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4553712" y="3520440"/>
            <a:ext cx="3081528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 период.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записи.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сравнения.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8083296" y="2121408"/>
            <a:ext cx="3557016" cy="3364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229600" y="2286000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403336" y="2276856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D16 / ЭКОНОМИКА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8321040" y="2697480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проекта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8321040" y="3520440"/>
            <a:ext cx="3081528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 факт.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средств.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Подтверждающие документы.</a:t>
            </a:r>
            <a:endParaRPr lang="en-US" sz="1900" dirty="0"/>
          </a:p>
        </p:txBody>
      </p:sp>
      <p:sp>
        <p:nvSpPr>
          <p:cNvPr id="25" name="Shape 22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работ, кВт·ч и рубли нельзя складывать в общий балл или учитывать один эффект дважды.</a:t>
            </a:r>
            <a:endParaRPr lang="en-US" sz="15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 ЭТАЛОНА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полей паспорта M01–M13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— личные контуры; M — поля паспорта; D — направления; Q — проверки.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66928" y="2057400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M01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444752" y="2057400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Идентификация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566928" y="2542032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M02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444752" y="2542032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566928" y="3026664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M03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1444752" y="3026664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566928" y="3511296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M04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444752" y="3511296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566928" y="3995928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M05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444752" y="3995928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566928" y="4480560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M06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1444752" y="4480560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566928" y="4965192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M07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1444752" y="4965192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6236208" y="2057400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M08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7114032" y="2057400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6236208" y="2542032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M09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7114032" y="2542032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</a:t>
            </a:r>
            <a:endParaRPr lang="en-US" sz="1800" dirty="0"/>
          </a:p>
        </p:txBody>
      </p:sp>
      <p:sp>
        <p:nvSpPr>
          <p:cNvPr id="28" name="Text 25"/>
          <p:cNvSpPr/>
          <p:nvPr/>
        </p:nvSpPr>
        <p:spPr>
          <a:xfrm>
            <a:off x="6236208" y="3026664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M10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7114032" y="3026664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</a:t>
            </a:r>
            <a:endParaRPr lang="en-US" sz="1800" dirty="0"/>
          </a:p>
        </p:txBody>
      </p:sp>
      <p:sp>
        <p:nvSpPr>
          <p:cNvPr id="30" name="Text 27"/>
          <p:cNvSpPr/>
          <p:nvPr/>
        </p:nvSpPr>
        <p:spPr>
          <a:xfrm>
            <a:off x="6236208" y="3511296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M11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7114032" y="3511296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 безопасность</a:t>
            </a:r>
            <a:endParaRPr lang="en-US" sz="1800" dirty="0"/>
          </a:p>
        </p:txBody>
      </p:sp>
      <p:sp>
        <p:nvSpPr>
          <p:cNvPr id="32" name="Text 29"/>
          <p:cNvSpPr/>
          <p:nvPr/>
        </p:nvSpPr>
        <p:spPr>
          <a:xfrm>
            <a:off x="6236208" y="3995928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M12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7114032" y="3995928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 доказательства</a:t>
            </a:r>
            <a:endParaRPr lang="en-US" sz="1800" dirty="0"/>
          </a:p>
        </p:txBody>
      </p:sp>
      <p:sp>
        <p:nvSpPr>
          <p:cNvPr id="34" name="Text 31"/>
          <p:cNvSpPr/>
          <p:nvPr/>
        </p:nvSpPr>
        <p:spPr>
          <a:xfrm>
            <a:off x="6236208" y="4480560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M13</a:t>
            </a:r>
            <a:endParaRPr lang="en-US" sz="1300" dirty="0"/>
          </a:p>
        </p:txBody>
      </p:sp>
      <p:sp>
        <p:nvSpPr>
          <p:cNvPr id="35" name="Text 32"/>
          <p:cNvSpPr/>
          <p:nvPr/>
        </p:nvSpPr>
        <p:spPr>
          <a:xfrm>
            <a:off x="7114032" y="4480560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Приемка и продолжение</a:t>
            </a:r>
            <a:endParaRPr lang="en-US" sz="1800" dirty="0"/>
          </a:p>
        </p:txBody>
      </p:sp>
      <p:sp>
        <p:nvSpPr>
          <p:cNvPr id="36" name="Shape 33"/>
          <p:cNvSpPr/>
          <p:nvPr/>
        </p:nvSpPr>
        <p:spPr>
          <a:xfrm>
            <a:off x="530352" y="5852160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731520" y="5952744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M07 всегда разделяет желаемый образ, рабочие требования и фактическую работу.</a:t>
            </a:r>
            <a:endParaRPr lang="en-US" sz="15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проверок: четыре группы по пять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Q01–Q20 сохранены из «Конструктора идеального эталона».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39496" y="2093976"/>
            <a:ext cx="2615184" cy="34198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258568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9536" y="2249424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Q01–Q05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77240" y="2670048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77240" y="3493008"/>
            <a:ext cx="2139696" cy="1901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Запрос, добровольность, границы, исходное состояние и критерии.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3374136" y="2093976"/>
            <a:ext cx="2615184" cy="34198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520440" y="2258568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694176" y="2249424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Q06–Q10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3611880" y="2670048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Реализуемость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3611880" y="3493008"/>
            <a:ext cx="2139696" cy="1901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ресурсы, нагрузка, финансирование и роли.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6208776" y="2093976"/>
            <a:ext cx="2615184" cy="34198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355080" y="2258568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528816" y="2249424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Q11–Q15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6446520" y="2670048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6446520" y="3493008"/>
            <a:ext cx="2139696" cy="1901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Право, риски, доступность, данные и побочные эффекты.</a:t>
            </a:r>
            <a:endParaRPr lang="en-US" sz="1800" dirty="0"/>
          </a:p>
        </p:txBody>
      </p:sp>
      <p:sp>
        <p:nvSpPr>
          <p:cNvPr id="25" name="Shape 22"/>
          <p:cNvSpPr/>
          <p:nvPr/>
        </p:nvSpPr>
        <p:spPr>
          <a:xfrm>
            <a:off x="9043416" y="2093976"/>
            <a:ext cx="2615184" cy="34198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9189720" y="2258568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363456" y="2249424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Q16–Q20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9281160" y="2670048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9281160" y="3493008"/>
            <a:ext cx="2139696" cy="1901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Метод, сопоставимость, записи, проверяющий и версия.</a:t>
            </a:r>
            <a:endParaRPr lang="en-US" sz="1800" dirty="0"/>
          </a:p>
        </p:txBody>
      </p:sp>
      <p:sp>
        <p:nvSpPr>
          <p:cNvPr id="30" name="Shape 27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Подтверждено / нужна доработка / неприменимо с объяснением. Блокирующие риски закрываются до работы.</a:t>
            </a:r>
            <a:endParaRPr lang="en-US" sz="15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 И ЭКВИЛИБРИУМ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не только итог — сохранять основания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хранятся результат, источники, метод, права и история исправлений.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212080" y="6565392"/>
            <a:ext cx="5760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S03 · S04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76072" y="2075688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58952" y="2185416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432554" y="2185416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дата, ссылка, контекст и условия использования.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576072" y="2761488"/>
            <a:ext cx="11018520" cy="6035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58952" y="2871216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4432554" y="2871216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версия или исследовательский протокол.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576072" y="3447288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58952" y="3557016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4432554" y="3557016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запись, проверка и ограничения.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576072" y="4133088"/>
            <a:ext cx="11018520" cy="6035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8952" y="4242816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4432554" y="4242816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Разрешенный доступ и инструкция для повторения.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576072" y="4818888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58952" y="4928616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4432554" y="4928616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Отзыв, исправление, новая версия и ответственный.</a:t>
            </a:r>
            <a:endParaRPr lang="en-US" sz="1700" dirty="0"/>
          </a:p>
        </p:txBody>
      </p:sp>
      <p:sp>
        <p:nvSpPr>
          <p:cNvPr id="26" name="Shape 23"/>
          <p:cNvSpPr/>
          <p:nvPr/>
        </p:nvSpPr>
        <p:spPr>
          <a:xfrm>
            <a:off x="530352" y="587959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31520" y="598017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Архивная запись сама по себе не создает собственность, квалификацию или бухгалтерский актив.</a:t>
            </a:r>
            <a:endParaRPr lang="en-US" sz="15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помогает подготовить — человек проверяет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источники, публикацию и решение остается у людей.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212080" y="6565392"/>
            <a:ext cx="5760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S07 · S12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39496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85800" y="2286000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9536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ЧЕРНОВИК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777240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модуле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77240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Объяснить термин.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план.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пробелы в форме.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проверить арифметику.</a:t>
            </a:r>
            <a:endParaRPr lang="en-US" sz="2100" dirty="0"/>
          </a:p>
        </p:txBody>
      </p:sp>
      <p:sp>
        <p:nvSpPr>
          <p:cNvPr id="16" name="Shape 13"/>
          <p:cNvSpPr/>
          <p:nvPr/>
        </p:nvSpPr>
        <p:spPr>
          <a:xfrm>
            <a:off x="6199632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345936" y="2286000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519672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ЧЕЛОВЕКОМ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6437376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действия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6437376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первоисточники.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цитаты и числа.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Зафиксировать исправления.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Защитить закрытые данные.</a:t>
            </a:r>
            <a:endParaRPr lang="en-US" sz="2100" dirty="0"/>
          </a:p>
        </p:txBody>
      </p:sp>
      <p:sp>
        <p:nvSpPr>
          <p:cNvPr id="21" name="Shape 18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ответ ИИ не является учебным результатом. Результат — способность его проверить.</a:t>
            </a:r>
            <a:endParaRPr lang="en-US" sz="15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РЕЗУЛЬТАТА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умение, а не ранжировать людей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Сравниваются работы и условия программы; убеждения и достоинство не оцениваются.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48640" y="2112264"/>
            <a:ext cx="3557016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94944" y="2276856"/>
            <a:ext cx="54864" cy="393192"/>
          </a:xfrm>
          <a:prstGeom prst="rect">
            <a:avLst/>
          </a:prstGeom>
          <a:solidFill>
            <a:srgbClr val="337BA0"/>
          </a:solidFill>
          <a:ln w="8890">
            <a:solidFill>
              <a:srgbClr val="337BA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226771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7B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86384" y="2688336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работа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86384" y="3511296"/>
            <a:ext cx="3081528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Посильное задание.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понятные критерии.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Никакого наказания за пробелы.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4315968" y="2112264"/>
            <a:ext cx="3557016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462272" y="2276856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636008" y="226771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553712" y="2688336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Сопоставимая работа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4553712" y="3511296"/>
            <a:ext cx="3081528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действие.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другим участником.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 и доработка.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8083296" y="2112264"/>
            <a:ext cx="3557016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229600" y="2276856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403336" y="226771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8321040" y="2688336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Добровольный возврат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8321040" y="3511296"/>
            <a:ext cx="3081528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выбранного действия.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вопрос.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маршрута.</a:t>
            </a:r>
            <a:endParaRPr lang="en-US" sz="1900" dirty="0"/>
          </a:p>
        </p:txBody>
      </p:sp>
      <p:sp>
        <p:nvSpPr>
          <p:cNvPr id="25" name="Shape 22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“до–после” не доказывает причинный эффект программы. Числа пилота — не гарантия.</a:t>
            </a:r>
            <a:endParaRPr lang="en-US" sz="15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ПРАВОВАЯ ЧАСТЬ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режим определяется действием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запуска проверяются фактический формат, оператор, площадка и документы.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212080" y="6565392"/>
            <a:ext cx="5760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S08 · S09 · S10 · S11 · S12 · S13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76072" y="2084832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58952" y="21945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4432554" y="21945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Самообразование / просвещение / программа; проверка лицензирования.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576072" y="2770632"/>
            <a:ext cx="11018520" cy="6035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58952" y="28803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4432554" y="28803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площадки, объектов и работы; реальные полномочия участников.</a:t>
            </a:r>
            <a:endParaRPr lang="en-US" sz="1650" dirty="0"/>
          </a:p>
        </p:txBody>
      </p:sp>
      <p:sp>
        <p:nvSpPr>
          <p:cNvPr id="17" name="Shape 14"/>
          <p:cNvSpPr/>
          <p:nvPr/>
        </p:nvSpPr>
        <p:spPr>
          <a:xfrm>
            <a:off x="576072" y="3456432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58952" y="35661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Авторство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4432554" y="35661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на материалы, записи, изображения, переводы и работы участников.</a:t>
            </a:r>
            <a:endParaRPr lang="en-US" sz="1650" dirty="0"/>
          </a:p>
        </p:txBody>
      </p:sp>
      <p:sp>
        <p:nvSpPr>
          <p:cNvPr id="20" name="Shape 17"/>
          <p:cNvSpPr/>
          <p:nvPr/>
        </p:nvSpPr>
        <p:spPr>
          <a:xfrm>
            <a:off x="576072" y="4142232"/>
            <a:ext cx="11018520" cy="6035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8952" y="42519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</a:t>
            </a:r>
            <a:endParaRPr lang="en-US" sz="1750" dirty="0"/>
          </a:p>
        </p:txBody>
      </p:sp>
      <p:sp>
        <p:nvSpPr>
          <p:cNvPr id="22" name="Text 19"/>
          <p:cNvSpPr/>
          <p:nvPr/>
        </p:nvSpPr>
        <p:spPr>
          <a:xfrm>
            <a:off x="4432554" y="42519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Цель, основание, объем, доступ, хранение, удаление и передача.</a:t>
            </a:r>
            <a:endParaRPr lang="en-US" sz="1650" dirty="0"/>
          </a:p>
        </p:txBody>
      </p:sp>
      <p:sp>
        <p:nvSpPr>
          <p:cNvPr id="23" name="Shape 20"/>
          <p:cNvSpPr/>
          <p:nvPr/>
        </p:nvSpPr>
        <p:spPr>
          <a:xfrm>
            <a:off x="576072" y="4828032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58952" y="49377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</a:t>
            </a:r>
            <a:endParaRPr lang="en-US" sz="1750" dirty="0"/>
          </a:p>
        </p:txBody>
      </p:sp>
      <p:sp>
        <p:nvSpPr>
          <p:cNvPr id="25" name="Text 22"/>
          <p:cNvSpPr/>
          <p:nvPr/>
        </p:nvSpPr>
        <p:spPr>
          <a:xfrm>
            <a:off x="4432554" y="49377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Разрешенные операции, ответственность, доступность и обращения.</a:t>
            </a:r>
            <a:endParaRPr lang="en-US" sz="1650" dirty="0"/>
          </a:p>
        </p:txBody>
      </p:sp>
      <p:sp>
        <p:nvSpPr>
          <p:cNvPr id="26" name="Shape 23"/>
          <p:cNvSpPr/>
          <p:nvPr/>
        </p:nvSpPr>
        <p:spPr>
          <a:xfrm>
            <a:off x="530352" y="5897880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31520" y="5998464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не заменяет юридическое заключение; перед запуском проверяются актуальные редакции норм.</a:t>
            </a:r>
            <a:endParaRPr lang="en-US" sz="15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ЧАСТЬ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 без потери контекста и прав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документы используются как ориентиры, не как подтверждение партнерства.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212080" y="6565392"/>
            <a:ext cx="5760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S01 · S02 · S03 · S04 · S07 · S14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76072" y="2084832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58952" y="21945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4432554" y="21945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ЮНЕСКО: рамочная программа 2024 года и руководство 2025 года.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576072" y="2770632"/>
            <a:ext cx="11018520" cy="6035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58952" y="28803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наука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4432554" y="28803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2021: прозрачные методы и ответственная открытость.</a:t>
            </a:r>
            <a:endParaRPr lang="en-US" sz="1650" dirty="0"/>
          </a:p>
        </p:txBody>
      </p:sp>
      <p:sp>
        <p:nvSpPr>
          <p:cNvPr id="17" name="Shape 14"/>
          <p:cNvSpPr/>
          <p:nvPr/>
        </p:nvSpPr>
        <p:spPr>
          <a:xfrm>
            <a:off x="576072" y="3456432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58952" y="35661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4432554" y="35661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2019: открытая лицензия или общественное достояние.</a:t>
            </a:r>
            <a:endParaRPr lang="en-US" sz="1650" dirty="0"/>
          </a:p>
        </p:txBody>
      </p:sp>
      <p:sp>
        <p:nvSpPr>
          <p:cNvPr id="20" name="Shape 17"/>
          <p:cNvSpPr/>
          <p:nvPr/>
        </p:nvSpPr>
        <p:spPr>
          <a:xfrm>
            <a:off x="576072" y="4142232"/>
            <a:ext cx="11018520" cy="6035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8952" y="42519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</a:t>
            </a:r>
            <a:endParaRPr lang="en-US" sz="1750" dirty="0"/>
          </a:p>
        </p:txBody>
      </p:sp>
      <p:sp>
        <p:nvSpPr>
          <p:cNvPr id="22" name="Text 19"/>
          <p:cNvSpPr/>
          <p:nvPr/>
        </p:nvSpPr>
        <p:spPr>
          <a:xfrm>
            <a:off x="4432554" y="42519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2021: этика ИИ и человеческий контроль.</a:t>
            </a:r>
            <a:endParaRPr lang="en-US" sz="1650" dirty="0"/>
          </a:p>
        </p:txBody>
      </p:sp>
      <p:sp>
        <p:nvSpPr>
          <p:cNvPr id="23" name="Shape 20"/>
          <p:cNvSpPr/>
          <p:nvPr/>
        </p:nvSpPr>
        <p:spPr>
          <a:xfrm>
            <a:off x="576072" y="4828032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58952" y="49377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участие</a:t>
            </a:r>
            <a:endParaRPr lang="en-US" sz="1750" dirty="0"/>
          </a:p>
        </p:txBody>
      </p:sp>
      <p:sp>
        <p:nvSpPr>
          <p:cNvPr id="25" name="Text 22"/>
          <p:cNvSpPr/>
          <p:nvPr/>
        </p:nvSpPr>
        <p:spPr>
          <a:xfrm>
            <a:off x="4432554" y="49377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ООН: Всеобщая декларация, статья 27; интересы автора.</a:t>
            </a:r>
            <a:endParaRPr lang="en-US" sz="1650" dirty="0"/>
          </a:p>
        </p:txBody>
      </p:sp>
      <p:sp>
        <p:nvSpPr>
          <p:cNvPr id="26" name="Shape 23"/>
          <p:cNvSpPr/>
          <p:nvPr/>
        </p:nvSpPr>
        <p:spPr>
          <a:xfrm>
            <a:off x="530352" y="5897880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31520" y="5998464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Стороны, языки, права, данные, финансирование и применимое право согласуются отдельно.</a:t>
            </a:r>
            <a:endParaRPr lang="en-US" sz="15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 одной понятной работы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первых семи дней — предложение для оператора и участников.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76072" y="2212848"/>
            <a:ext cx="11018520" cy="69494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322576"/>
            <a:ext cx="352592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1–2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4432554" y="2322576"/>
            <a:ext cx="683148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Согласовать площадку, ответственного, доступ и безопасный формат.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576072" y="2990088"/>
            <a:ext cx="11018520" cy="69494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099816"/>
            <a:ext cx="352592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3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4432554" y="3099816"/>
            <a:ext cx="683148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личный вопрос и заполнить короткий маршрут.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76072" y="3767328"/>
            <a:ext cx="11018520" cy="69494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8952" y="3877056"/>
            <a:ext cx="352592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4–5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4432554" y="3877056"/>
            <a:ext cx="683148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источники, выполнить исходное задание, договориться о критериях.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76072" y="4544568"/>
            <a:ext cx="11018520" cy="69494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8952" y="4654296"/>
            <a:ext cx="352592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6–7</a:t>
            </a:r>
            <a:endParaRPr lang="en-US" sz="1900" dirty="0"/>
          </a:p>
        </p:txBody>
      </p:sp>
      <p:sp>
        <p:nvSpPr>
          <p:cNvPr id="21" name="Text 18"/>
          <p:cNvSpPr/>
          <p:nvPr/>
        </p:nvSpPr>
        <p:spPr>
          <a:xfrm>
            <a:off x="4432554" y="4654296"/>
            <a:ext cx="683148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Создать первую версию, получить отзыв и выбрать следующий шаг.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530352" y="5870448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31520" y="5971032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начинать с масштабирования и сложной платформы: сначала проверить одну работу на одной площадке.</a:t>
            </a:r>
            <a:endParaRPr lang="en-US" sz="15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КНИГА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форм для участника и наставника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включены в Word и доступны для редактирования.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57784" y="2139696"/>
            <a:ext cx="5422392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0664" y="2313432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F-CS-01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874520" y="2340864"/>
            <a:ext cx="37947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маршрут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557784" y="3200400"/>
            <a:ext cx="5422392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40664" y="337413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F-CS-02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874520" y="3401568"/>
            <a:ext cx="37947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работа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57784" y="4261104"/>
            <a:ext cx="5422392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40664" y="4434840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F-CS-03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1874520" y="4462272"/>
            <a:ext cx="37947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Протокол исследования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6227064" y="2139696"/>
            <a:ext cx="5422392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9944" y="2313432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F-CS-04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7543800" y="2340864"/>
            <a:ext cx="37947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 проверка ИИ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6227064" y="3200400"/>
            <a:ext cx="5422392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409944" y="337413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F-CS-05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7543800" y="3401568"/>
            <a:ext cx="37947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проекта</a:t>
            </a:r>
            <a:endParaRPr lang="en-US" sz="2000" dirty="0"/>
          </a:p>
        </p:txBody>
      </p:sp>
      <p:sp>
        <p:nvSpPr>
          <p:cNvPr id="25" name="Shape 22"/>
          <p:cNvSpPr/>
          <p:nvPr/>
        </p:nvSpPr>
        <p:spPr>
          <a:xfrm>
            <a:off x="6227064" y="4261104"/>
            <a:ext cx="5422392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09944" y="4434840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F-CS-06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7543800" y="4462272"/>
            <a:ext cx="37947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новый цикл</a:t>
            </a:r>
            <a:endParaRPr lang="en-US" sz="2000" dirty="0"/>
          </a:p>
        </p:txBody>
      </p:sp>
      <p:sp>
        <p:nvSpPr>
          <p:cNvPr id="28" name="Shape 25"/>
          <p:cNvSpPr/>
          <p:nvPr/>
        </p:nvSpPr>
        <p:spPr>
          <a:xfrm>
            <a:off x="530352" y="5852160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31520" y="5952744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должна помогать действию, а не быть больше самой задачи.</a:t>
            </a:r>
            <a:endParaRPr lang="en-US" sz="15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/ ОСНОВЫ САМОРАЗВИТИЯ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дает язык опыта. Наука — способы проверки.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Саморазвитие проявляется в самостоятельном действии, созданной работе и переданном опыте.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85216" y="2313432"/>
            <a:ext cx="10981944" cy="2368296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EEF6F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32688" y="2587752"/>
            <a:ext cx="100126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вопрос</a:t>
            </a:r>
            <a:endParaRPr lang="en-US" sz="3000" dirty="0"/>
          </a:p>
          <a:p>
            <a:pPr algn="ctr"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знания и практика</a:t>
            </a:r>
            <a:endParaRPr lang="en-US" sz="3000" dirty="0"/>
          </a:p>
          <a:p>
            <a:pPr algn="ctr"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проверенная работа</a:t>
            </a:r>
            <a:endParaRPr lang="en-US" sz="3000" dirty="0"/>
          </a:p>
          <a:p>
            <a:pPr algn="ctr"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следующий цикл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804672" y="5148072"/>
            <a:ext cx="1054303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остается у человека.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Источники, ответственность и возможность исправления — у каждой работы.</a:t>
            </a:r>
            <a:endParaRPr lang="en-US" sz="2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и научная опора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Доступные страницы просмотрены при подготовке 17.09.2026; источники не означают одобрения ФЕНИКС.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85216" y="202082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S01</a:t>
            </a:r>
            <a:endParaRPr lang="en-US" sz="1100" dirty="0"/>
          </a:p>
        </p:txBody>
      </p:sp>
      <p:sp>
        <p:nvSpPr>
          <p:cNvPr id="11" name="Text 8">
            <a:hlinkClick r:id="rId1" tooltip=""/>
          </p:cNvPr>
          <p:cNvSpPr/>
          <p:nvPr/>
        </p:nvSpPr>
        <p:spPr>
          <a:xfrm>
            <a:off x="1271016" y="202082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ЮНЕСКО. Рамочная программа в области культуры и художественного образования, 2024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85216" y="256946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S02</a:t>
            </a:r>
            <a:endParaRPr lang="en-US" sz="1100" dirty="0"/>
          </a:p>
        </p:txBody>
      </p:sp>
      <p:sp>
        <p:nvSpPr>
          <p:cNvPr id="13" name="Text 10">
            <a:hlinkClick r:id="rId2" tooltip=""/>
          </p:cNvPr>
          <p:cNvSpPr/>
          <p:nvPr/>
        </p:nvSpPr>
        <p:spPr>
          <a:xfrm>
            <a:off x="1271016" y="256946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ЮНЕСКО. Руководство по реализации рамочной программы, 2025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585216" y="311810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S03</a:t>
            </a:r>
            <a:endParaRPr lang="en-US" sz="1100" dirty="0"/>
          </a:p>
        </p:txBody>
      </p:sp>
      <p:sp>
        <p:nvSpPr>
          <p:cNvPr id="15" name="Text 12">
            <a:hlinkClick r:id="rId3" tooltip=""/>
          </p:cNvPr>
          <p:cNvSpPr/>
          <p:nvPr/>
        </p:nvSpPr>
        <p:spPr>
          <a:xfrm>
            <a:off x="1271016" y="311810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ЮНЕСКО. Рекомендация об открытой науке, 2021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85216" y="366674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S04</a:t>
            </a:r>
            <a:endParaRPr lang="en-US" sz="1100" dirty="0"/>
          </a:p>
        </p:txBody>
      </p:sp>
      <p:sp>
        <p:nvSpPr>
          <p:cNvPr id="17" name="Text 14">
            <a:hlinkClick r:id="rId4" tooltip=""/>
          </p:cNvPr>
          <p:cNvSpPr/>
          <p:nvPr/>
        </p:nvSpPr>
        <p:spPr>
          <a:xfrm>
            <a:off x="1271016" y="366674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ЮНЕСКО. Рекомендация об открытых образовательных ресурсах, 2019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585216" y="421538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S05</a:t>
            </a:r>
            <a:endParaRPr lang="en-US" sz="1100" dirty="0"/>
          </a:p>
        </p:txBody>
      </p:sp>
      <p:sp>
        <p:nvSpPr>
          <p:cNvPr id="19" name="Text 16">
            <a:hlinkClick r:id="rId5" tooltip=""/>
          </p:cNvPr>
          <p:cNvSpPr/>
          <p:nvPr/>
        </p:nvSpPr>
        <p:spPr>
          <a:xfrm>
            <a:off x="1271016" y="421538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Karpicke, Blunt. Практика извлечения из памяти. Science, 2011. DOI: 10.1126/science.1199327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585216" y="476402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S06</a:t>
            </a:r>
            <a:endParaRPr lang="en-US" sz="1100" dirty="0"/>
          </a:p>
        </p:txBody>
      </p:sp>
      <p:sp>
        <p:nvSpPr>
          <p:cNvPr id="21" name="Text 18">
            <a:hlinkClick r:id="rId6" tooltip=""/>
          </p:cNvPr>
          <p:cNvSpPr/>
          <p:nvPr/>
        </p:nvSpPr>
        <p:spPr>
          <a:xfrm>
            <a:off x="1271016" y="476402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National Academies. Reproducibility and Replicability in Science, 2019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585216" y="531266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S07</a:t>
            </a:r>
            <a:endParaRPr lang="en-US" sz="1100" dirty="0"/>
          </a:p>
        </p:txBody>
      </p:sp>
      <p:sp>
        <p:nvSpPr>
          <p:cNvPr id="23" name="Text 20">
            <a:hlinkClick r:id="rId7" tooltip=""/>
          </p:cNvPr>
          <p:cNvSpPr/>
          <p:nvPr/>
        </p:nvSpPr>
        <p:spPr>
          <a:xfrm>
            <a:off x="1271016" y="531266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ЮНЕСКО. Рекомендация об этических аспектах искусственного интеллекта, 2021</a:t>
            </a:r>
            <a:endParaRPr lang="en-US" sz="13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опора и преемственность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Доступные страницы просмотрены при подготовке 17.09.2026; источники не означают одобрения ФЕНИКС.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85216" y="202082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S08</a:t>
            </a:r>
            <a:endParaRPr lang="en-US" sz="1100" dirty="0"/>
          </a:p>
        </p:txBody>
      </p:sp>
      <p:sp>
        <p:nvSpPr>
          <p:cNvPr id="11" name="Text 8">
            <a:hlinkClick r:id="rId1" tooltip=""/>
          </p:cNvPr>
          <p:cNvSpPr/>
          <p:nvPr/>
        </p:nvSpPr>
        <p:spPr>
          <a:xfrm>
            <a:off x="1271016" y="202082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Конституция Российской Федерации, статьи 43–44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85216" y="256946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S09</a:t>
            </a:r>
            <a:endParaRPr lang="en-US" sz="1100" dirty="0"/>
          </a:p>
        </p:txBody>
      </p:sp>
      <p:sp>
        <p:nvSpPr>
          <p:cNvPr id="13" name="Text 10">
            <a:hlinkClick r:id="rId2" tooltip=""/>
          </p:cNvPr>
          <p:cNvSpPr/>
          <p:nvPr/>
        </p:nvSpPr>
        <p:spPr>
          <a:xfrm>
            <a:off x="1271016" y="256946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Федеральный закон от 29.12.2012 № 273-ФЗ «Об образовании в Российской Федерации»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585216" y="311810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S10</a:t>
            </a:r>
            <a:endParaRPr lang="en-US" sz="1100" dirty="0"/>
          </a:p>
        </p:txBody>
      </p:sp>
      <p:sp>
        <p:nvSpPr>
          <p:cNvPr id="15" name="Text 12">
            <a:hlinkClick r:id="rId3" tooltip=""/>
          </p:cNvPr>
          <p:cNvSpPr/>
          <p:nvPr/>
        </p:nvSpPr>
        <p:spPr>
          <a:xfrm>
            <a:off x="1271016" y="311810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Федеральный закон от 23.08.1996 № 127-ФЗ «О науке и государственной научно-технической политике»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85216" y="366674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S11</a:t>
            </a:r>
            <a:endParaRPr lang="en-US" sz="1100" dirty="0"/>
          </a:p>
        </p:txBody>
      </p:sp>
      <p:sp>
        <p:nvSpPr>
          <p:cNvPr id="17" name="Text 14">
            <a:hlinkClick r:id="rId4" tooltip=""/>
          </p:cNvPr>
          <p:cNvSpPr/>
          <p:nvPr/>
        </p:nvSpPr>
        <p:spPr>
          <a:xfrm>
            <a:off x="1271016" y="366674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Основы законодательства Российской Федерации о культуре от 09.10.1992 № 3612-1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585216" y="421538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S12</a:t>
            </a:r>
            <a:endParaRPr lang="en-US" sz="1100" dirty="0"/>
          </a:p>
        </p:txBody>
      </p:sp>
      <p:sp>
        <p:nvSpPr>
          <p:cNvPr id="19" name="Text 16">
            <a:hlinkClick r:id="rId5" tooltip=""/>
          </p:cNvPr>
          <p:cNvSpPr/>
          <p:nvPr/>
        </p:nvSpPr>
        <p:spPr>
          <a:xfrm>
            <a:off x="1271016" y="421538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Федеральный закон от 27.07.2006 № 152-ФЗ «О персональных данных»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585216" y="476402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S13</a:t>
            </a:r>
            <a:endParaRPr lang="en-US" sz="1100" dirty="0"/>
          </a:p>
        </p:txBody>
      </p:sp>
      <p:sp>
        <p:nvSpPr>
          <p:cNvPr id="21" name="Text 18">
            <a:hlinkClick r:id="rId6" tooltip=""/>
          </p:cNvPr>
          <p:cNvSpPr/>
          <p:nvPr/>
        </p:nvSpPr>
        <p:spPr>
          <a:xfrm>
            <a:off x="1271016" y="476402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Гражданский кодекс Российской Федерации, часть четвертая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585216" y="531266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S14</a:t>
            </a:r>
            <a:endParaRPr lang="en-US" sz="1100" dirty="0"/>
          </a:p>
        </p:txBody>
      </p:sp>
      <p:sp>
        <p:nvSpPr>
          <p:cNvPr id="23" name="Text 20">
            <a:hlinkClick r:id="rId7" tooltip=""/>
          </p:cNvPr>
          <p:cNvSpPr/>
          <p:nvPr/>
        </p:nvSpPr>
        <p:spPr>
          <a:xfrm>
            <a:off x="1271016" y="531266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ООН. Всеобщая декларация прав человека, 1948, статья 27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ФЕНИКС — Основы саморазвития. Культура и наука</dc:title>
  <dc:subject>ФЕНИКС — Основы саморазвития. Культура и наука</dc:subject>
  <dc:creator/>
  <cp:lastModifiedBy/>
  <cp:revision>1</cp:revision>
  <dcterms:created xsi:type="dcterms:W3CDTF">2026-09-17T06:37:15Z</dcterms:created>
  <dcterms:modified xsi:type="dcterms:W3CDTF">2026-09-17T06:37:15Z</dcterms:modified>
</cp:coreProperties>
</file>