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Город Знания и Энергии</a:t>
            </a:r>
          </a:p>
          <a:p>
            <a:r>
              <a:t>Пространство, где личное развитие становится общим делом.</a:t>
            </a:r>
          </a:p>
          <a:p>
            <a:r>
              <a:t>Новая концепция · без выбранной площадки · не утверждённый генплан</a:t>
            </a:r>
          </a:p>
          <a:p>
            <a:r>
              <a:t>Источники: Синтез первичных авторских материалов; архитектурный образ создан для этой концепции.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От документов — к общей картине</a:t>
            </a:r>
          </a:p>
          <a:p>
            <a:r>
              <a:t>Десять исходных файлов. Два самостоятельных смысловых слоя.</a:t>
            </a:r>
          </a:p>
          <a:p/>
          <a:p>
            <a:r>
              <a:t>Источники: Оригиналы и полные тексты: /fenix/library/catalog.json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Личный путь. Общая среда.</a:t>
            </a:r>
          </a:p>
          <a:p>
            <a:r>
              <a:t>Выбор → знание → практика → результат → передача опыта</a:t>
            </a:r>
          </a:p>
          <a:p>
            <a:r>
              <a:t>Библиотека, наставник, мастерская и лаборатория образуют доступный маршрут развития.</a:t>
            </a:r>
          </a:p>
          <a:p>
            <a:r>
              <a:t>Источники: ФЕНИКС: «Основы», «Эволюционная система»; /knowledge/goroda-znaniya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Генплан как схема связей</a:t>
            </a:r>
          </a:p>
          <a:p>
            <a:r>
              <a:t>Университет и открытый форум связывают разные по характеру кварталы.</a:t>
            </a:r>
          </a:p>
          <a:p>
            <a:r>
              <a:t>Функции взяты из источника. Размещение, здания, вода и ландшафт — новая художественная схема без масштаба.</a:t>
            </a:r>
          </a:p>
          <a:p>
            <a:r>
              <a:t>Источники: /knowledge/goroda-znaniya, блок 35; схема /fenix/masterplan.svg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Восемь контуров одной среды</a:t>
            </a:r>
          </a:p>
          <a:p>
            <a:r>
              <a:t>Каждая функция получает доступную точку входа и проверяемый результат.</a:t>
            </a:r>
          </a:p>
          <a:p/>
          <a:p>
            <a:r>
              <a:t>Источники: /knowledge/goroda-znaniya, блок 35. Это функциональная модель, не перечень утверждённых объектов.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Шесть узлов. Один цикл ответственности.</a:t>
            </a:r>
          </a:p>
          <a:p>
            <a:r>
              <a:t>Наблюдать → моделировать → действовать → проверять</a:t>
            </a:r>
          </a:p>
          <a:p>
            <a:r>
              <a:t>Мощности, балансы и фактический эффект определяются после выбора объекта и измерений.</a:t>
            </a:r>
          </a:p>
          <a:p>
            <a:r>
              <a:t>Источники: /knowledge/samovalidiruyushchayasya-prirodno-tekhnicheskaya-sistema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От цели — к проверенному результату</a:t>
            </a:r>
          </a:p>
          <a:p>
            <a:r>
              <a:t>Восемь шагов связывают замысел, ресурс, исполнение и обратную связь.</a:t>
            </a:r>
          </a:p>
          <a:p>
            <a:r>
              <a:t>SUR — предлагаемая организационная модель. Решение и ответственность остаются у людей.</a:t>
            </a:r>
          </a:p>
          <a:p>
            <a:r>
              <a:t>Источники: /knowledge/sur-810-master-dokument; визуальное обобщение цикла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19 × 13 × 3 = 741</a:t>
            </a:r>
          </a:p>
          <a:p>
            <a:r>
              <a:t>Адресация элементов модели. У каждой оси — свой смысл.</a:t>
            </a:r>
          </a:p>
          <a:p>
            <a:r>
              <a:t>Совпадение числа не делает модели тождественными и не доказывает эффективность города.</a:t>
            </a:r>
          </a:p>
          <a:p>
            <a:r>
              <a:t>Источники: ФЕНИКС: «Основы»; /knowledge/sur-810-master-dokument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Гармония формы. Ясность связей.</a:t>
            </a:r>
          </a:p>
          <a:p>
            <a:r>
              <a:t>Геометрия помогает ориентироваться и видеть отношения.</a:t>
            </a:r>
          </a:p>
          <a:p>
            <a:r>
              <a:t>φ — новое художественное решение. 1 + 6 + 12 — схема связности из источника. Ни одна из них не заменяет расчётов.</a:t>
            </a:r>
          </a:p>
          <a:p>
            <a:r>
              <a:t>Источники: /knowledge/belaya-kniga-sudby-vozrozhdenie, блок 35; /fenix/geometry.svg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Первый шаг — ограниченный пилот</a:t>
            </a:r>
          </a:p>
          <a:p>
            <a:r>
              <a:t>Архив → наука → вычисления → энергия → полезный результат</a:t>
            </a:r>
          </a:p>
          <a:p>
            <a:r>
              <a:t>90 дней — подготовка после согласования команды, доступа и бюджета. Строительство города и крупного ЦОД исключено из пилота.</a:t>
            </a:r>
          </a:p>
          <a:p>
            <a:r>
              <a:t>Источники: «Знания и Энергия», ZE-01, DOCX и PPTX, 05.09.2026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Образ открывает путь. Проверка определяет шаг.</a:t>
            </a:r>
          </a:p>
          <a:p>
            <a:r>
              <a:t>От обсуждения к обратимому эксперименту — с понятными границами.</a:t>
            </a:r>
          </a:p>
          <a:p>
            <a:r>
              <a:t>Площадка, права, финансирование и сроки строительства для нового города пока не установлены.</a:t>
            </a:r>
          </a:p>
          <a:p>
            <a:r>
              <a:t>Источники: Новая редакционная последовательность по «Городам Знания», ZE-01 и SUR.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Изучить. Обсудить. Создать следующий шаг.</a:t>
            </a:r>
          </a:p>
          <a:p>
            <a:r>
              <a:t>Первоисточники · схема города · полные тексты · материалы для печати</a:t>
            </a:r>
          </a:p>
          <a:p>
            <a:r>
              <a:t>Авторская концепция для обсуждения · 28 сентября 2026</a:t>
            </a:r>
          </a:p>
          <a:p>
            <a:r>
              <a:t>Источники: https://speczashchita.com/fenix.html</a:t>
            </a:r>
          </a:p>
          <a:p>
            <a:r>
              <a:t>Статус: авторская концепция для обсуждения. Площадка нового города не выбрана; генплан не утверждён. Подробная библиотека: https://speczashchita.com/fenix.html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speczashchita.com/fenix.html" TargetMode="Externa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ity-hero.png"/>
          <p:cNvPicPr>
            <a:picLocks noChangeAspect="1"/>
          </p:cNvPicPr>
          <p:nvPr/>
        </p:nvPicPr>
        <p:blipFill>
          <a:blip r:embed="rId2"/>
          <a:srcRect t="25" b="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132320" cy="6858000"/>
          </a:xfrm>
          <a:prstGeom prst="rect">
            <a:avLst/>
          </a:prstGeom>
          <a:solidFill>
            <a:srgbClr val="153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1">
                <a:solidFill>
                  <a:srgbClr val="CDE4D6"/>
                </a:solidFill>
                <a:latin typeface="DejaVu Sans"/>
              </a:defRPr>
            </a:pPr>
            <a:r>
              <a:t>ФЕНИКС / КОНЦЕПЦИЯ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08760"/>
            <a:ext cx="64008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500" b="0">
                <a:solidFill>
                  <a:srgbClr val="FFFFFF"/>
                </a:solidFill>
                <a:latin typeface="DejaVu Sans"/>
              </a:defRPr>
            </a:pPr>
            <a:r>
              <a:t>Город Знания</a:t>
            </a:r>
          </a:p>
          <a:p>
            <a:pPr>
              <a:spcAft>
                <a:spcPts val="500"/>
              </a:spcAft>
              <a:defRPr sz="4500" b="0">
                <a:solidFill>
                  <a:srgbClr val="FFFFFF"/>
                </a:solidFill>
                <a:latin typeface="DejaVu Sans"/>
              </a:defRPr>
            </a:pPr>
            <a:r>
              <a:t>и Энергии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657600"/>
            <a:ext cx="60350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E3E7D8"/>
                </a:solidFill>
                <a:latin typeface="DejaVu Sans"/>
              </a:defRPr>
            </a:pPr>
            <a:r>
              <a:t>Пространство, где личное развитие становится общим делом.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96712"/>
            <a:ext cx="61264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E3E7D8"/>
                </a:solidFill>
                <a:latin typeface="DejaVu Sans"/>
              </a:defRPr>
            </a:pPr>
            <a:r>
              <a:t>Новая концепция · без выбранной площадки · не утверждённый генплан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CDE4D6"/>
                </a:solidFill>
                <a:latin typeface="DejaVu Sans"/>
              </a:defRPr>
            </a:pPr>
            <a:r>
              <a:t>Синтез первичных авторских материалов; архитектурный образ создан для этой концепции.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CDE4D6"/>
                </a:solidFill>
                <a:latin typeface="DejaVu Sans"/>
              </a:defRPr>
            </a:pPr>
            <a:r>
              <a:t>01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ПЕРВИЧНЫЕ МАТЕРИАЛЫ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От документов — к общей картине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Десять исходных файлов. Два самостоятельных смысловых слоя.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2331720"/>
            <a:ext cx="5431536" cy="354787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7920" y="2331720"/>
            <a:ext cx="5431536" cy="3547872"/>
          </a:xfrm>
          <a:prstGeom prst="rect">
            <a:avLst/>
          </a:prstGeom>
          <a:solidFill>
            <a:srgbClr val="E4E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2496312"/>
            <a:ext cx="10058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6500" b="0">
                <a:solidFill>
                  <a:srgbClr val="08796D"/>
                </a:solidFill>
                <a:latin typeface="DejaVu Sans"/>
              </a:defRPr>
            </a:pPr>
            <a: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8803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53D36"/>
                </a:solidFill>
                <a:latin typeface="DejaVu Sans"/>
              </a:defRPr>
            </a:pPr>
            <a:r>
              <a:t>ФЕНИКС · 17.09.2026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529584"/>
            <a:ext cx="4846320" cy="2286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Эволюционная система</a:t>
            </a:r>
          </a:p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Основы. Базовый документ</a:t>
            </a:r>
          </a:p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Культура и наука</a:t>
            </a:r>
          </a:p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Конструктор идеалов и эталонов</a:t>
            </a:r>
          </a:p>
          <a:p>
            <a:pPr>
              <a:spcAft>
                <a:spcPts val="500"/>
              </a:spcAft>
              <a:defRPr sz="1600" b="0">
                <a:solidFill>
                  <a:srgbClr val="153D36"/>
                </a:solidFill>
                <a:latin typeface="DejaVu Sans"/>
              </a:defRPr>
            </a:pPr>
            <a:r>
              <a:t>Практика саморазвития. Том II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496312"/>
            <a:ext cx="10058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6500" b="0">
                <a:solidFill>
                  <a:srgbClr val="08796D"/>
                </a:solidFill>
                <a:latin typeface="DejaVu San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2880360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800" b="1">
                <a:solidFill>
                  <a:srgbClr val="153D36"/>
                </a:solidFill>
                <a:latin typeface="DejaVu Sans"/>
              </a:defRPr>
            </a:pPr>
            <a:r>
              <a:t>ZE-01 · 05.09.2026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3547872"/>
            <a:ext cx="484632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300" b="1">
                <a:solidFill>
                  <a:srgbClr val="153D36"/>
                </a:solidFill>
                <a:latin typeface="DejaVu Sans"/>
              </a:defRPr>
            </a:pPr>
            <a:r>
              <a:t>«Знания и Энергия»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4178808"/>
            <a:ext cx="484632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Архив, обучение и один инженерный объект.</a:t>
            </a:r>
          </a:p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Предложение ограниченного пилота; новый город — отдельная концепция.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Оригиналы и полные тексты: /fenix/library/catalog.json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ЧЕЛОВЕК В ЦЕНТРЕ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9692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Личный путь.</a:t>
            </a:r>
          </a:p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Общая среда.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856231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Выбор → знание → практика → результат → передача опыта</a:t>
            </a:r>
          </a:p>
        </p:txBody>
      </p:sp>
      <p:pic>
        <p:nvPicPr>
          <p:cNvPr id="6" name="Picture 5" descr="city-campus.png"/>
          <p:cNvPicPr>
            <a:picLocks noChangeAspect="1"/>
          </p:cNvPicPr>
          <p:nvPr/>
        </p:nvPicPr>
        <p:blipFill>
          <a:blip r:embed="rId2"/>
          <a:srcRect l="2201" r="2201"/>
          <a:stretch>
            <a:fillRect/>
          </a:stretch>
        </p:blipFill>
        <p:spPr>
          <a:xfrm>
            <a:off x="5971032" y="2468880"/>
            <a:ext cx="5669280" cy="3337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0352" y="2468880"/>
            <a:ext cx="5166360" cy="93268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606040"/>
            <a:ext cx="475488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153D36"/>
                </a:solidFill>
                <a:latin typeface="DejaVu Sans"/>
              </a:defRPr>
            </a:pPr>
            <a:r>
              <a:t>Личный выбор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999232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46C65"/>
                </a:solidFill>
                <a:latin typeface="DejaVu Sans"/>
              </a:defRPr>
            </a:pPr>
            <a:r>
              <a:t>Цель и посильный маршрут.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" y="3520440"/>
            <a:ext cx="5166360" cy="93268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657600"/>
            <a:ext cx="475488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153D36"/>
                </a:solidFill>
                <a:latin typeface="DejaVu Sans"/>
              </a:defRPr>
            </a:pPr>
            <a:r>
              <a:t>Практика с поддержкой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50791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46C65"/>
                </a:solidFill>
                <a:latin typeface="DejaVu Sans"/>
              </a:defRPr>
            </a:pPr>
            <a:r>
              <a:t>Наставник, мастерская, общий продукт.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" y="4572000"/>
            <a:ext cx="5166360" cy="93268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4709160"/>
            <a:ext cx="475488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900" b="1">
                <a:solidFill>
                  <a:srgbClr val="153D36"/>
                </a:solidFill>
                <a:latin typeface="DejaVu Sans"/>
              </a:defRPr>
            </a:pPr>
            <a:r>
              <a:t>Проверка и память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102352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46C65"/>
                </a:solidFill>
                <a:latin typeface="DejaVu Sans"/>
              </a:defRPr>
            </a:pPr>
            <a:r>
              <a:t>Результат, обратная связь, Архив.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Библиотека, наставник, мастерская и лаборатория образуют доступный маршрут развития.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ФЕНИКС: «Основы», «Эволюционная система»; /knowledge/goroda-znaniya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ПРОСТРАНСТВЕННАЯ ИДЕЯ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Генплан как схема связей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Университет и открытый форум связывают разные по характеру кварталы.</a:t>
            </a:r>
          </a:p>
        </p:txBody>
      </p:sp>
      <p:pic>
        <p:nvPicPr>
          <p:cNvPr id="6" name="Picture 5" descr="masterp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781" y="2011680"/>
            <a:ext cx="5918661" cy="40690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66760" y="2560320"/>
            <a:ext cx="3154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400" b="1">
                <a:solidFill>
                  <a:srgbClr val="153D36"/>
                </a:solidFill>
                <a:latin typeface="DejaVu Sans"/>
              </a:defRPr>
            </a:pPr>
            <a:r>
              <a:t>Город как</a:t>
            </a:r>
          </a:p>
          <a:p>
            <a:pPr>
              <a:spcAft>
                <a:spcPts val="500"/>
              </a:spcAft>
              <a:defRPr sz="2400" b="1">
                <a:solidFill>
                  <a:srgbClr val="153D36"/>
                </a:solidFill>
                <a:latin typeface="DejaVu Sans"/>
              </a:defRPr>
            </a:pPr>
            <a:r>
              <a:t>связная среда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3611880"/>
            <a:ext cx="315468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Разные кварталы</a:t>
            </a:r>
          </a:p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Общие маршруты</a:t>
            </a:r>
          </a:p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Жильё среди функций</a:t>
            </a:r>
          </a:p>
          <a:p>
            <a:pPr>
              <a:spcAft>
                <a:spcPts val="500"/>
              </a:spcAft>
              <a:defRPr sz="1700" b="0">
                <a:solidFill>
                  <a:srgbClr val="546C65"/>
                </a:solidFill>
                <a:latin typeface="DejaVu Sans"/>
              </a:defRPr>
            </a:pPr>
            <a:r>
              <a:t>Вода и зелёные связи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66760" y="5193792"/>
            <a:ext cx="31546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Новая схема без масштаба и привязки к участку.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/knowledge/goroda-znaniya, блок 35; схема /fenix/masterplan.svg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ГОРОДСКАЯ АРХИТЕКТУРА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Восемь контуров одной среды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Каждая функция получает доступную точку входа и проверяемый результат.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2331720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2" y="2468879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761487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Образование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310127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Непрерывная траектория обучения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55848" y="2331720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38728" y="2468879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8728" y="2761487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Наука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310127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Исследование городских задач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81344" y="2331720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64224" y="2468879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4224" y="2761487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Культура / архив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4224" y="3310127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Память и смысловая навигация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06840" y="2331720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89719" y="2468879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9719" y="2761487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Производство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9719" y="3310127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Ответственное применение знаний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0352" y="4032504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3232" y="4169664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" y="446227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Здоровье и поддержка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5010912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Профилактика и поддержка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355848" y="4032504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38728" y="4169664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38728" y="446227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Гражданское управление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38728" y="5010912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Совместная постановка задач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81344" y="4032504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64224" y="4169664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64224" y="446227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Цифровая инфраструктура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64224" y="5010912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Совместимость и доказательность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006840" y="4032504"/>
            <a:ext cx="2651760" cy="1517904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89719" y="4169664"/>
            <a:ext cx="4572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08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89719" y="4462272"/>
            <a:ext cx="2286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Биосфера / пища / вода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89719" y="5010912"/>
            <a:ext cx="228600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Экологическая устойчивость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/knowledge/goroda-znaniya, блок 35. Это функциональная модель, не перечень утверждённых объектов.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ПРИРОДНО-ТЕХНИЧЕСКАЯ СИСТЕМА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9692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Шесть узлов.</a:t>
            </a:r>
          </a:p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Один цикл ответственности.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856231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Наблюдать → моделировать → действовать → проверять</a:t>
            </a:r>
          </a:p>
        </p:txBody>
      </p:sp>
      <p:pic>
        <p:nvPicPr>
          <p:cNvPr id="6" name="Picture 5" descr="city-systems.png"/>
          <p:cNvPicPr>
            <a:picLocks noChangeAspect="1"/>
          </p:cNvPicPr>
          <p:nvPr/>
        </p:nvPicPr>
        <p:blipFill>
          <a:blip r:embed="rId2"/>
          <a:srcRect l="6584" r="6584"/>
          <a:stretch>
            <a:fillRect/>
          </a:stretch>
        </p:blipFill>
        <p:spPr>
          <a:xfrm>
            <a:off x="530352" y="2468880"/>
            <a:ext cx="4937760" cy="3200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0" y="2468880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52160" y="2587752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Природа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0" y="2944368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Водно-зелёный каркас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32520" y="2468880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69680" y="2587752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Энергия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0" y="2944368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Распределённая генерация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0" y="3538728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52160" y="365760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Экомодули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52160" y="4014216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Очистка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732520" y="3538728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69680" y="3657600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Робототехника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0" y="4014216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Инспекция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0" y="4608576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52160" y="4727448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Цифровой двойник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0" y="5084064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Данные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732520" y="4608576"/>
            <a:ext cx="2880360" cy="941832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69680" y="4727448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53D36"/>
                </a:solidFill>
                <a:latin typeface="DejaVu Sans"/>
              </a:defRPr>
            </a:pPr>
            <a:r>
              <a:t>Валидация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9680" y="5084064"/>
            <a:ext cx="260604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50" b="0">
                <a:solidFill>
                  <a:srgbClr val="546C65"/>
                </a:solidFill>
                <a:latin typeface="DejaVu Sans"/>
              </a:defRPr>
            </a:pPr>
            <a:r>
              <a:t>Метрология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Мощности, балансы и фактический эффект определяются после выбора объекта и измерений.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/knowledge/samovalidiruyushchayasya-prirodno-tekhnicheskaya-sistema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SUR / УПРАВЛЕНИЕ РАЗВИТИЕМ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От цели — к проверенному результату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Восемь шагов связывают замысел, ресурс, исполнение и обратную связь.</a:t>
            </a:r>
          </a:p>
        </p:txBody>
      </p:sp>
      <p:pic>
        <p:nvPicPr>
          <p:cNvPr id="6" name="Picture 5" descr="sur-cy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22" y="2057400"/>
            <a:ext cx="6899563" cy="37947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SUR — предлагаемая организационная модель. Решение и ответственность остаются у людей.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/knowledge/sur-810-master-dokument; визуальное обобщение цикла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МАТЕМАТИЧЕСКАЯ МОДЕЛЬ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19 × 13 × 3 = 741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Адресация элементов модели. У каждой оси — свой смысл.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2377440"/>
            <a:ext cx="5440680" cy="3246120"/>
          </a:xfrm>
          <a:prstGeom prst="rect">
            <a:avLst/>
          </a:prstGeom>
          <a:solidFill>
            <a:srgbClr val="E5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1" y="2624328"/>
            <a:ext cx="4937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08796D"/>
                </a:solidFill>
                <a:latin typeface="DejaVu Sans"/>
              </a:defRPr>
            </a:pPr>
            <a:r>
              <a:t>МОДЕЛЬ ФЕНИКС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1" y="3163824"/>
            <a:ext cx="493776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19 направлений</a:t>
            </a:r>
          </a:p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13 полей</a:t>
            </a:r>
          </a:p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3 слоя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5001768"/>
            <a:ext cx="48920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80" b="0">
                <a:solidFill>
                  <a:srgbClr val="546C65"/>
                </a:solidFill>
                <a:latin typeface="DejaVu Sans"/>
              </a:defRPr>
            </a:pPr>
            <a:r>
              <a:t>Образ → эталон → факт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0" y="2377440"/>
            <a:ext cx="5440680" cy="3246120"/>
          </a:xfrm>
          <a:prstGeom prst="rect">
            <a:avLst/>
          </a:prstGeom>
          <a:solidFill>
            <a:srgbClr val="ECE9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2624328"/>
            <a:ext cx="493776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08796D"/>
                </a:solidFill>
                <a:latin typeface="DejaVu Sans"/>
              </a:defRPr>
            </a:pPr>
            <a:r>
              <a:t>МОДЕЛЬ SUR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3163824"/>
            <a:ext cx="493776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19 балансов</a:t>
            </a:r>
          </a:p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13 фаз</a:t>
            </a:r>
          </a:p>
          <a:p>
            <a:pPr>
              <a:spcAft>
                <a:spcPts val="500"/>
              </a:spcAft>
              <a:defRPr sz="2700" b="0">
                <a:solidFill>
                  <a:srgbClr val="153D36"/>
                </a:solidFill>
                <a:latin typeface="DejaVu Sans"/>
              </a:defRPr>
            </a:pPr>
            <a:r>
              <a:t>3 масштаба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5001768"/>
            <a:ext cx="48920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80" b="0">
                <a:solidFill>
                  <a:srgbClr val="546C65"/>
                </a:solidFill>
                <a:latin typeface="DejaVu Sans"/>
              </a:defRPr>
            </a:pPr>
            <a:r>
              <a:t>Федеральный → региональный → объектовый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Совпадение числа не делает модели тождественными и не доказывает эффективность города.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ФЕНИКС: «Основы»; /knowledge/sur-810-master-dokument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ХУДОЖЕСТВЕННАЯ КОМПОЗИЦИЯ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Гармония формы. Ясность связей.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Геометрия помогает ориентироваться и видеть отношения.</a:t>
            </a:r>
          </a:p>
        </p:txBody>
      </p:sp>
      <p:pic>
        <p:nvPicPr>
          <p:cNvPr id="6" name="Picture 5" descr="geomet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437" y="1993392"/>
            <a:ext cx="6940933" cy="373075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φ — новое художественное решение. 1 + 6 + 12 — схема связности из источника. Ни одна из них не заменяет расчётов.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/knowledge/belaya-kniga-sudby-vozrozhdenie, блок 35; /fenix/geometry.svg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ZE-01 / ПРИКЛАДНОЙ МОДУЛЬ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100" b="0">
                <a:solidFill>
                  <a:srgbClr val="153D36"/>
                </a:solidFill>
                <a:latin typeface="DejaVu Sans"/>
              </a:defRPr>
            </a:pPr>
            <a:r>
              <a:t>Первый шаг — ограниченный пилот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591056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Архив → наука → вычисления → энергия → полезный результат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2395728"/>
            <a:ext cx="2889504" cy="3310128"/>
          </a:xfrm>
          <a:prstGeom prst="rect">
            <a:avLst/>
          </a:prstGeom>
          <a:solidFill>
            <a:srgbClr val="153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2761488"/>
            <a:ext cx="237744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300" b="0">
                <a:solidFill>
                  <a:srgbClr val="FFFFFF"/>
                </a:solidFill>
                <a:latin typeface="DejaVu Sans"/>
              </a:defRPr>
            </a:pPr>
            <a:r>
              <a:t>90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4133087"/>
            <a:ext cx="237744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300" b="0">
                <a:solidFill>
                  <a:srgbClr val="FFFFFF"/>
                </a:solidFill>
                <a:latin typeface="DejaVu Sans"/>
              </a:defRPr>
            </a:pPr>
            <a:r>
              <a:t>дней</a:t>
            </a:r>
          </a:p>
          <a:p>
            <a:pPr>
              <a:spcAft>
                <a:spcPts val="500"/>
              </a:spcAft>
              <a:defRPr sz="2300" b="0">
                <a:solidFill>
                  <a:srgbClr val="FFFFFF"/>
                </a:solidFill>
                <a:latin typeface="DejaVu Sans"/>
              </a:defRPr>
            </a:pPr>
            <a:r>
              <a:t>подготовки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5065776"/>
            <a:ext cx="23774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CDE4D6"/>
                </a:solidFill>
                <a:latin typeface="DejaVu Sans"/>
              </a:defRPr>
            </a:pPr>
            <a:r>
              <a:t>После согласования условий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3320" y="2395728"/>
            <a:ext cx="3794760" cy="157276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2578608"/>
            <a:ext cx="3429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Один объект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127248"/>
            <a:ext cx="3429000" cy="749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Потребление и сравнение сценариев.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54112" y="2395728"/>
            <a:ext cx="3794760" cy="157276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36992" y="2578608"/>
            <a:ext cx="3429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Архивная коллекция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36992" y="3127248"/>
            <a:ext cx="3429000" cy="749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Документы и реальное применение.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3320" y="4105656"/>
            <a:ext cx="3794760" cy="157276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86200" y="4288536"/>
            <a:ext cx="3429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Две учебные программы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86200" y="4837176"/>
            <a:ext cx="3429000" cy="749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Проверка практического навыка.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54112" y="4105656"/>
            <a:ext cx="3794760" cy="1572768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992" y="4288536"/>
            <a:ext cx="342900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12 паспортов показателей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36992" y="4837176"/>
            <a:ext cx="3429000" cy="749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50" b="0">
                <a:solidFill>
                  <a:srgbClr val="546C65"/>
                </a:solidFill>
                <a:latin typeface="DejaVu Sans"/>
              </a:defRPr>
            </a:pPr>
            <a:r>
              <a:t>Определения, данные, исходный уровень.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90 дней — подготовка после согласования команды, доступа и бюджета. Строительство города и крупного ЦОД исключено из пилота.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«Знания и Энергия», ZE-01, DOCX и PPTX, 05.09.2026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0352" y="384048"/>
            <a:ext cx="11064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8796D"/>
                </a:solidFill>
                <a:latin typeface="DejaVu Sans"/>
              </a:defRPr>
            </a:pPr>
            <a:r>
              <a:t>ПРЕДЛАГАЕМАЯ ПОСЛЕДОВАТЕЛЬНОСТЬ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59536"/>
            <a:ext cx="11064240" cy="9692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Образ открывает путь.</a:t>
            </a:r>
          </a:p>
          <a:p>
            <a:pPr>
              <a:spcAft>
                <a:spcPts val="500"/>
              </a:spcAft>
              <a:defRPr sz="3000" b="0">
                <a:solidFill>
                  <a:srgbClr val="153D36"/>
                </a:solidFill>
                <a:latin typeface="DejaVu Sans"/>
              </a:defRPr>
            </a:pPr>
            <a:r>
              <a:t>Проверка определяет шаг.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1856231"/>
            <a:ext cx="1106424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46C65"/>
                </a:solidFill>
                <a:latin typeface="DejaVu Sans"/>
              </a:defRPr>
            </a:pPr>
            <a:r>
              <a:t>От обсуждения к обратимому эксперименту — с понятными границами.</a:t>
            </a:r>
          </a:p>
        </p:txBody>
      </p:sp>
      <p:pic>
        <p:nvPicPr>
          <p:cNvPr id="6" name="Picture 5" descr="city-masterplan.png"/>
          <p:cNvPicPr>
            <a:picLocks noChangeAspect="1"/>
          </p:cNvPicPr>
          <p:nvPr/>
        </p:nvPicPr>
        <p:blipFill>
          <a:blip r:embed="rId2"/>
          <a:srcRect l="2201" r="2201"/>
          <a:stretch>
            <a:fillRect/>
          </a:stretch>
        </p:blipFill>
        <p:spPr>
          <a:xfrm>
            <a:off x="5971032" y="2468880"/>
            <a:ext cx="5669280" cy="3337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0352" y="2468880"/>
            <a:ext cx="5166360" cy="731520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256032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01 / Согласовать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88036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Смысл, границу и участников.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" y="3300984"/>
            <a:ext cx="5166360" cy="731520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392424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02 / Измерить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712464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Исходный уровень и критерий успеха.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" y="4133088"/>
            <a:ext cx="5166360" cy="731520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422452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03 / Проверить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544568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Пилот и независимый разбор.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0352" y="4965192"/>
            <a:ext cx="5166360" cy="731520"/>
          </a:xfrm>
          <a:prstGeom prst="rect">
            <a:avLst/>
          </a:prstGeom>
          <a:solidFill>
            <a:srgbClr val="E8EE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5056631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153D36"/>
                </a:solidFill>
                <a:latin typeface="DejaVu Sans"/>
              </a:defRPr>
            </a:pPr>
            <a:r>
              <a:t>04 / Принять решение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376672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546C65"/>
                </a:solidFill>
                <a:latin typeface="DejaVu Sans"/>
              </a:defRPr>
            </a:pPr>
            <a:r>
              <a:t>Продолжить, доработать или остановить.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" y="5989320"/>
            <a:ext cx="1111910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050" b="0">
                <a:solidFill>
                  <a:srgbClr val="546C65"/>
                </a:solidFill>
                <a:latin typeface="DejaVu Sans"/>
              </a:defRPr>
            </a:pPr>
            <a:r>
              <a:t>Площадка, права, финансирование и сроки строительства для нового города пока не установлены.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546C65"/>
                </a:solidFill>
                <a:latin typeface="DejaVu Sans"/>
              </a:defRPr>
            </a:pPr>
            <a:r>
              <a:t>Новая редакционная последовательность по «Городам Знания», ZE-01 и SUR.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546C65"/>
                </a:solidFill>
                <a:latin typeface="DejaVu Sans"/>
              </a:defRPr>
            </a:pPr>
            <a: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3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ity-hero.png"/>
          <p:cNvPicPr>
            <a:picLocks noChangeAspect="1"/>
          </p:cNvPicPr>
          <p:nvPr/>
        </p:nvPicPr>
        <p:blipFill>
          <a:blip r:embed="rId2"/>
          <a:srcRect t="25" b="25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132320" cy="6858000"/>
          </a:xfrm>
          <a:prstGeom prst="rect">
            <a:avLst/>
          </a:prstGeom>
          <a:solidFill>
            <a:srgbClr val="153D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59436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1">
                <a:solidFill>
                  <a:srgbClr val="CDE4D6"/>
                </a:solidFill>
                <a:latin typeface="DejaVu Sans"/>
              </a:defRPr>
            </a:pPr>
            <a:r>
              <a:t>ОТКРЫТАЯ БИБЛИОТЕКА ПРОЕКТА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08760"/>
            <a:ext cx="64008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4000" b="0">
                <a:solidFill>
                  <a:srgbClr val="FFFFFF"/>
                </a:solidFill>
                <a:latin typeface="DejaVu Sans"/>
              </a:defRPr>
            </a:pPr>
            <a:r>
              <a:t>Изучить. Обсудить.</a:t>
            </a:r>
          </a:p>
          <a:p>
            <a:pPr>
              <a:spcAft>
                <a:spcPts val="500"/>
              </a:spcAft>
              <a:defRPr sz="4000" b="0">
                <a:solidFill>
                  <a:srgbClr val="FFFFFF"/>
                </a:solidFill>
                <a:latin typeface="DejaVu Sans"/>
              </a:defRPr>
            </a:pPr>
            <a:r>
              <a:t>Создать следующий шаг.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657600"/>
            <a:ext cx="60350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E3E7D8"/>
                </a:solidFill>
                <a:latin typeface="DejaVu Sans"/>
              </a:defRPr>
            </a:pPr>
            <a:r>
              <a:t>Первоисточники · схема города · полные тексты · материалы для печати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919472"/>
            <a:ext cx="62179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2400" b="0">
                <a:solidFill>
                  <a:srgbClr val="FFFFFF"/>
                </a:solidFill>
                <a:latin typeface="DejaVu Sans"/>
              </a:defRPr>
            </a:pPr>
            <a:r>
              <a:rPr>
                <a:hlinkClick r:id="rId3"/>
              </a:rPr>
              <a:t>speczashchita.com/fenix.html 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96712"/>
            <a:ext cx="612648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E3E7D8"/>
                </a:solidFill>
                <a:latin typeface="DejaVu Sans"/>
              </a:defRPr>
            </a:pPr>
            <a:r>
              <a:t>Авторская концепция для обсуждения · 28 сентября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6519672"/>
            <a:ext cx="104241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750" b="0">
                <a:solidFill>
                  <a:srgbClr val="CDE4D6"/>
                </a:solidFill>
                <a:latin typeface="DejaVu Sans"/>
              </a:defRPr>
            </a:pPr>
            <a:r>
              <a:t>https://speczashchita.com/fenix.html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92240"/>
            <a:ext cx="6400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500"/>
              </a:spcAft>
              <a:defRPr sz="850" b="0">
                <a:solidFill>
                  <a:srgbClr val="CDE4D6"/>
                </a:solidFill>
                <a:latin typeface="DejaVu Sans"/>
              </a:defRPr>
            </a:pPr>
            <a: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ФЕНИКС — Город Знания и Энергии</dc:title>
  <dc:subject>Новая авторская концепция, 28.09.2026</dc:subject>
  <dc:creator>СПЕЦЗАЩИТА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