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Следующий методический модуль программы народного саморазвития ФЕНИКС. Идеальный эталон понимается как согласованная рабочая модель результата в заданных условиях. Изображение — фрагмент ранее предоставленной иллюстрации пользователя; текст на слайде редактируемый.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Предлагается инструмент для участников, наставников, центров и проверяющих. Он не описывает уже внедренный продукт. Паспорт позволяет до начала работы договориться о результате и после нее объяснить основания решения.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Идеальность в концепции — целевой образ, а не универсальное совершенство. Термин «проектный эталон» отличен от эталона единицы величины в метрологии. Нормативные требования проверяются как самостоятельный слой применимости.
Источники:
S03 — JCGM / BIPM. VIM, § 5.1 Measurement standard
https://jcgm.bipm.org/vim/en/5.1.html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P01–P13 из предыдущего документа сохраняются как добровольное меню личных контуров: здоровье, сознание, разум, эмоции, навыки, образование, труд, экономика, семья, культура, природа, духовность, смысл. P-контуры не тождественны M-полям паспорта. Личные и чувствительные сведения не собираются сверх необходимости.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Начинать лучше с объекта, который можно проверить за один цикл. Для территории требуется несколько конкретных объектов и проверок; она не получает общего балла идеальности. Здесь «конструктор» означает систему работы, а не каталог предложений или маркетплейс.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Сохранен цикл ранее подготовленной программы: Искра → Пламя → Пепел → Вознесение → Полёт. На переходе проверяются понятность, ресурс и безопасность. Образ не описывает мистический диагноз или биологическую иерархию.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Правая колонка продолжает шаги 5–8. Ранее согласованные критерии не меняются задним числом. Выбор эталона должен учитывать доступность, альтернативы и реальную потребность. Любой этап может завершиться решением о паузе или доработке.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M01 Идентификация: Название, код, версия, дата и статус эталона.
M02 Потребность: Чья задача решается, какую пользу ожидают и чем подтвержден запрос.
M03 Участники: Оператор, владелец задачи, исполнители, наставник и проверяющий.
M04 Границы: Объект, территория, группа, период, условия использования и исключения.
M05 Направления: Один основной D01–D19, связанные направления и выбранные личные контуры P01–P13.
M06 Знания: Нужные умения, источники, методика, наставничество и права на материалы.
M07 Результат: Идеальный образ, рабочий эталон, исходное состояние и критерии приемки.
M08 План: Шаги, сроки, контрольные точки, зависимости и условия перехода.
M09 Ресурсы: Время людей, площадка, материалы, оборудование и физическая энергия раздельно.
M10 Финансирование: План и факт расходов, источник, полномочия расходования и документы.
M11 Право и безопасность: Основания работ, доступность, риски, допуски и критерии остановки.
M12 Данные и доказательства: Источники, единицы, методы, качество, доступ, хранение и ограничения вывода.
M13 Приемка и продолжение: Кто проверил, что принято, что не доказано, срок пересмотра и следующий цикл.
Последовательность соответствует 13 разделам паспорта предыдущего документа ФЕНИКС. Коды M добавлены для идентификации полей.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Формат критерия включает объект, наблюдаемое свойство, единицы либо описательную рубрику, порог, условия, срок, метод и правило решения. Обязательные условия проверяются до допуска. Числовые и описательные критерии не сводятся к общему индексу ценности проекта или человека.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различает verification (соответствие требованиям) и validation (пригодность для ожидаемого применения). Это методический ориентир, не обязательный регламент ФЕНИКС. Цепочка документов не тождественна метрологической прослеживаемости результатов измерений. Для измерений отдельно нужны условия, метод, единицы и неопределенность.
Источники:
S02 — NASA. Systems Engineering Handbook, § 5.0 Product Realization
https://www.nasa.gov/reference/5-0-product-realization/
S10 — JCGM / BIPM. VIM, § 2.41 Metrological traceability
https://jcgm.bipm.org/vim/en/2.41.html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Разделение трех смыслов сохранено из предыдущей программы. Личная «энергия» не считается в кВт·ч и не используется как показатель ценности личности. Физическое энергопотребление измеряется в соответствующих единицах, а безопасность работ проверяется отдельно.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D01 Человек и здоровье.
Критерий: Согласованный режим участия, понятный маршрут профильной помощи и отсутствие неразрешенных медицинских вмешательств.
Доказательство: Карта барьеров; протокол адаптации; обратная связь.
Граница: Не оценивать ценность человека и не подменять лечение учебным маршрутом.
D02 Образование и знания.
Критерий: Участник выполняет согласованную задачу, объясняет метод и может воспользоваться материалом без скрытых условий.
Доказательство: Образец работы; лист критериев; источники и права.
Граница: Посещение занятия само по себе не доказывает освоенный навык.
D03 Естественный климат.
Критерий: Наблюдения привязаны к месту и времени; предлагаемые меры соответствуют изученной уязвимости.
Доказательство: Журнал; карта; описание сезона и границ вывода.
Граница: Местное наблюдение не доказывает глобальное изменение климата.
D04 Земля и почвы.
Критерий: Есть согласованная площадка, метод отбора и исходное описание почвы и режима участка.
Доказательство: Паспорт участка; схема точек; результаты профильного анализа при необходимости.
Граница: Не переносить выводы с одного участка на всю территорию.
D05 Вода.
Критерий: Объемы и потери различены; устраненная утечка подтверждается до и после в сопоставимых условиях.
Доказательство: Показания; акт; журнал режима объекта.
Граница: Экономия воды не подтверждает качество питьевой воды.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D06 Воздух.
Критерий: Указаны назначение датчика, место, время и условия; пределы метода сообщены пользователю.
Доказательство: Журнал показаний; сведения о приборе; профильная проверка при необходимости.
Граница: Бытовое наблюдение не равно заключению лаборатории.
D07 Биоценозы.
Критерий: Вид, место, дата и метод фиксируются; природоохранное действие согласуется с режимом территории.
Доказательство: Карточки наблюдений; маршрут; фото с допустимым раскрытием координат.
Граница: Не вмешиваться в охраняемые местообитания без основания.
D08 Продовольствие.
Критерий: Происхождение, хранение и распределение продукта описаны; безопасность проверяется по виду деятельности.
Доказательство: Журнал партии; условия хранения; документы исполнителя.
Граница: Учебный проект не отменяет санитарные требования.
D09 Энергия.
Критерий: Энергия учтена в заданных границах; сравнение учитывает режим работы и существенные факторы.
Доказательство: Журнал; единицы; расчет; неопределенность и ограничения.
Граница: Расчетный потенциал не объявляется измеренной экономией.
D10 Материалы.
Критерий: Состав, партия, назначение и требуемые свойства определены; метод проверки соответствует задаче.
Доказательство: Протокол испытаний; идентификатор образца; условия.
Граница: Керамика и синтетические кристаллы не взаимозаменяемы без проверки свойств.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D11 Промышленность.
Критерий: Выходной результат, технологические условия, качество и ограничения безопасности заданы до выполнения.
Доказательство: Карта процесса; журнал партии; акт контроля.
Граница: Единичный удачный образец не подтверждает серийную устойчивость.
D12 Транспорт.
Критерий: Доступность, время, ресурс и ограничения маршрута описаны для конкретной группы и периода.
Доказательство: Карта; журнал времени; проверка условий.
Граница: Обещанное время не подменяет фактическую доступность.
D13 Города и расселение.
Критерий: Собственник, разрешенный режим, пользователи и барьеры известны; изменения согласованы.
Доказательство: Обмеры; маршрут пользователя; акты работ.
Граница: Схема благоустройства не заменяет проектные и разрешительные документы.
D14 Наука.
Критерий: Вопрос, гипотеза, метод, исходные данные и условия повторения опубликованы в допустимом объеме.
Доказательство: Протокол; данные; расчет; ограничения и отрицательные результаты.
Граница: Гипотеза не объявляется установленным научным результатом.
D15 Цифровая среда и ИИ.
Критерий: Назначение, права доступа, журнал действий, тестовые случаи и способ ручного исправления определены.
Доказательство: Протокол теста; версии; журнал ошибок и доступа.
Граница: Ответ ИИ не является самостоятельным доказательством.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D16 Экономика и финансы.
Критерий: План отделен от факта, обязательства от поступлений, а натуральный вклад от денег.
Доказательство: Смета; договоры; первичные документы; сверка.
Граница: Не суммировать рубли, часы, энергию и человеческие качества.
D17 Социальная система.
Критерий: Условия участия, поддержки, обращения и выхода понятны; обратная связь не влечет санкций.
Доказательство: Правила; обезличенная обратная связь; журнал обращений.
Граница: Не строить социальный рейтинг семей или участников.
D18 Безопасность и устойчивость.
Критерий: Риски, стоп-условия, ответственные и восстановление работы заданы и опробованы безопасным способом.
Доказательство: Журнал рисков; учебная проверка; протокол устранения.
Граница: Нулевое число записей об инцидентах не доказывает отсутствие риска.
D19 Управление развитием.
Критерий: Есть полномочия, критерии, доказательства, протокол и возможность пересмотра решения по проекту.
Доказательство: Реестр решений; версии; исполнения и мотивированные замечания.
Граница: Оценивается процедура проекта, а не политические взгляды или выбор человека.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Матрица 19×19 содержит направленные связи, тип влияния, ожидаемый знак, метод и доказательство. Улучшение расхода энергии не закрывает нарушения безопасности и доступности. Ресурсный баланс отделен от бухгалтерского учета. Пример гипотетический, не измеренный результат.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конструктора предложено отобразить ранее использовавшуюся архитектуру 3×19×13 как образ, рабочий эталон и факт. Это новая рабочая интерпретация, требующая согласования. Она не объявляется универсальным законом или обязательным объемом заполнения малого проекта. P01–P13, M01–M13 и Q01–Q20 различаются.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Q01: Потребность подтверждена участником или владельцем задачи.
Q02: Человек может выбрать маршрут, сделать паузу и выйти.
Q03: Границы объекта, периода и группы явно описаны.
Q04: Исходное состояние отделено от желаемого результата.
Q05: Критерии понятны пользователю и проверяющему.
Q06: Нужные знания, метод и наставник доступны.
Q07: Ресурсы подтверждены; нет двойного обещания одного ресурса.
Q08: Сроки и нагрузка согласованы с исполнителями.
Q09: Финансовый план имеет основание и ответственного.
Q10: Роли, полномочия и зависимости определены.
Q11: Выявлены правовые основания и обязательные требования.
Q12: Определены риски, стоп-условия и порядок реагирования.
Q13: Учтены доступность и отсутствие принуждения.
Q14: Права на материалы и режим данных установлены.
Q15: Проверены побочные эффекты в связанных направлениях.
Q16: Для критерия заданы единицы, метод и правило решения.
Q17: Периоды и условия сопоставимы либо различия объяснены.
Q18: Данные, расчеты и ограничения доступны проверяющему.
Q19: Результат проверен не только его автором.
Q20: Назначены версия, срок пересмотра и канал исправления.
Это собственный предлагаемый чек-лист модуля, а не перечисление требований ISO.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Иллюстративный сценарий из документа: 20 карточек подготовлены, 18 соответствуют, две требуют установления прав. Дополнительно один из двух тестовых пользователей не смог повторить расчет без подсказки. Требования к полной подборке и самостоятельности не выполнены. Принятие 18 карточек как меньшего объема требует явного изменения версии. Условия открытого использования материала проверяются отдельно.
Источники:
S05 — ЮНЕСКО. Recommendation on Open Educational Resources, 2019
https://www.unesco.org/en/legal-affairs/recommendation-open-educational-resources-oer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Расчет: (2400−1900)/2400=20,8333%; (20−19)/20=5%. Цель примера не выше 18 кВт·ч на час работы; факт равен 19. Погода, загрузка и состав оборудования здесь не измерялись. Все исходные числа вымышлены. Не рассчитывается денежная экономия, так как тариф и условия не заданы. ISO 50001 используется только как открытый методический ориентир.
Источники:
S04 — ISO. ISO 50001 — Energy management
https://www.iso.org/iso-50001-energy-management.html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 Word приведен заполненный демонстрационный паспорт всех 13 полей. Имена, помещение, приборы и источник финансирования оставлены к назначению. Полномочия и безопасный доступ подтверждаются до начала работы. Приемка навыка не доказывает экономию энергии или официальную квалификацию.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Внутренняя логика приемки: все применимые обязательные условия подтверждены; требования заявленного результата выполнены; известны ограничения и полномочия принимающего. Иначе оформляется доработка, приостановка либо отказ от применения этой версии. Не используется композитный индекс идеальности.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Предлагаемая архитектура, а не заявление о наличии развернутой платформы. Система должна хранить разные уровни доступа, версии и ссылки на первичные материалы. В архив передаются не только удачные результаты, но и обоснованные ограничения и неудачные попытки.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Минимальные метаданные: идентификатор, владелец, дата, версия, статус и уровень доступа. Изменение цели, критериев, метода или границ требует нового согласования. Исправление опечатки фиксируется в истории. Старая версия не перезаписывается незаметно.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AI RMF 1.0 (2023) используется как добровольный методический ориентир управления рисками ИИ. Это не сертификация или одобрение системы. В проекте должны быть доступы, журнал действий, тестовые случаи, ручной пересмотр и запрет на выводы о ценности человека.
Источники:
S06 — NIST. Artificial Intelligence Risk Management Framework (AI RMF 1.0), 2023
https://www.nist.gov/publications/artificial-intelligence-risk-management-framework-ai-rmf-10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Навигационный список, не юридическое заключение. Перед запуском сверяются применимая редакция, даты вступления в силу, региональные и отраслевые требования, права на площадку и работы. В подготовке использованы доступные тексты законов в справочной правовой системе; полный аудит оператора не проводился.
Источники:
S07 — Федеральный закон от 27.07.2006 № 152-ФЗ «О персональных данных»
https://www.consultant.ru/document/cons_doc_LAW_61801/
S08 — Федеральный закон от 29.12.2012 № 273-ФЗ «Об образовании в Российской Федерации»
https://www.consultant.ru/document/cons_doc_LAW_140174/
S09 — Федеральный закон от 26.06.2008 № 102-ФЗ «Об обеспечении единства измерений»
https://www.consultant.ru/document/cons_doc_LAW_77904/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Указанные организации не заявляются партнерами проекта. Полные тексты платных стандартов не воспроизводились. Для иностранного партнера нужны версия, язык, единицы, условия повторения, режим данных, права на материалы и отдельно согласованный порядок признания результата.
Источники:
S01 — ISO. Quality management principles
https://www.iso.org/quality-management/principles
S02 — NASA. Systems Engineering Handbook, § 5.0 Product Realization
https://www.nasa.gov/reference/5-0-product-realization/
S04 — ISO. ISO 50001 — Energy management
https://www.iso.org/iso-50001-energy-management.html
S05 — ЮНЕСКО. Recommendation on Open Educational Resources, 2019
https://www.unesco.org/en/legal-affairs/recommendation-open-educational-resources-oer
S06 — NIST. Artificial Intelligence Risk Management Framework (AI RMF 1.0), 2023
https://www.nist.gov/publications/artificial-intelligence-risk-management-framework-ai-rmf-10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Сохраняется расчетная модель предыдущей программы, не создается новая несогласованная смета. Критерии работоспособности модуля: 6 паспортов и протоколов, доказательства или явный недостаток данных по значимым выводам, разбор блокирующих замечаний и хотя бы одна проверка повторения другим исполнителем как цель пилота. Числа не описывают уже выполненную работу.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Паспорт в Word занимает две страницы с местом для заполнения. Формы критериев, приемки, изменений и балансов предназначены для конкретных проектов. Форма не отменяет проверку применимого права. Неизвестное отмечается «не определено», неприменимость объясняется.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Результат конструктора — не идеальная личность, а пригодная для применения версия результата, процесса или условий. Решение по пилоту может быть продолжить, упростить, повторить или завершить. Цели человека остаются его собственными.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S01 — ISO. Quality management principles
https://www.iso.org/quality-management/principles
Методический ориентир: процессный подход, улучшение и решения на основе данных. Используется открытое описание принципов, а не полный текст стандарта и не заявление о сертификации.
S02 — NASA. Systems Engineering Handbook, § 5.0 Product Realization
https://www.nasa.gov/reference/5-0-product-realization/
Различение проверки соответствия требованиям и проверки пригодности результата для реального применения. Отраслевой инженерный источник; его правила не становятся обязательными для ФЕНИКС автоматически.
S03 — JCGM / BIPM. VIM, § 5.1 Measurement standard
https://jcgm.bipm.org/vim/en/5.1.html
Техническое значение эталона в метрологии. Проектный эталон ФЕНИКС не объявляется эталоном единицы величины.
S04 — ISO. ISO 50001 — Energy management
https://www.iso.org/iso-50001-energy-management.html
Открытый обзор энергоменеджмента: данные, цели, измерение и улучшение. Приведенные в комплекте числа — учебный пример, а не подтвержденная экономия.
S05 — ЮНЕСКО. Recommendation on Open Educational Resources, 2019
https://www.unesco.org/en/legal-affairs/recommendation-open-educational-resources-oer
Образовательные материалы в общественном достоянии либо под открытой лицензией. Условия доступа, перевода и повторного использования нужно проверять у конкретного материала.
Законодательные тексты получены из справочной правовой системы. Официальные международные методические страницы использованы в открытом объеме. Полный правовой аудит и проверка соответствия стандартам не проводились.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S06 — NIST. Artificial Intelligence Risk Management Framework (AI RMF 1.0), 2023
https://www.nist.gov/publications/artificial-intelligence-risk-management-framework-ai-rmf-10
Добровольная рамка управления рисками ИИ. В комплекте используется названная версия как методический ориентир, без заявления о соответствии или одобрении NIST.
S07 — Федеральный закон от 27.07.2006 № 152-ФЗ «О персональных данных»
https://www.consultant.ru/document/cons_doc_LAW_61801/
Доступный текст закона в справочной правовой системе. Для запуска проверяются цель и основание обработки, права участников, безопасность и режим передачи данных.
S08 — Федеральный закон от 29.12.2012 № 273-ФЗ «Об образовании в Российской Федерации»
https://www.consultant.ru/document/cons_doc_LAW_140174/
Доступный текст закона в справочной правовой системе. Просвещение, образовательная деятельность, лицензирование и документы об образовании различаются; применимость зависит от фактического формата.
S09 — Федеральный закон от 26.06.2008 № 102-ФЗ «Об обеспечении единства измерений»
https://www.consultant.ru/document/cons_doc_LAW_77904/
Доступный текст закона в справочной правовой системе. Проверяются сфера государственного регулирования, методы и средства измерений и требуемые процедуры; проектная карточка их не заменяет.
S10 — JCGM / BIPM. VIM, § 2.41 Metrological traceability
https://jcgm.bipm.org/vim/en/2.41.html
Метрологическая прослеживаемость результата измерения и цепь калибровок с вкладом в неопределенность. Не тождественна ссылке на файл или истории изменений документа.
Законодательные тексты получены из справочной правовой системы. Официальные международные методические страницы использованы в открытом объеме. Полный правовой аудит и проверка соответствия стандартам не проводились.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hyperlink" Target="https://fenix-cit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fenix-city.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fenix-city.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fenix-cit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fenix-city.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fenix-city.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fenix-city.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fenix-city.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fenix-city.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fenix-city.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fenix-city.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fenix-city.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fenix-city.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fenix-city.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fenix-city.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fenix-city.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fenix-city.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fenix-city.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fenix-city.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fenix-city.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fenix-city.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fenix-city.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fenix-city.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fenix-city.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fenix-city.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fenix-city.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fenix-city.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fenix-city.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fenix-city.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fenix-city.com/" TargetMode="External"/></Relationships>
</file>

<file path=ppt/slides/_rels/slide31.xml.rels><?xml version='1.0' encoding='UTF-8' standalone='yes'?>
<Relationships xmlns="http://schemas.openxmlformats.org/package/2006/relationships"><Relationship Id="rId1" Type="http://schemas.openxmlformats.org/officeDocument/2006/relationships/hyperlink" Target="https://www.iso.org/quality-management/principles" TargetMode="External"/><Relationship Id="rId2" Type="http://schemas.openxmlformats.org/officeDocument/2006/relationships/hyperlink" Target="https://www.nasa.gov/reference/5-0-product-realization/" TargetMode="External"/><Relationship Id="rId3" Type="http://schemas.openxmlformats.org/officeDocument/2006/relationships/hyperlink" Target="https://jcgm.bipm.org/vim/en/5.1.html" TargetMode="External"/><Relationship Id="rId4" Type="http://schemas.openxmlformats.org/officeDocument/2006/relationships/hyperlink" Target="https://www.iso.org/iso-50001-energy-management.html" TargetMode="External"/><Relationship Id="rId5" Type="http://schemas.openxmlformats.org/officeDocument/2006/relationships/hyperlink" Target="https://www.unesco.org/en/legal-affairs/recommendation-open-educational-resources-oer" TargetMode="External"/><Relationship Id="rId6" Type="http://schemas.openxmlformats.org/officeDocument/2006/relationships/slideLayout" Target="../slideLayouts/slideLayout1.xml"/><Relationship Id="rId7" Type="http://schemas.openxmlformats.org/officeDocument/2006/relationships/notesSlide" Target="../notesSlides/notesSlide31.xml"/><Relationship Id="rId8" Type="http://schemas.openxmlformats.org/officeDocument/2006/relationships/hyperlink" Target="https://fenix-city.com/" TargetMode="External"/></Relationships>
</file>

<file path=ppt/slides/_rels/slide32.xml.rels><?xml version='1.0' encoding='UTF-8' standalone='yes'?>
<Relationships xmlns="http://schemas.openxmlformats.org/package/2006/relationships"><Relationship Id="rId1" Type="http://schemas.openxmlformats.org/officeDocument/2006/relationships/hyperlink" Target="https://www.nist.gov/publications/artificial-intelligence-risk-management-framework-ai-rmf-10" TargetMode="External"/><Relationship Id="rId2" Type="http://schemas.openxmlformats.org/officeDocument/2006/relationships/hyperlink" Target="https://www.consultant.ru/document/cons_doc_LAW_61801/" TargetMode="External"/><Relationship Id="rId3" Type="http://schemas.openxmlformats.org/officeDocument/2006/relationships/hyperlink" Target="https://www.consultant.ru/document/cons_doc_LAW_140174/" TargetMode="External"/><Relationship Id="rId4" Type="http://schemas.openxmlformats.org/officeDocument/2006/relationships/hyperlink" Target="https://www.consultant.ru/document/cons_doc_LAW_77904/" TargetMode="External"/><Relationship Id="rId5" Type="http://schemas.openxmlformats.org/officeDocument/2006/relationships/hyperlink" Target="https://jcgm.bipm.org/vim/en/2.41.html" TargetMode="External"/><Relationship Id="rId6" Type="http://schemas.openxmlformats.org/officeDocument/2006/relationships/slideLayout" Target="../slideLayouts/slideLayout1.xml"/><Relationship Id="rId7" Type="http://schemas.openxmlformats.org/officeDocument/2006/relationships/notesSlide" Target="../notesSlides/notesSlide32.xml"/><Relationship Id="rId8" Type="http://schemas.openxmlformats.org/officeDocument/2006/relationships/hyperlink" Target="https://fenix-cit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CF7"/>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gd name="adj" fmla="val 55556"/>
            </a:avLst>
          </a:prstGeom>
          <a:solidFill>
            <a:srgbClr val="C85B22"/>
          </a:solidFill>
          <a:ln w="8890">
            <a:solidFill>
              <a:srgbClr val="C85B22"/>
            </a:solidFill>
            <a:prstDash val="solid"/>
          </a:ln>
        </p:spPr>
      </p:sp>
      <p:sp>
        <p:nvSpPr>
          <p:cNvPr id="3" name="Text 1"/>
          <p:cNvSpPr/>
          <p:nvPr/>
        </p:nvSpPr>
        <p:spPr>
          <a:xfrm>
            <a:off x="530352" y="438912"/>
            <a:ext cx="5852160" cy="594360"/>
          </a:xfrm>
          <a:prstGeom prst="rect">
            <a:avLst/>
          </a:prstGeom>
          <a:noFill/>
          <a:ln/>
        </p:spPr>
        <p:txBody>
          <a:bodyPr wrap="square" lIns="0" tIns="0" rIns="0" bIns="0" rtlCol="0" anchor="ctr"/>
          <a:lstStyle/>
          <a:p>
            <a:pPr indent="0" marL="0">
              <a:buNone/>
            </a:pPr>
            <a:r>
              <a:rPr lang="en-US" sz="3900" b="1" dirty="0">
                <a:solidFill>
                  <a:srgbClr val="C85B22"/>
                </a:solidFill>
                <a:latin typeface="Arial" pitchFamily="34" charset="0"/>
                <a:ea typeface="Arial" pitchFamily="34" charset="-122"/>
                <a:cs typeface="Arial" pitchFamily="34" charset="-120"/>
              </a:rPr>
              <a:t>ФЕНИКС</a:t>
            </a:r>
            <a:endParaRPr lang="en-US" sz="3900" dirty="0"/>
          </a:p>
        </p:txBody>
      </p:sp>
      <p:sp>
        <p:nvSpPr>
          <p:cNvPr id="4" name="Text 2"/>
          <p:cNvSpPr/>
          <p:nvPr/>
        </p:nvSpPr>
        <p:spPr>
          <a:xfrm>
            <a:off x="566928" y="1143000"/>
            <a:ext cx="5943600" cy="292608"/>
          </a:xfrm>
          <a:prstGeom prst="rect">
            <a:avLst/>
          </a:prstGeom>
          <a:noFill/>
          <a:ln/>
        </p:spPr>
        <p:txBody>
          <a:bodyPr wrap="square" lIns="0" tIns="0" rIns="0" bIns="0" rtlCol="0" anchor="ctr"/>
          <a:lstStyle/>
          <a:p>
            <a:pPr indent="0" marL="0">
              <a:buNone/>
            </a:pPr>
            <a:r>
              <a:rPr lang="en-US" sz="1500" b="1" dirty="0">
                <a:solidFill>
                  <a:srgbClr val="197D78"/>
                </a:solidFill>
                <a:latin typeface="Arial" pitchFamily="34" charset="0"/>
                <a:ea typeface="Arial" pitchFamily="34" charset="-122"/>
                <a:cs typeface="Arial" pitchFamily="34" charset="-120"/>
              </a:rPr>
              <a:t>ЭВОЛЮЦИОННАЯ СИСТЕМА</a:t>
            </a:r>
            <a:endParaRPr lang="en-US" sz="1500" dirty="0"/>
          </a:p>
        </p:txBody>
      </p:sp>
      <p:sp>
        <p:nvSpPr>
          <p:cNvPr id="5" name="Text 3"/>
          <p:cNvSpPr/>
          <p:nvPr/>
        </p:nvSpPr>
        <p:spPr>
          <a:xfrm>
            <a:off x="530352" y="1856232"/>
            <a:ext cx="6583680" cy="2286000"/>
          </a:xfrm>
          <a:prstGeom prst="rect">
            <a:avLst/>
          </a:prstGeom>
          <a:noFill/>
          <a:ln/>
        </p:spPr>
        <p:txBody>
          <a:bodyPr wrap="square" lIns="0" tIns="0" rIns="0" bIns="0" rtlCol="0" anchor="ctr"/>
          <a:lstStyle/>
          <a:p>
            <a:pPr indent="0" marL="0">
              <a:buNone/>
            </a:pPr>
            <a:r>
              <a:rPr lang="en-US" sz="4200" b="1" dirty="0">
                <a:solidFill>
                  <a:srgbClr val="16354A"/>
                </a:solidFill>
                <a:latin typeface="Arial" pitchFamily="34" charset="0"/>
                <a:ea typeface="Arial" pitchFamily="34" charset="-122"/>
                <a:cs typeface="Arial" pitchFamily="34" charset="-120"/>
              </a:rPr>
              <a:t>Конструктор</a:t>
            </a:r>
            <a:endParaRPr lang="en-US" sz="4200" dirty="0"/>
          </a:p>
          <a:p>
            <a:pPr indent="0" marL="0">
              <a:buNone/>
            </a:pPr>
            <a:r>
              <a:rPr lang="en-US" sz="4200" b="1" dirty="0">
                <a:solidFill>
                  <a:srgbClr val="16354A"/>
                </a:solidFill>
                <a:latin typeface="Arial" pitchFamily="34" charset="0"/>
                <a:ea typeface="Arial" pitchFamily="34" charset="-122"/>
                <a:cs typeface="Arial" pitchFamily="34" charset="-120"/>
              </a:rPr>
              <a:t>идеального</a:t>
            </a:r>
            <a:endParaRPr lang="en-US" sz="4200" dirty="0"/>
          </a:p>
          <a:p>
            <a:pPr indent="0" marL="0">
              <a:buNone/>
            </a:pPr>
            <a:r>
              <a:rPr lang="en-US" sz="4200" b="1" dirty="0">
                <a:solidFill>
                  <a:srgbClr val="16354A"/>
                </a:solidFill>
                <a:latin typeface="Arial" pitchFamily="34" charset="0"/>
                <a:ea typeface="Arial" pitchFamily="34" charset="-122"/>
                <a:cs typeface="Arial" pitchFamily="34" charset="-120"/>
              </a:rPr>
              <a:t>эталона</a:t>
            </a:r>
            <a:endParaRPr lang="en-US" sz="4200" dirty="0"/>
          </a:p>
        </p:txBody>
      </p:sp>
      <p:sp>
        <p:nvSpPr>
          <p:cNvPr id="6" name="Text 4"/>
          <p:cNvSpPr/>
          <p:nvPr/>
        </p:nvSpPr>
        <p:spPr>
          <a:xfrm>
            <a:off x="566928" y="4453128"/>
            <a:ext cx="6217920" cy="731520"/>
          </a:xfrm>
          <a:prstGeom prst="rect">
            <a:avLst/>
          </a:prstGeom>
          <a:noFill/>
          <a:ln/>
        </p:spPr>
        <p:txBody>
          <a:bodyPr wrap="square" lIns="0" tIns="0" rIns="0" bIns="0" rtlCol="0" anchor="ctr"/>
          <a:lstStyle/>
          <a:p>
            <a:pPr indent="0" marL="0">
              <a:buNone/>
            </a:pPr>
            <a:r>
              <a:rPr lang="en-US" sz="2200" dirty="0">
                <a:solidFill>
                  <a:srgbClr val="197D78"/>
                </a:solidFill>
                <a:latin typeface="Arial" pitchFamily="34" charset="0"/>
                <a:ea typeface="Arial" pitchFamily="34" charset="-122"/>
                <a:cs typeface="Arial" pitchFamily="34" charset="-120"/>
              </a:rPr>
              <a:t>От образа желаемого результата</a:t>
            </a:r>
            <a:endParaRPr lang="en-US" sz="2200" dirty="0"/>
          </a:p>
          <a:p>
            <a:pPr indent="0" marL="0">
              <a:buNone/>
            </a:pPr>
            <a:r>
              <a:rPr lang="en-US" sz="2200" dirty="0">
                <a:solidFill>
                  <a:srgbClr val="197D78"/>
                </a:solidFill>
                <a:latin typeface="Arial" pitchFamily="34" charset="0"/>
                <a:ea typeface="Arial" pitchFamily="34" charset="-122"/>
                <a:cs typeface="Arial" pitchFamily="34" charset="-120"/>
              </a:rPr>
              <a:t>к проверяемой практике</a:t>
            </a:r>
            <a:endParaRPr lang="en-US" sz="2200" dirty="0"/>
          </a:p>
        </p:txBody>
      </p:sp>
      <p:sp>
        <p:nvSpPr>
          <p:cNvPr id="7" name="Shape 5"/>
          <p:cNvSpPr/>
          <p:nvPr/>
        </p:nvSpPr>
        <p:spPr>
          <a:xfrm>
            <a:off x="7315200" y="548640"/>
            <a:ext cx="4434840" cy="5468112"/>
          </a:xfrm>
          <a:prstGeom prst="rect">
            <a:avLst>
              <a:gd name="adj" fmla="val 2062"/>
            </a:avLst>
          </a:prstGeom>
          <a:solidFill>
            <a:srgbClr val="FFFFFF"/>
          </a:solidFill>
          <a:ln w="8890">
            <a:solidFill>
              <a:srgbClr val="DCE7E7"/>
            </a:solidFill>
            <a:prstDash val="solid"/>
          </a:ln>
        </p:spPr>
      </p:sp>
      <p:pic>
        <p:nvPicPr>
          <p:cNvPr id="8" name="Image 0" descr="/mnt/data/fenix_constructor_work/phoenix_crop.png">    </p:cNvPr>
          <p:cNvPicPr>
            <a:picLocks noChangeAspect="1"/>
          </p:cNvPicPr>
          <p:nvPr/>
        </p:nvPicPr>
        <p:blipFill>
          <a:blip r:embed="rId1"/>
          <a:stretch>
            <a:fillRect/>
          </a:stretch>
        </p:blipFill>
        <p:spPr>
          <a:xfrm>
            <a:off x="7498080" y="969264"/>
            <a:ext cx="4069080" cy="2468880"/>
          </a:xfrm>
          <a:prstGeom prst="rect">
            <a:avLst/>
          </a:prstGeom>
        </p:spPr>
      </p:pic>
      <p:sp>
        <p:nvSpPr>
          <p:cNvPr id="9" name="Shape 6"/>
          <p:cNvSpPr/>
          <p:nvPr/>
        </p:nvSpPr>
        <p:spPr>
          <a:xfrm>
            <a:off x="7589520" y="3767328"/>
            <a:ext cx="3886200" cy="429768"/>
          </a:xfrm>
          <a:prstGeom prst="rect">
            <a:avLst>
              <a:gd name="adj" fmla="val 21277"/>
            </a:avLst>
          </a:prstGeom>
          <a:solidFill>
            <a:srgbClr val="F1F7F6"/>
          </a:solidFill>
          <a:ln w="8890">
            <a:solidFill>
              <a:srgbClr val="F1F7F6"/>
            </a:solidFill>
            <a:prstDash val="solid"/>
          </a:ln>
        </p:spPr>
      </p:sp>
      <p:sp>
        <p:nvSpPr>
          <p:cNvPr id="10" name="Text 7"/>
          <p:cNvSpPr/>
          <p:nvPr/>
        </p:nvSpPr>
        <p:spPr>
          <a:xfrm>
            <a:off x="7781544" y="3858768"/>
            <a:ext cx="3474720" cy="228600"/>
          </a:xfrm>
          <a:prstGeom prst="rect">
            <a:avLst/>
          </a:prstGeom>
          <a:noFill/>
          <a:ln/>
        </p:spPr>
        <p:txBody>
          <a:bodyPr wrap="square" lIns="0" tIns="0" rIns="0" bIns="0" rtlCol="0" anchor="ctr"/>
          <a:lstStyle/>
          <a:p>
            <a:pPr indent="0" marL="0">
              <a:buNone/>
            </a:pPr>
            <a:r>
              <a:rPr lang="en-US" sz="1400" b="1" dirty="0">
                <a:solidFill>
                  <a:srgbClr val="16354A"/>
                </a:solidFill>
                <a:latin typeface="Arial" pitchFamily="34" charset="0"/>
                <a:ea typeface="Arial" pitchFamily="34" charset="-122"/>
                <a:cs typeface="Arial" pitchFamily="34" charset="-120"/>
              </a:rPr>
              <a:t>ОБРАЗ</a:t>
            </a:r>
            <a:endParaRPr lang="en-US" sz="1400" dirty="0"/>
          </a:p>
        </p:txBody>
      </p:sp>
      <p:sp>
        <p:nvSpPr>
          <p:cNvPr id="11" name="Shape 8"/>
          <p:cNvSpPr/>
          <p:nvPr/>
        </p:nvSpPr>
        <p:spPr>
          <a:xfrm>
            <a:off x="7589520" y="4361688"/>
            <a:ext cx="3886200" cy="429768"/>
          </a:xfrm>
          <a:prstGeom prst="rect">
            <a:avLst>
              <a:gd name="adj" fmla="val 21277"/>
            </a:avLst>
          </a:prstGeom>
          <a:solidFill>
            <a:srgbClr val="197D78"/>
          </a:solidFill>
          <a:ln w="8890">
            <a:solidFill>
              <a:srgbClr val="197D78"/>
            </a:solidFill>
            <a:prstDash val="solid"/>
          </a:ln>
        </p:spPr>
      </p:sp>
      <p:sp>
        <p:nvSpPr>
          <p:cNvPr id="12" name="Text 9"/>
          <p:cNvSpPr/>
          <p:nvPr/>
        </p:nvSpPr>
        <p:spPr>
          <a:xfrm>
            <a:off x="7781544" y="4453128"/>
            <a:ext cx="3474720" cy="2286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ЭТАЛОН</a:t>
            </a:r>
            <a:endParaRPr lang="en-US" sz="1400" dirty="0"/>
          </a:p>
        </p:txBody>
      </p:sp>
      <p:sp>
        <p:nvSpPr>
          <p:cNvPr id="13" name="Shape 10"/>
          <p:cNvSpPr/>
          <p:nvPr/>
        </p:nvSpPr>
        <p:spPr>
          <a:xfrm>
            <a:off x="7589520" y="4956048"/>
            <a:ext cx="3886200" cy="429768"/>
          </a:xfrm>
          <a:prstGeom prst="rect">
            <a:avLst>
              <a:gd name="adj" fmla="val 21277"/>
            </a:avLst>
          </a:prstGeom>
          <a:solidFill>
            <a:srgbClr val="F1F7F6"/>
          </a:solidFill>
          <a:ln w="8890">
            <a:solidFill>
              <a:srgbClr val="F1F7F6"/>
            </a:solidFill>
            <a:prstDash val="solid"/>
          </a:ln>
        </p:spPr>
      </p:sp>
      <p:sp>
        <p:nvSpPr>
          <p:cNvPr id="14" name="Text 11"/>
          <p:cNvSpPr/>
          <p:nvPr/>
        </p:nvSpPr>
        <p:spPr>
          <a:xfrm>
            <a:off x="7781544" y="5047488"/>
            <a:ext cx="3474720" cy="228600"/>
          </a:xfrm>
          <a:prstGeom prst="rect">
            <a:avLst/>
          </a:prstGeom>
          <a:noFill/>
          <a:ln/>
        </p:spPr>
        <p:txBody>
          <a:bodyPr wrap="square" lIns="0" tIns="0" rIns="0" bIns="0" rtlCol="0" anchor="ctr"/>
          <a:lstStyle/>
          <a:p>
            <a:pPr indent="0" marL="0">
              <a:buNone/>
            </a:pPr>
            <a:r>
              <a:rPr lang="en-US" sz="1400" b="1" dirty="0">
                <a:solidFill>
                  <a:srgbClr val="16354A"/>
                </a:solidFill>
                <a:latin typeface="Arial" pitchFamily="34" charset="0"/>
                <a:ea typeface="Arial" pitchFamily="34" charset="-122"/>
                <a:cs typeface="Arial" pitchFamily="34" charset="-120"/>
              </a:rPr>
              <a:t>ФАКТ</a:t>
            </a:r>
            <a:endParaRPr lang="en-US" sz="1400" dirty="0"/>
          </a:p>
        </p:txBody>
      </p:sp>
      <p:sp>
        <p:nvSpPr>
          <p:cNvPr id="15" name="Text 12"/>
          <p:cNvSpPr/>
          <p:nvPr/>
        </p:nvSpPr>
        <p:spPr>
          <a:xfrm>
            <a:off x="585216" y="5824728"/>
            <a:ext cx="6400800" cy="292608"/>
          </a:xfrm>
          <a:prstGeom prst="rect">
            <a:avLst/>
          </a:prstGeom>
          <a:noFill/>
          <a:ln/>
        </p:spPr>
        <p:txBody>
          <a:bodyPr wrap="square" lIns="0" tIns="0" rIns="0" bIns="0" rtlCol="0" anchor="ctr"/>
          <a:lstStyle/>
          <a:p>
            <a:pPr indent="0" marL="0">
              <a:buNone/>
            </a:pPr>
            <a:r>
              <a:rPr lang="en-US" sz="1500" b="1" dirty="0">
                <a:solidFill>
                  <a:srgbClr val="C85B22"/>
                </a:solidFill>
                <a:latin typeface="Arial" pitchFamily="34" charset="0"/>
                <a:ea typeface="Arial" pitchFamily="34" charset="-122"/>
                <a:cs typeface="Arial" pitchFamily="34" charset="-120"/>
              </a:rPr>
              <a:t>ЗНАНИЯ И ЭНЕРГИЯ</a:t>
            </a:r>
            <a:endParaRPr lang="en-US" sz="1500" dirty="0"/>
          </a:p>
        </p:txBody>
      </p:sp>
      <p:sp>
        <p:nvSpPr>
          <p:cNvPr id="16" name="Text 13"/>
          <p:cNvSpPr/>
          <p:nvPr/>
        </p:nvSpPr>
        <p:spPr>
          <a:xfrm>
            <a:off x="585216" y="6437376"/>
            <a:ext cx="10058400" cy="201168"/>
          </a:xfrm>
          <a:prstGeom prst="rect">
            <a:avLst/>
          </a:prstGeom>
          <a:noFill/>
          <a:ln/>
        </p:spPr>
        <p:txBody>
          <a:bodyPr wrap="square" lIns="0" tIns="0" rIns="0" bIns="0" rtlCol="0" anchor="ctr"/>
          <a:lstStyle/>
          <a:p>
            <a:pPr indent="0" marL="0">
              <a:buNone/>
            </a:pPr>
            <a:r>
              <a:rPr lang="en-US" sz="1000" dirty="0">
                <a:solidFill>
                  <a:srgbClr val="5A6D77"/>
                </a:solidFill>
                <a:latin typeface="Arial" pitchFamily="34" charset="0"/>
                <a:ea typeface="Arial" pitchFamily="34" charset="-122"/>
                <a:cs typeface="Arial" pitchFamily="34" charset="-120"/>
              </a:rPr>
              <a:t>Рабочая концепция 1.0  |  17 сентября 2026 года</a:t>
            </a:r>
            <a:endParaRPr lang="en-US" sz="1000" dirty="0"/>
          </a:p>
        </p:txBody>
      </p:sp>
      <p:sp>
        <p:nvSpPr>
          <p:cNvPr id="1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4"/>
              </a:rPr>
              <a:t>fenix-city.com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НАЗНАЧЕНИЕ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Не только образ будущего — способ проверить результат</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 выходе конструктора — рабочий паспорт, практика и мотивированное решение.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02</a:t>
            </a:r>
            <a:endParaRPr lang="en-US" sz="1200" dirty="0"/>
          </a:p>
        </p:txBody>
      </p:sp>
      <p:sp>
        <p:nvSpPr>
          <p:cNvPr id="9" name="Shape 7"/>
          <p:cNvSpPr/>
          <p:nvPr/>
        </p:nvSpPr>
        <p:spPr>
          <a:xfrm>
            <a:off x="457200" y="2148840"/>
            <a:ext cx="3593592" cy="3108960"/>
          </a:xfrm>
          <a:prstGeom prst="rect">
            <a:avLst>
              <a:gd name="adj" fmla="val 2941"/>
            </a:avLst>
          </a:prstGeom>
          <a:solidFill>
            <a:srgbClr val="FFFFFF"/>
          </a:solidFill>
          <a:ln w="8890">
            <a:solidFill>
              <a:srgbClr val="DCE7E7"/>
            </a:solidFill>
            <a:prstDash val="solid"/>
          </a:ln>
        </p:spPr>
      </p:sp>
      <p:sp>
        <p:nvSpPr>
          <p:cNvPr id="10" name="Shape 8"/>
          <p:cNvSpPr/>
          <p:nvPr/>
        </p:nvSpPr>
        <p:spPr>
          <a:xfrm>
            <a:off x="457200" y="2148840"/>
            <a:ext cx="54864" cy="3108960"/>
          </a:xfrm>
          <a:prstGeom prst="rect">
            <a:avLst>
              <a:gd name="adj" fmla="val 166667"/>
            </a:avLst>
          </a:prstGeom>
          <a:solidFill>
            <a:srgbClr val="C85B22"/>
          </a:solidFill>
          <a:ln w="8890">
            <a:solidFill>
              <a:srgbClr val="C85B22"/>
            </a:solidFill>
            <a:prstDash val="solid"/>
          </a:ln>
        </p:spPr>
      </p:sp>
      <p:sp>
        <p:nvSpPr>
          <p:cNvPr id="11" name="Text 9"/>
          <p:cNvSpPr/>
          <p:nvPr/>
        </p:nvSpPr>
        <p:spPr>
          <a:xfrm>
            <a:off x="658368" y="231343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01</a:t>
            </a:r>
            <a:endParaRPr lang="en-US" sz="2600" dirty="0"/>
          </a:p>
        </p:txBody>
      </p:sp>
      <p:sp>
        <p:nvSpPr>
          <p:cNvPr id="12" name="Text 10"/>
          <p:cNvSpPr/>
          <p:nvPr/>
        </p:nvSpPr>
        <p:spPr>
          <a:xfrm>
            <a:off x="658368" y="290779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Запрос</a:t>
            </a:r>
            <a:endParaRPr lang="en-US" sz="1900" dirty="0"/>
          </a:p>
        </p:txBody>
      </p:sp>
      <p:sp>
        <p:nvSpPr>
          <p:cNvPr id="13" name="Text 11"/>
          <p:cNvSpPr/>
          <p:nvPr/>
        </p:nvSpPr>
        <p:spPr>
          <a:xfrm>
            <a:off x="65836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Чья задача?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Какая польза нужна?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Что уже известно?</a:t>
            </a:r>
            <a:endParaRPr lang="en-US" sz="1620" dirty="0"/>
          </a:p>
        </p:txBody>
      </p:sp>
      <p:sp>
        <p:nvSpPr>
          <p:cNvPr id="14" name="Shape 12"/>
          <p:cNvSpPr/>
          <p:nvPr/>
        </p:nvSpPr>
        <p:spPr>
          <a:xfrm>
            <a:off x="4297680" y="2148840"/>
            <a:ext cx="3593592" cy="3108960"/>
          </a:xfrm>
          <a:prstGeom prst="rect">
            <a:avLst>
              <a:gd name="adj" fmla="val 2941"/>
            </a:avLst>
          </a:prstGeom>
          <a:solidFill>
            <a:srgbClr val="FFFFFF"/>
          </a:solidFill>
          <a:ln w="8890">
            <a:solidFill>
              <a:srgbClr val="DCE7E7"/>
            </a:solidFill>
            <a:prstDash val="solid"/>
          </a:ln>
        </p:spPr>
      </p:sp>
      <p:sp>
        <p:nvSpPr>
          <p:cNvPr id="15" name="Shape 13"/>
          <p:cNvSpPr/>
          <p:nvPr/>
        </p:nvSpPr>
        <p:spPr>
          <a:xfrm>
            <a:off x="4297680" y="2148840"/>
            <a:ext cx="54864" cy="3108960"/>
          </a:xfrm>
          <a:prstGeom prst="rect">
            <a:avLst>
              <a:gd name="adj" fmla="val 166667"/>
            </a:avLst>
          </a:prstGeom>
          <a:solidFill>
            <a:srgbClr val="197D78"/>
          </a:solidFill>
          <a:ln w="8890">
            <a:solidFill>
              <a:srgbClr val="197D78"/>
            </a:solidFill>
            <a:prstDash val="solid"/>
          </a:ln>
        </p:spPr>
      </p:sp>
      <p:sp>
        <p:nvSpPr>
          <p:cNvPr id="16" name="Text 14"/>
          <p:cNvSpPr/>
          <p:nvPr/>
        </p:nvSpPr>
        <p:spPr>
          <a:xfrm>
            <a:off x="4498848" y="231343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02</a:t>
            </a:r>
            <a:endParaRPr lang="en-US" sz="2600" dirty="0"/>
          </a:p>
        </p:txBody>
      </p:sp>
      <p:sp>
        <p:nvSpPr>
          <p:cNvPr id="17" name="Text 15"/>
          <p:cNvSpPr/>
          <p:nvPr/>
        </p:nvSpPr>
        <p:spPr>
          <a:xfrm>
            <a:off x="4498848" y="290779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Рабочий эталон</a:t>
            </a:r>
            <a:endParaRPr lang="en-US" sz="1900" dirty="0"/>
          </a:p>
        </p:txBody>
      </p:sp>
      <p:sp>
        <p:nvSpPr>
          <p:cNvPr id="18" name="Text 16"/>
          <p:cNvSpPr/>
          <p:nvPr/>
        </p:nvSpPr>
        <p:spPr>
          <a:xfrm>
            <a:off x="449884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Требования и границы.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Ресурсы и действия.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Критерии проверки.</a:t>
            </a:r>
            <a:endParaRPr lang="en-US" sz="1620" dirty="0"/>
          </a:p>
        </p:txBody>
      </p:sp>
      <p:sp>
        <p:nvSpPr>
          <p:cNvPr id="19" name="Shape 17"/>
          <p:cNvSpPr/>
          <p:nvPr/>
        </p:nvSpPr>
        <p:spPr>
          <a:xfrm>
            <a:off x="8138160" y="2148840"/>
            <a:ext cx="3593592" cy="3108960"/>
          </a:xfrm>
          <a:prstGeom prst="rect">
            <a:avLst>
              <a:gd name="adj" fmla="val 2941"/>
            </a:avLst>
          </a:prstGeom>
          <a:solidFill>
            <a:srgbClr val="FFFFFF"/>
          </a:solidFill>
          <a:ln w="8890">
            <a:solidFill>
              <a:srgbClr val="DCE7E7"/>
            </a:solidFill>
            <a:prstDash val="solid"/>
          </a:ln>
        </p:spPr>
      </p:sp>
      <p:sp>
        <p:nvSpPr>
          <p:cNvPr id="20" name="Shape 18"/>
          <p:cNvSpPr/>
          <p:nvPr/>
        </p:nvSpPr>
        <p:spPr>
          <a:xfrm>
            <a:off x="8138160" y="2148840"/>
            <a:ext cx="54864" cy="3108960"/>
          </a:xfrm>
          <a:prstGeom prst="rect">
            <a:avLst>
              <a:gd name="adj" fmla="val 166667"/>
            </a:avLst>
          </a:prstGeom>
          <a:solidFill>
            <a:srgbClr val="AE812B"/>
          </a:solidFill>
          <a:ln w="8890">
            <a:solidFill>
              <a:srgbClr val="AE812B"/>
            </a:solidFill>
            <a:prstDash val="solid"/>
          </a:ln>
        </p:spPr>
      </p:sp>
      <p:sp>
        <p:nvSpPr>
          <p:cNvPr id="21" name="Text 19"/>
          <p:cNvSpPr/>
          <p:nvPr/>
        </p:nvSpPr>
        <p:spPr>
          <a:xfrm>
            <a:off x="8339328" y="231343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03</a:t>
            </a:r>
            <a:endParaRPr lang="en-US" sz="2600" dirty="0"/>
          </a:p>
        </p:txBody>
      </p:sp>
      <p:sp>
        <p:nvSpPr>
          <p:cNvPr id="22" name="Text 20"/>
          <p:cNvSpPr/>
          <p:nvPr/>
        </p:nvSpPr>
        <p:spPr>
          <a:xfrm>
            <a:off x="8339328" y="290779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Подтвержденный опыт</a:t>
            </a:r>
            <a:endParaRPr lang="en-US" sz="1900" dirty="0"/>
          </a:p>
        </p:txBody>
      </p:sp>
      <p:sp>
        <p:nvSpPr>
          <p:cNvPr id="23" name="Text 21"/>
          <p:cNvSpPr/>
          <p:nvPr/>
        </p:nvSpPr>
        <p:spPr>
          <a:xfrm>
            <a:off x="833932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Что получилось?</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Чего не доказали?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Что повторяем дальше?</a:t>
            </a:r>
            <a:endParaRPr lang="en-US" sz="162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Потребность → требования → действие → доказательство → новая версия</a:t>
            </a:r>
            <a:endParaRPr lang="en-US" sz="1600" dirty="0"/>
          </a:p>
        </p:txBody>
      </p:sp>
      <p:sp>
        <p:nvSpPr>
          <p:cNvPr id="2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ОПРЕДЕЛЕНИЕ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Три слоя: образ, эталон и факт</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Намерение, согласованное требование и полученные данные не смешиваются.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S03</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03</a:t>
            </a:r>
            <a:endParaRPr lang="en-US" sz="1200" dirty="0"/>
          </a:p>
        </p:txBody>
      </p:sp>
      <p:sp>
        <p:nvSpPr>
          <p:cNvPr id="10" name="Shape 8"/>
          <p:cNvSpPr/>
          <p:nvPr/>
        </p:nvSpPr>
        <p:spPr>
          <a:xfrm>
            <a:off x="457200" y="2194560"/>
            <a:ext cx="3593592" cy="2971800"/>
          </a:xfrm>
          <a:prstGeom prst="rect">
            <a:avLst>
              <a:gd name="adj" fmla="val 3077"/>
            </a:avLst>
          </a:prstGeom>
          <a:solidFill>
            <a:srgbClr val="FFFFFF"/>
          </a:solidFill>
          <a:ln w="8890">
            <a:solidFill>
              <a:srgbClr val="DCE7E7"/>
            </a:solidFill>
            <a:prstDash val="solid"/>
          </a:ln>
        </p:spPr>
      </p:sp>
      <p:sp>
        <p:nvSpPr>
          <p:cNvPr id="11" name="Shape 9"/>
          <p:cNvSpPr/>
          <p:nvPr/>
        </p:nvSpPr>
        <p:spPr>
          <a:xfrm>
            <a:off x="457200" y="2194560"/>
            <a:ext cx="54864" cy="2971800"/>
          </a:xfrm>
          <a:prstGeom prst="rect">
            <a:avLst>
              <a:gd name="adj" fmla="val 166667"/>
            </a:avLst>
          </a:prstGeom>
          <a:solidFill>
            <a:srgbClr val="C85B22"/>
          </a:solidFill>
          <a:ln w="8890">
            <a:solidFill>
              <a:srgbClr val="C85B22"/>
            </a:solidFill>
            <a:prstDash val="solid"/>
          </a:ln>
        </p:spPr>
      </p:sp>
      <p:sp>
        <p:nvSpPr>
          <p:cNvPr id="12" name="Text 10"/>
          <p:cNvSpPr/>
          <p:nvPr/>
        </p:nvSpPr>
        <p:spPr>
          <a:xfrm>
            <a:off x="658368" y="235915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A</a:t>
            </a:r>
            <a:endParaRPr lang="en-US" sz="2600" dirty="0"/>
          </a:p>
        </p:txBody>
      </p:sp>
      <p:sp>
        <p:nvSpPr>
          <p:cNvPr id="13" name="Text 11"/>
          <p:cNvSpPr/>
          <p:nvPr/>
        </p:nvSpPr>
        <p:spPr>
          <a:xfrm>
            <a:off x="658368" y="295351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Идеальный образ</a:t>
            </a:r>
            <a:endParaRPr lang="en-US" sz="1900" dirty="0"/>
          </a:p>
        </p:txBody>
      </p:sp>
      <p:sp>
        <p:nvSpPr>
          <p:cNvPr id="14" name="Text 12"/>
          <p:cNvSpPr/>
          <p:nvPr/>
        </p:nvSpPr>
        <p:spPr>
          <a:xfrm>
            <a:off x="65836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Желаемая польза.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Понятный смысл.</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Альтернативные варианты.</a:t>
            </a:r>
            <a:endParaRPr lang="en-US" sz="1620" dirty="0"/>
          </a:p>
        </p:txBody>
      </p:sp>
      <p:sp>
        <p:nvSpPr>
          <p:cNvPr id="15" name="Shape 13"/>
          <p:cNvSpPr/>
          <p:nvPr/>
        </p:nvSpPr>
        <p:spPr>
          <a:xfrm>
            <a:off x="4297680" y="2194560"/>
            <a:ext cx="3593592" cy="2971800"/>
          </a:xfrm>
          <a:prstGeom prst="rect">
            <a:avLst>
              <a:gd name="adj" fmla="val 3077"/>
            </a:avLst>
          </a:prstGeom>
          <a:solidFill>
            <a:srgbClr val="FFFFFF"/>
          </a:solidFill>
          <a:ln w="8890">
            <a:solidFill>
              <a:srgbClr val="DCE7E7"/>
            </a:solidFill>
            <a:prstDash val="solid"/>
          </a:ln>
        </p:spPr>
      </p:sp>
      <p:sp>
        <p:nvSpPr>
          <p:cNvPr id="16" name="Shape 14"/>
          <p:cNvSpPr/>
          <p:nvPr/>
        </p:nvSpPr>
        <p:spPr>
          <a:xfrm>
            <a:off x="4297680" y="2194560"/>
            <a:ext cx="54864" cy="2971800"/>
          </a:xfrm>
          <a:prstGeom prst="rect">
            <a:avLst>
              <a:gd name="adj" fmla="val 166667"/>
            </a:avLst>
          </a:prstGeom>
          <a:solidFill>
            <a:srgbClr val="197D78"/>
          </a:solidFill>
          <a:ln w="8890">
            <a:solidFill>
              <a:srgbClr val="197D78"/>
            </a:solidFill>
            <a:prstDash val="solid"/>
          </a:ln>
        </p:spPr>
      </p:sp>
      <p:sp>
        <p:nvSpPr>
          <p:cNvPr id="17" name="Text 15"/>
          <p:cNvSpPr/>
          <p:nvPr/>
        </p:nvSpPr>
        <p:spPr>
          <a:xfrm>
            <a:off x="4498848" y="235915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B</a:t>
            </a:r>
            <a:endParaRPr lang="en-US" sz="2600" dirty="0"/>
          </a:p>
        </p:txBody>
      </p:sp>
      <p:sp>
        <p:nvSpPr>
          <p:cNvPr id="18" name="Text 16"/>
          <p:cNvSpPr/>
          <p:nvPr/>
        </p:nvSpPr>
        <p:spPr>
          <a:xfrm>
            <a:off x="4498848" y="295351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Рабочий эталон</a:t>
            </a:r>
            <a:endParaRPr lang="en-US" sz="1900" dirty="0"/>
          </a:p>
        </p:txBody>
      </p:sp>
      <p:sp>
        <p:nvSpPr>
          <p:cNvPr id="19" name="Text 17"/>
          <p:cNvSpPr/>
          <p:nvPr/>
        </p:nvSpPr>
        <p:spPr>
          <a:xfrm>
            <a:off x="449884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Контекст и ограничения.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Критерии и метод.</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Версия до проверки.</a:t>
            </a:r>
            <a:endParaRPr lang="en-US" sz="1620" dirty="0"/>
          </a:p>
        </p:txBody>
      </p:sp>
      <p:sp>
        <p:nvSpPr>
          <p:cNvPr id="20" name="Shape 18"/>
          <p:cNvSpPr/>
          <p:nvPr/>
        </p:nvSpPr>
        <p:spPr>
          <a:xfrm>
            <a:off x="8138160" y="2194560"/>
            <a:ext cx="3593592" cy="2971800"/>
          </a:xfrm>
          <a:prstGeom prst="rect">
            <a:avLst>
              <a:gd name="adj" fmla="val 3077"/>
            </a:avLst>
          </a:prstGeom>
          <a:solidFill>
            <a:srgbClr val="FFFFFF"/>
          </a:solidFill>
          <a:ln w="8890">
            <a:solidFill>
              <a:srgbClr val="DCE7E7"/>
            </a:solidFill>
            <a:prstDash val="solid"/>
          </a:ln>
        </p:spPr>
      </p:sp>
      <p:sp>
        <p:nvSpPr>
          <p:cNvPr id="21" name="Shape 19"/>
          <p:cNvSpPr/>
          <p:nvPr/>
        </p:nvSpPr>
        <p:spPr>
          <a:xfrm>
            <a:off x="8138160" y="2194560"/>
            <a:ext cx="54864" cy="2971800"/>
          </a:xfrm>
          <a:prstGeom prst="rect">
            <a:avLst>
              <a:gd name="adj" fmla="val 166667"/>
            </a:avLst>
          </a:prstGeom>
          <a:solidFill>
            <a:srgbClr val="AE812B"/>
          </a:solidFill>
          <a:ln w="8890">
            <a:solidFill>
              <a:srgbClr val="AE812B"/>
            </a:solidFill>
            <a:prstDash val="solid"/>
          </a:ln>
        </p:spPr>
      </p:sp>
      <p:sp>
        <p:nvSpPr>
          <p:cNvPr id="22" name="Text 20"/>
          <p:cNvSpPr/>
          <p:nvPr/>
        </p:nvSpPr>
        <p:spPr>
          <a:xfrm>
            <a:off x="8339328" y="235915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C</a:t>
            </a:r>
            <a:endParaRPr lang="en-US" sz="2600" dirty="0"/>
          </a:p>
        </p:txBody>
      </p:sp>
      <p:sp>
        <p:nvSpPr>
          <p:cNvPr id="23" name="Text 21"/>
          <p:cNvSpPr/>
          <p:nvPr/>
        </p:nvSpPr>
        <p:spPr>
          <a:xfrm>
            <a:off x="8339328" y="295351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Фактический результат</a:t>
            </a:r>
            <a:endParaRPr lang="en-US" sz="1900" dirty="0"/>
          </a:p>
        </p:txBody>
      </p:sp>
      <p:sp>
        <p:nvSpPr>
          <p:cNvPr id="24" name="Text 22"/>
          <p:cNvSpPr/>
          <p:nvPr/>
        </p:nvSpPr>
        <p:spPr>
          <a:xfrm>
            <a:off x="833932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Первичные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Работа и затраты.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Ограничения вывода.</a:t>
            </a:r>
            <a:endParaRPr lang="en-US" sz="162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«Соответствует этой версии в этих условиях» — вместо «идеально во всем».</a:t>
            </a:r>
            <a:endParaRPr lang="en-US" sz="1600" dirty="0"/>
          </a:p>
        </p:txBody>
      </p:sp>
      <p:sp>
        <p:nvSpPr>
          <p:cNvPr id="2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ЧЕЛОВЕК</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Эталон условий — не рейтинг людей</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Личный выбор, доступность и достоинство не превращаются в общий балл.</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04</a:t>
            </a:r>
            <a:endParaRPr lang="en-US" sz="1200" dirty="0"/>
          </a:p>
        </p:txBody>
      </p:sp>
      <p:sp>
        <p:nvSpPr>
          <p:cNvPr id="9" name="Shape 7"/>
          <p:cNvSpPr/>
          <p:nvPr/>
        </p:nvSpPr>
        <p:spPr>
          <a:xfrm>
            <a:off x="457200" y="2194560"/>
            <a:ext cx="5504688" cy="2999232"/>
          </a:xfrm>
          <a:prstGeom prst="rect">
            <a:avLst>
              <a:gd name="adj" fmla="val 3049"/>
            </a:avLst>
          </a:prstGeom>
          <a:solidFill>
            <a:srgbClr val="FFFFFF"/>
          </a:solidFill>
          <a:ln w="8890">
            <a:solidFill>
              <a:srgbClr val="DCE7E7"/>
            </a:solidFill>
            <a:prstDash val="solid"/>
          </a:ln>
        </p:spPr>
      </p:sp>
      <p:sp>
        <p:nvSpPr>
          <p:cNvPr id="10" name="Shape 8"/>
          <p:cNvSpPr/>
          <p:nvPr/>
        </p:nvSpPr>
        <p:spPr>
          <a:xfrm>
            <a:off x="457200" y="2194560"/>
            <a:ext cx="54864" cy="2999232"/>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95728"/>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Проверяем</a:t>
            </a:r>
            <a:endParaRPr lang="en-US" sz="1900" dirty="0"/>
          </a:p>
        </p:txBody>
      </p:sp>
      <p:sp>
        <p:nvSpPr>
          <p:cNvPr id="12" name="Text 10"/>
          <p:cNvSpPr/>
          <p:nvPr/>
        </p:nvSpPr>
        <p:spPr>
          <a:xfrm>
            <a:off x="658368" y="3127248"/>
            <a:ext cx="5102352" cy="1883664"/>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Качество конкретной работы.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Безопасность условий.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Доступность поддержки.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Понятность обратной связи.</a:t>
            </a:r>
            <a:endParaRPr lang="en-US" sz="1620" dirty="0"/>
          </a:p>
        </p:txBody>
      </p:sp>
      <p:sp>
        <p:nvSpPr>
          <p:cNvPr id="13" name="Shape 11"/>
          <p:cNvSpPr/>
          <p:nvPr/>
        </p:nvSpPr>
        <p:spPr>
          <a:xfrm>
            <a:off x="6217920" y="2194560"/>
            <a:ext cx="5513832" cy="2999232"/>
          </a:xfrm>
          <a:prstGeom prst="rect">
            <a:avLst>
              <a:gd name="adj" fmla="val 3049"/>
            </a:avLst>
          </a:prstGeom>
          <a:solidFill>
            <a:srgbClr val="FFFFFF"/>
          </a:solidFill>
          <a:ln w="8890">
            <a:solidFill>
              <a:srgbClr val="DCE7E7"/>
            </a:solidFill>
            <a:prstDash val="solid"/>
          </a:ln>
        </p:spPr>
      </p:sp>
      <p:sp>
        <p:nvSpPr>
          <p:cNvPr id="14" name="Shape 12"/>
          <p:cNvSpPr/>
          <p:nvPr/>
        </p:nvSpPr>
        <p:spPr>
          <a:xfrm>
            <a:off x="6217920" y="2194560"/>
            <a:ext cx="54864" cy="2999232"/>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19088" y="2395728"/>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Не нормируем</a:t>
            </a:r>
            <a:endParaRPr lang="en-US" sz="1900" dirty="0"/>
          </a:p>
        </p:txBody>
      </p:sp>
      <p:sp>
        <p:nvSpPr>
          <p:cNvPr id="16" name="Text 14"/>
          <p:cNvSpPr/>
          <p:nvPr/>
        </p:nvSpPr>
        <p:spPr>
          <a:xfrm>
            <a:off x="6419088" y="3127248"/>
            <a:ext cx="5111496" cy="1883664"/>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Ценность личности и убеждения.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Обязательную «идеальную жизнь».</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Скорость развития всех людей.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Публичный рейтинг семей.</a:t>
            </a:r>
            <a:endParaRPr lang="en-US" sz="1620" dirty="0"/>
          </a:p>
        </p:txBody>
      </p:sp>
      <p:sp>
        <p:nvSpPr>
          <p:cNvPr id="17" name="Shape 1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8" name="Text 1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Участник вправе изменить цель, запросить помощь, сделать паузу и выйти.</a:t>
            </a:r>
            <a:endParaRPr lang="en-US" sz="1600" dirty="0"/>
          </a:p>
        </p:txBody>
      </p:sp>
      <p:sp>
        <p:nvSpPr>
          <p:cNvPr id="1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ОБЪЕКТЫ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Что можно конструировать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Единый метод — разные предметы проверки и разные доказательства.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05</a:t>
            </a:r>
            <a:endParaRPr lang="en-US" sz="1200" dirty="0"/>
          </a:p>
        </p:txBody>
      </p:sp>
      <p:sp>
        <p:nvSpPr>
          <p:cNvPr id="9" name="Shape 7"/>
          <p:cNvSpPr/>
          <p:nvPr/>
        </p:nvSpPr>
        <p:spPr>
          <a:xfrm>
            <a:off x="457200" y="2139696"/>
            <a:ext cx="3593592" cy="1472184"/>
          </a:xfrm>
          <a:prstGeom prst="rect">
            <a:avLst>
              <a:gd name="adj" fmla="val 6211"/>
            </a:avLst>
          </a:prstGeom>
          <a:solidFill>
            <a:srgbClr val="FFFFFF"/>
          </a:solidFill>
          <a:ln w="8890">
            <a:solidFill>
              <a:srgbClr val="DCE7E7"/>
            </a:solidFill>
            <a:prstDash val="solid"/>
          </a:ln>
        </p:spPr>
      </p:sp>
      <p:sp>
        <p:nvSpPr>
          <p:cNvPr id="10" name="Shape 8"/>
          <p:cNvSpPr/>
          <p:nvPr/>
        </p:nvSpPr>
        <p:spPr>
          <a:xfrm>
            <a:off x="457200" y="2139696"/>
            <a:ext cx="54864" cy="1472184"/>
          </a:xfrm>
          <a:prstGeom prst="rect">
            <a:avLst>
              <a:gd name="adj" fmla="val 166667"/>
            </a:avLst>
          </a:prstGeom>
          <a:solidFill>
            <a:srgbClr val="197D78"/>
          </a:solidFill>
          <a:ln w="8890">
            <a:solidFill>
              <a:srgbClr val="197D78"/>
            </a:solidFill>
            <a:prstDash val="solid"/>
          </a:ln>
        </p:spPr>
      </p:sp>
      <p:sp>
        <p:nvSpPr>
          <p:cNvPr id="11" name="Text 9"/>
          <p:cNvSpPr/>
          <p:nvPr/>
        </p:nvSpPr>
        <p:spPr>
          <a:xfrm>
            <a:off x="64008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Личный маршрут</a:t>
            </a:r>
            <a:endParaRPr lang="en-US" sz="1800" dirty="0"/>
          </a:p>
        </p:txBody>
      </p:sp>
      <p:sp>
        <p:nvSpPr>
          <p:cNvPr id="12" name="Text 10"/>
          <p:cNvSpPr/>
          <p:nvPr/>
        </p:nvSpPr>
        <p:spPr>
          <a:xfrm>
            <a:off x="64008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Одно выбранное умение</a:t>
            </a:r>
            <a:endParaRPr lang="en-US" sz="1520" dirty="0"/>
          </a:p>
        </p:txBody>
      </p:sp>
      <p:sp>
        <p:nvSpPr>
          <p:cNvPr id="13" name="Shape 11"/>
          <p:cNvSpPr/>
          <p:nvPr/>
        </p:nvSpPr>
        <p:spPr>
          <a:xfrm>
            <a:off x="4297680" y="2139696"/>
            <a:ext cx="3593592" cy="1472184"/>
          </a:xfrm>
          <a:prstGeom prst="rect">
            <a:avLst>
              <a:gd name="adj" fmla="val 6211"/>
            </a:avLst>
          </a:prstGeom>
          <a:solidFill>
            <a:srgbClr val="FFFFFF"/>
          </a:solidFill>
          <a:ln w="8890">
            <a:solidFill>
              <a:srgbClr val="DCE7E7"/>
            </a:solidFill>
            <a:prstDash val="solid"/>
          </a:ln>
        </p:spPr>
      </p:sp>
      <p:sp>
        <p:nvSpPr>
          <p:cNvPr id="14" name="Shape 12"/>
          <p:cNvSpPr/>
          <p:nvPr/>
        </p:nvSpPr>
        <p:spPr>
          <a:xfrm>
            <a:off x="4297680" y="2139696"/>
            <a:ext cx="54864" cy="1472184"/>
          </a:xfrm>
          <a:prstGeom prst="rect">
            <a:avLst>
              <a:gd name="adj" fmla="val 166667"/>
            </a:avLst>
          </a:prstGeom>
          <a:solidFill>
            <a:srgbClr val="197D78"/>
          </a:solidFill>
          <a:ln w="8890">
            <a:solidFill>
              <a:srgbClr val="197D78"/>
            </a:solidFill>
            <a:prstDash val="solid"/>
          </a:ln>
        </p:spPr>
      </p:sp>
      <p:sp>
        <p:nvSpPr>
          <p:cNvPr id="15" name="Text 13"/>
          <p:cNvSpPr/>
          <p:nvPr/>
        </p:nvSpPr>
        <p:spPr>
          <a:xfrm>
            <a:off x="448056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Учебный модуль</a:t>
            </a:r>
            <a:endParaRPr lang="en-US" sz="1800" dirty="0"/>
          </a:p>
        </p:txBody>
      </p:sp>
      <p:sp>
        <p:nvSpPr>
          <p:cNvPr id="16" name="Text 14"/>
          <p:cNvSpPr/>
          <p:nvPr/>
        </p:nvSpPr>
        <p:spPr>
          <a:xfrm>
            <a:off x="448056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Знания, практика и поддержка</a:t>
            </a:r>
            <a:endParaRPr lang="en-US" sz="1520" dirty="0"/>
          </a:p>
        </p:txBody>
      </p:sp>
      <p:sp>
        <p:nvSpPr>
          <p:cNvPr id="17" name="Shape 15"/>
          <p:cNvSpPr/>
          <p:nvPr/>
        </p:nvSpPr>
        <p:spPr>
          <a:xfrm>
            <a:off x="8138160" y="2139696"/>
            <a:ext cx="3593592" cy="1472184"/>
          </a:xfrm>
          <a:prstGeom prst="rect">
            <a:avLst>
              <a:gd name="adj" fmla="val 6211"/>
            </a:avLst>
          </a:prstGeom>
          <a:solidFill>
            <a:srgbClr val="FFFFFF"/>
          </a:solidFill>
          <a:ln w="8890">
            <a:solidFill>
              <a:srgbClr val="DCE7E7"/>
            </a:solidFill>
            <a:prstDash val="solid"/>
          </a:ln>
        </p:spPr>
      </p:sp>
      <p:sp>
        <p:nvSpPr>
          <p:cNvPr id="18" name="Shape 16"/>
          <p:cNvSpPr/>
          <p:nvPr/>
        </p:nvSpPr>
        <p:spPr>
          <a:xfrm>
            <a:off x="8138160" y="2139696"/>
            <a:ext cx="54864" cy="1472184"/>
          </a:xfrm>
          <a:prstGeom prst="rect">
            <a:avLst>
              <a:gd name="adj" fmla="val 166667"/>
            </a:avLst>
          </a:prstGeom>
          <a:solidFill>
            <a:srgbClr val="197D78"/>
          </a:solidFill>
          <a:ln w="8890">
            <a:solidFill>
              <a:srgbClr val="197D78"/>
            </a:solidFill>
            <a:prstDash val="solid"/>
          </a:ln>
        </p:spPr>
      </p:sp>
      <p:sp>
        <p:nvSpPr>
          <p:cNvPr id="19" name="Text 17"/>
          <p:cNvSpPr/>
          <p:nvPr/>
        </p:nvSpPr>
        <p:spPr>
          <a:xfrm>
            <a:off x="832104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Практический проект</a:t>
            </a:r>
            <a:endParaRPr lang="en-US" sz="1800" dirty="0"/>
          </a:p>
        </p:txBody>
      </p:sp>
      <p:sp>
        <p:nvSpPr>
          <p:cNvPr id="20" name="Text 18"/>
          <p:cNvSpPr/>
          <p:nvPr/>
        </p:nvSpPr>
        <p:spPr>
          <a:xfrm>
            <a:off x="832104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Результат, ресурсы и приемка</a:t>
            </a:r>
            <a:endParaRPr lang="en-US" sz="1520" dirty="0"/>
          </a:p>
        </p:txBody>
      </p:sp>
      <p:sp>
        <p:nvSpPr>
          <p:cNvPr id="21" name="Shape 19"/>
          <p:cNvSpPr/>
          <p:nvPr/>
        </p:nvSpPr>
        <p:spPr>
          <a:xfrm>
            <a:off x="457200" y="3831336"/>
            <a:ext cx="3593592" cy="1472184"/>
          </a:xfrm>
          <a:prstGeom prst="rect">
            <a:avLst>
              <a:gd name="adj" fmla="val 6211"/>
            </a:avLst>
          </a:prstGeom>
          <a:solidFill>
            <a:srgbClr val="FFFFFF"/>
          </a:solidFill>
          <a:ln w="8890">
            <a:solidFill>
              <a:srgbClr val="DCE7E7"/>
            </a:solidFill>
            <a:prstDash val="solid"/>
          </a:ln>
        </p:spPr>
      </p:sp>
      <p:sp>
        <p:nvSpPr>
          <p:cNvPr id="22" name="Shape 20"/>
          <p:cNvSpPr/>
          <p:nvPr/>
        </p:nvSpPr>
        <p:spPr>
          <a:xfrm>
            <a:off x="457200" y="3831336"/>
            <a:ext cx="54864" cy="1472184"/>
          </a:xfrm>
          <a:prstGeom prst="rect">
            <a:avLst>
              <a:gd name="adj" fmla="val 166667"/>
            </a:avLst>
          </a:prstGeom>
          <a:solidFill>
            <a:srgbClr val="C85B22"/>
          </a:solidFill>
          <a:ln w="8890">
            <a:solidFill>
              <a:srgbClr val="C85B22"/>
            </a:solidFill>
            <a:prstDash val="solid"/>
          </a:ln>
        </p:spPr>
      </p:sp>
      <p:sp>
        <p:nvSpPr>
          <p:cNvPr id="23" name="Text 21"/>
          <p:cNvSpPr/>
          <p:nvPr/>
        </p:nvSpPr>
        <p:spPr>
          <a:xfrm>
            <a:off x="64008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Процесс</a:t>
            </a:r>
            <a:endParaRPr lang="en-US" sz="1800" dirty="0"/>
          </a:p>
        </p:txBody>
      </p:sp>
      <p:sp>
        <p:nvSpPr>
          <p:cNvPr id="24" name="Text 22"/>
          <p:cNvSpPr/>
          <p:nvPr/>
        </p:nvSpPr>
        <p:spPr>
          <a:xfrm>
            <a:off x="64008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Повторяемая последовательность</a:t>
            </a:r>
            <a:endParaRPr lang="en-US" sz="1520" dirty="0"/>
          </a:p>
        </p:txBody>
      </p:sp>
      <p:sp>
        <p:nvSpPr>
          <p:cNvPr id="25" name="Shape 23"/>
          <p:cNvSpPr/>
          <p:nvPr/>
        </p:nvSpPr>
        <p:spPr>
          <a:xfrm>
            <a:off x="4297680" y="3831336"/>
            <a:ext cx="3593592" cy="1472184"/>
          </a:xfrm>
          <a:prstGeom prst="rect">
            <a:avLst>
              <a:gd name="adj" fmla="val 6211"/>
            </a:avLst>
          </a:prstGeom>
          <a:solidFill>
            <a:srgbClr val="FFFFFF"/>
          </a:solidFill>
          <a:ln w="8890">
            <a:solidFill>
              <a:srgbClr val="DCE7E7"/>
            </a:solidFill>
            <a:prstDash val="solid"/>
          </a:ln>
        </p:spPr>
      </p:sp>
      <p:sp>
        <p:nvSpPr>
          <p:cNvPr id="26" name="Shape 24"/>
          <p:cNvSpPr/>
          <p:nvPr/>
        </p:nvSpPr>
        <p:spPr>
          <a:xfrm>
            <a:off x="4297680" y="3831336"/>
            <a:ext cx="54864" cy="1472184"/>
          </a:xfrm>
          <a:prstGeom prst="rect">
            <a:avLst>
              <a:gd name="adj" fmla="val 166667"/>
            </a:avLst>
          </a:prstGeom>
          <a:solidFill>
            <a:srgbClr val="C85B22"/>
          </a:solidFill>
          <a:ln w="8890">
            <a:solidFill>
              <a:srgbClr val="C85B22"/>
            </a:solidFill>
            <a:prstDash val="solid"/>
          </a:ln>
        </p:spPr>
      </p:sp>
      <p:sp>
        <p:nvSpPr>
          <p:cNvPr id="27" name="Text 25"/>
          <p:cNvSpPr/>
          <p:nvPr/>
        </p:nvSpPr>
        <p:spPr>
          <a:xfrm>
            <a:off x="448056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Площадка</a:t>
            </a:r>
            <a:endParaRPr lang="en-US" sz="1800" dirty="0"/>
          </a:p>
        </p:txBody>
      </p:sp>
      <p:sp>
        <p:nvSpPr>
          <p:cNvPr id="28" name="Text 26"/>
          <p:cNvSpPr/>
          <p:nvPr/>
        </p:nvSpPr>
        <p:spPr>
          <a:xfrm>
            <a:off x="448056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и доступность</a:t>
            </a:r>
            <a:endParaRPr lang="en-US" sz="1520" dirty="0"/>
          </a:p>
        </p:txBody>
      </p:sp>
      <p:sp>
        <p:nvSpPr>
          <p:cNvPr id="29" name="Shape 27"/>
          <p:cNvSpPr/>
          <p:nvPr/>
        </p:nvSpPr>
        <p:spPr>
          <a:xfrm>
            <a:off x="8138160" y="3831336"/>
            <a:ext cx="3593592" cy="1472184"/>
          </a:xfrm>
          <a:prstGeom prst="rect">
            <a:avLst>
              <a:gd name="adj" fmla="val 6211"/>
            </a:avLst>
          </a:prstGeom>
          <a:solidFill>
            <a:srgbClr val="FFFFFF"/>
          </a:solidFill>
          <a:ln w="8890">
            <a:solidFill>
              <a:srgbClr val="DCE7E7"/>
            </a:solidFill>
            <a:prstDash val="solid"/>
          </a:ln>
        </p:spPr>
      </p:sp>
      <p:sp>
        <p:nvSpPr>
          <p:cNvPr id="30" name="Shape 28"/>
          <p:cNvSpPr/>
          <p:nvPr/>
        </p:nvSpPr>
        <p:spPr>
          <a:xfrm>
            <a:off x="8138160" y="3831336"/>
            <a:ext cx="54864" cy="1472184"/>
          </a:xfrm>
          <a:prstGeom prst="rect">
            <a:avLst>
              <a:gd name="adj" fmla="val 166667"/>
            </a:avLst>
          </a:prstGeom>
          <a:solidFill>
            <a:srgbClr val="C85B22"/>
          </a:solidFill>
          <a:ln w="8890">
            <a:solidFill>
              <a:srgbClr val="C85B22"/>
            </a:solidFill>
            <a:prstDash val="solid"/>
          </a:ln>
        </p:spPr>
      </p:sp>
      <p:sp>
        <p:nvSpPr>
          <p:cNvPr id="31" name="Text 29"/>
          <p:cNvSpPr/>
          <p:nvPr/>
        </p:nvSpPr>
        <p:spPr>
          <a:xfrm>
            <a:off x="832104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Задача территории</a:t>
            </a:r>
            <a:endParaRPr lang="en-US" sz="1800" dirty="0"/>
          </a:p>
        </p:txBody>
      </p:sp>
      <p:sp>
        <p:nvSpPr>
          <p:cNvPr id="32" name="Text 30"/>
          <p:cNvSpPr/>
          <p:nvPr/>
        </p:nvSpPr>
        <p:spPr>
          <a:xfrm>
            <a:off x="832104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Связанные проекты и эффекты</a:t>
            </a:r>
            <a:endParaRPr lang="en-US" sz="1520" dirty="0"/>
          </a:p>
        </p:txBody>
      </p:sp>
      <p:sp>
        <p:nvSpPr>
          <p:cNvPr id="33"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ЦИКЛ ФЕНИКС</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Пять этапов обновления практики</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Символические названия переводятся в обычные действия и документы.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06</a:t>
            </a:r>
            <a:endParaRPr lang="en-US" sz="1200" dirty="0"/>
          </a:p>
        </p:txBody>
      </p:sp>
      <p:sp>
        <p:nvSpPr>
          <p:cNvPr id="9" name="Shape 7"/>
          <p:cNvSpPr/>
          <p:nvPr/>
        </p:nvSpPr>
        <p:spPr>
          <a:xfrm>
            <a:off x="457200" y="2468880"/>
            <a:ext cx="2121408" cy="2148840"/>
          </a:xfrm>
          <a:prstGeom prst="rect">
            <a:avLst>
              <a:gd name="adj" fmla="val 4310"/>
            </a:avLst>
          </a:prstGeom>
          <a:solidFill>
            <a:srgbClr val="FFFFFF"/>
          </a:solidFill>
          <a:ln w="8890">
            <a:solidFill>
              <a:srgbClr val="DCE7E7"/>
            </a:solidFill>
            <a:prstDash val="solid"/>
          </a:ln>
        </p:spPr>
      </p:sp>
      <p:sp>
        <p:nvSpPr>
          <p:cNvPr id="10" name="Shape 8"/>
          <p:cNvSpPr/>
          <p:nvPr/>
        </p:nvSpPr>
        <p:spPr>
          <a:xfrm>
            <a:off x="612648" y="2660904"/>
            <a:ext cx="393192" cy="283464"/>
          </a:xfrm>
          <a:prstGeom prst="rect">
            <a:avLst>
              <a:gd name="adj" fmla="val 32258"/>
            </a:avLst>
          </a:prstGeom>
          <a:solidFill>
            <a:srgbClr val="C85B22"/>
          </a:solidFill>
          <a:ln w="8890">
            <a:solidFill>
              <a:srgbClr val="C85B22"/>
            </a:solidFill>
            <a:prstDash val="solid"/>
          </a:ln>
        </p:spPr>
      </p:sp>
      <p:sp>
        <p:nvSpPr>
          <p:cNvPr id="11" name="Text 9"/>
          <p:cNvSpPr/>
          <p:nvPr/>
        </p:nvSpPr>
        <p:spPr>
          <a:xfrm>
            <a:off x="667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12" name="Text 10"/>
          <p:cNvSpPr/>
          <p:nvPr/>
        </p:nvSpPr>
        <p:spPr>
          <a:xfrm>
            <a:off x="612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Искра</a:t>
            </a:r>
            <a:endParaRPr lang="en-US" sz="2100" dirty="0"/>
          </a:p>
        </p:txBody>
      </p:sp>
      <p:sp>
        <p:nvSpPr>
          <p:cNvPr id="13" name="Text 11"/>
          <p:cNvSpPr/>
          <p:nvPr/>
        </p:nvSpPr>
        <p:spPr>
          <a:xfrm>
            <a:off x="612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Выбор задачи</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желаемой пользы</a:t>
            </a:r>
            <a:endParaRPr lang="en-US" sz="1550" dirty="0"/>
          </a:p>
        </p:txBody>
      </p:sp>
      <p:sp>
        <p:nvSpPr>
          <p:cNvPr id="14" name="Shape 12"/>
          <p:cNvSpPr/>
          <p:nvPr/>
        </p:nvSpPr>
        <p:spPr>
          <a:xfrm>
            <a:off x="2587752" y="3383280"/>
            <a:ext cx="146304" cy="0"/>
          </a:xfrm>
          <a:prstGeom prst="line">
            <a:avLst/>
          </a:prstGeom>
          <a:noFill/>
          <a:ln w="19050">
            <a:solidFill>
              <a:srgbClr val="C85B22"/>
            </a:solidFill>
            <a:prstDash val="solid"/>
            <a:headEnd type="none"/>
            <a:tailEnd type="triangle"/>
          </a:ln>
        </p:spPr>
      </p:sp>
      <p:sp>
        <p:nvSpPr>
          <p:cNvPr id="15" name="Shape 13"/>
          <p:cNvSpPr/>
          <p:nvPr/>
        </p:nvSpPr>
        <p:spPr>
          <a:xfrm>
            <a:off x="2743200" y="2468880"/>
            <a:ext cx="2121408" cy="2148840"/>
          </a:xfrm>
          <a:prstGeom prst="rect">
            <a:avLst>
              <a:gd name="adj" fmla="val 4310"/>
            </a:avLst>
          </a:prstGeom>
          <a:solidFill>
            <a:srgbClr val="FFFFFF"/>
          </a:solidFill>
          <a:ln w="8890">
            <a:solidFill>
              <a:srgbClr val="DCE7E7"/>
            </a:solidFill>
            <a:prstDash val="solid"/>
          </a:ln>
        </p:spPr>
      </p:sp>
      <p:sp>
        <p:nvSpPr>
          <p:cNvPr id="16" name="Shape 14"/>
          <p:cNvSpPr/>
          <p:nvPr/>
        </p:nvSpPr>
        <p:spPr>
          <a:xfrm>
            <a:off x="2898648" y="2660904"/>
            <a:ext cx="393192" cy="283464"/>
          </a:xfrm>
          <a:prstGeom prst="rect">
            <a:avLst>
              <a:gd name="adj" fmla="val 32258"/>
            </a:avLst>
          </a:prstGeom>
          <a:solidFill>
            <a:srgbClr val="197D78"/>
          </a:solidFill>
          <a:ln w="8890">
            <a:solidFill>
              <a:srgbClr val="197D78"/>
            </a:solidFill>
            <a:prstDash val="solid"/>
          </a:ln>
        </p:spPr>
      </p:sp>
      <p:sp>
        <p:nvSpPr>
          <p:cNvPr id="17" name="Text 15"/>
          <p:cNvSpPr/>
          <p:nvPr/>
        </p:nvSpPr>
        <p:spPr>
          <a:xfrm>
            <a:off x="2953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
        <p:nvSpPr>
          <p:cNvPr id="18" name="Text 16"/>
          <p:cNvSpPr/>
          <p:nvPr/>
        </p:nvSpPr>
        <p:spPr>
          <a:xfrm>
            <a:off x="2898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Пламя</a:t>
            </a:r>
            <a:endParaRPr lang="en-US" sz="2100" dirty="0"/>
          </a:p>
        </p:txBody>
      </p:sp>
      <p:sp>
        <p:nvSpPr>
          <p:cNvPr id="19" name="Text 17"/>
          <p:cNvSpPr/>
          <p:nvPr/>
        </p:nvSpPr>
        <p:spPr>
          <a:xfrm>
            <a:off x="2898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Обучение</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выполнение</a:t>
            </a:r>
            <a:endParaRPr lang="en-US" sz="1550" dirty="0"/>
          </a:p>
        </p:txBody>
      </p:sp>
      <p:sp>
        <p:nvSpPr>
          <p:cNvPr id="20" name="Shape 18"/>
          <p:cNvSpPr/>
          <p:nvPr/>
        </p:nvSpPr>
        <p:spPr>
          <a:xfrm>
            <a:off x="4873752" y="3383280"/>
            <a:ext cx="146304" cy="0"/>
          </a:xfrm>
          <a:prstGeom prst="line">
            <a:avLst/>
          </a:prstGeom>
          <a:noFill/>
          <a:ln w="19050">
            <a:solidFill>
              <a:srgbClr val="C85B22"/>
            </a:solidFill>
            <a:prstDash val="solid"/>
            <a:headEnd type="none"/>
            <a:tailEnd type="triangle"/>
          </a:ln>
        </p:spPr>
      </p:sp>
      <p:sp>
        <p:nvSpPr>
          <p:cNvPr id="21" name="Shape 19"/>
          <p:cNvSpPr/>
          <p:nvPr/>
        </p:nvSpPr>
        <p:spPr>
          <a:xfrm>
            <a:off x="5029200" y="2468880"/>
            <a:ext cx="2121408" cy="2148840"/>
          </a:xfrm>
          <a:prstGeom prst="rect">
            <a:avLst>
              <a:gd name="adj" fmla="val 4310"/>
            </a:avLst>
          </a:prstGeom>
          <a:solidFill>
            <a:srgbClr val="FFFFFF"/>
          </a:solidFill>
          <a:ln w="8890">
            <a:solidFill>
              <a:srgbClr val="DCE7E7"/>
            </a:solidFill>
            <a:prstDash val="solid"/>
          </a:ln>
        </p:spPr>
      </p:sp>
      <p:sp>
        <p:nvSpPr>
          <p:cNvPr id="22" name="Shape 20"/>
          <p:cNvSpPr/>
          <p:nvPr/>
        </p:nvSpPr>
        <p:spPr>
          <a:xfrm>
            <a:off x="5184648" y="2660904"/>
            <a:ext cx="393192" cy="283464"/>
          </a:xfrm>
          <a:prstGeom prst="rect">
            <a:avLst>
              <a:gd name="adj" fmla="val 32258"/>
            </a:avLst>
          </a:prstGeom>
          <a:solidFill>
            <a:srgbClr val="C85B22"/>
          </a:solidFill>
          <a:ln w="8890">
            <a:solidFill>
              <a:srgbClr val="C85B22"/>
            </a:solidFill>
            <a:prstDash val="solid"/>
          </a:ln>
        </p:spPr>
      </p:sp>
      <p:sp>
        <p:nvSpPr>
          <p:cNvPr id="23" name="Text 21"/>
          <p:cNvSpPr/>
          <p:nvPr/>
        </p:nvSpPr>
        <p:spPr>
          <a:xfrm>
            <a:off x="5239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24" name="Text 22"/>
          <p:cNvSpPr/>
          <p:nvPr/>
        </p:nvSpPr>
        <p:spPr>
          <a:xfrm>
            <a:off x="5184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Пепел</a:t>
            </a:r>
            <a:endParaRPr lang="en-US" sz="2100" dirty="0"/>
          </a:p>
        </p:txBody>
      </p:sp>
      <p:sp>
        <p:nvSpPr>
          <p:cNvPr id="25" name="Text 23"/>
          <p:cNvSpPr/>
          <p:nvPr/>
        </p:nvSpPr>
        <p:spPr>
          <a:xfrm>
            <a:off x="5184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Разбор опыта</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ошибок</a:t>
            </a:r>
            <a:endParaRPr lang="en-US" sz="1550" dirty="0"/>
          </a:p>
        </p:txBody>
      </p:sp>
      <p:sp>
        <p:nvSpPr>
          <p:cNvPr id="26" name="Shape 24"/>
          <p:cNvSpPr/>
          <p:nvPr/>
        </p:nvSpPr>
        <p:spPr>
          <a:xfrm>
            <a:off x="7159752" y="3383280"/>
            <a:ext cx="146304" cy="0"/>
          </a:xfrm>
          <a:prstGeom prst="line">
            <a:avLst/>
          </a:prstGeom>
          <a:noFill/>
          <a:ln w="19050">
            <a:solidFill>
              <a:srgbClr val="C85B22"/>
            </a:solidFill>
            <a:prstDash val="solid"/>
            <a:headEnd type="none"/>
            <a:tailEnd type="triangle"/>
          </a:ln>
        </p:spPr>
      </p:sp>
      <p:sp>
        <p:nvSpPr>
          <p:cNvPr id="27" name="Shape 25"/>
          <p:cNvSpPr/>
          <p:nvPr/>
        </p:nvSpPr>
        <p:spPr>
          <a:xfrm>
            <a:off x="7315200" y="2468880"/>
            <a:ext cx="2121408" cy="2148840"/>
          </a:xfrm>
          <a:prstGeom prst="rect">
            <a:avLst>
              <a:gd name="adj" fmla="val 4310"/>
            </a:avLst>
          </a:prstGeom>
          <a:solidFill>
            <a:srgbClr val="FFFFFF"/>
          </a:solidFill>
          <a:ln w="8890">
            <a:solidFill>
              <a:srgbClr val="DCE7E7"/>
            </a:solidFill>
            <a:prstDash val="solid"/>
          </a:ln>
        </p:spPr>
      </p:sp>
      <p:sp>
        <p:nvSpPr>
          <p:cNvPr id="28" name="Shape 26"/>
          <p:cNvSpPr/>
          <p:nvPr/>
        </p:nvSpPr>
        <p:spPr>
          <a:xfrm>
            <a:off x="7470648" y="2660904"/>
            <a:ext cx="393192" cy="283464"/>
          </a:xfrm>
          <a:prstGeom prst="rect">
            <a:avLst>
              <a:gd name="adj" fmla="val 32258"/>
            </a:avLst>
          </a:prstGeom>
          <a:solidFill>
            <a:srgbClr val="197D78"/>
          </a:solidFill>
          <a:ln w="8890">
            <a:solidFill>
              <a:srgbClr val="197D78"/>
            </a:solidFill>
            <a:prstDash val="solid"/>
          </a:ln>
        </p:spPr>
      </p:sp>
      <p:sp>
        <p:nvSpPr>
          <p:cNvPr id="29" name="Text 27"/>
          <p:cNvSpPr/>
          <p:nvPr/>
        </p:nvSpPr>
        <p:spPr>
          <a:xfrm>
            <a:off x="7525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30" name="Text 28"/>
          <p:cNvSpPr/>
          <p:nvPr/>
        </p:nvSpPr>
        <p:spPr>
          <a:xfrm>
            <a:off x="7470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Вознесение</a:t>
            </a:r>
            <a:endParaRPr lang="en-US" sz="2100" dirty="0"/>
          </a:p>
        </p:txBody>
      </p:sp>
      <p:sp>
        <p:nvSpPr>
          <p:cNvPr id="31" name="Text 29"/>
          <p:cNvSpPr/>
          <p:nvPr/>
        </p:nvSpPr>
        <p:spPr>
          <a:xfrm>
            <a:off x="7470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Повтор</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подтверждение</a:t>
            </a:r>
            <a:endParaRPr lang="en-US" sz="1550" dirty="0"/>
          </a:p>
        </p:txBody>
      </p:sp>
      <p:sp>
        <p:nvSpPr>
          <p:cNvPr id="32" name="Shape 30"/>
          <p:cNvSpPr/>
          <p:nvPr/>
        </p:nvSpPr>
        <p:spPr>
          <a:xfrm>
            <a:off x="9445752" y="3383280"/>
            <a:ext cx="146304" cy="0"/>
          </a:xfrm>
          <a:prstGeom prst="line">
            <a:avLst/>
          </a:prstGeom>
          <a:noFill/>
          <a:ln w="19050">
            <a:solidFill>
              <a:srgbClr val="C85B22"/>
            </a:solidFill>
            <a:prstDash val="solid"/>
            <a:headEnd type="none"/>
            <a:tailEnd type="triangle"/>
          </a:ln>
        </p:spPr>
      </p:sp>
      <p:sp>
        <p:nvSpPr>
          <p:cNvPr id="33" name="Shape 31"/>
          <p:cNvSpPr/>
          <p:nvPr/>
        </p:nvSpPr>
        <p:spPr>
          <a:xfrm>
            <a:off x="9601200" y="2468880"/>
            <a:ext cx="2121408" cy="2148840"/>
          </a:xfrm>
          <a:prstGeom prst="rect">
            <a:avLst>
              <a:gd name="adj" fmla="val 4310"/>
            </a:avLst>
          </a:prstGeom>
          <a:solidFill>
            <a:srgbClr val="FFFFFF"/>
          </a:solidFill>
          <a:ln w="8890">
            <a:solidFill>
              <a:srgbClr val="DCE7E7"/>
            </a:solidFill>
            <a:prstDash val="solid"/>
          </a:ln>
        </p:spPr>
      </p:sp>
      <p:sp>
        <p:nvSpPr>
          <p:cNvPr id="34" name="Shape 32"/>
          <p:cNvSpPr/>
          <p:nvPr/>
        </p:nvSpPr>
        <p:spPr>
          <a:xfrm>
            <a:off x="9756648" y="2660904"/>
            <a:ext cx="393192" cy="283464"/>
          </a:xfrm>
          <a:prstGeom prst="rect">
            <a:avLst>
              <a:gd name="adj" fmla="val 32258"/>
            </a:avLst>
          </a:prstGeom>
          <a:solidFill>
            <a:srgbClr val="C85B22"/>
          </a:solidFill>
          <a:ln w="8890">
            <a:solidFill>
              <a:srgbClr val="C85B22"/>
            </a:solidFill>
            <a:prstDash val="solid"/>
          </a:ln>
        </p:spPr>
      </p:sp>
      <p:sp>
        <p:nvSpPr>
          <p:cNvPr id="35" name="Text 33"/>
          <p:cNvSpPr/>
          <p:nvPr/>
        </p:nvSpPr>
        <p:spPr>
          <a:xfrm>
            <a:off x="9811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36" name="Text 34"/>
          <p:cNvSpPr/>
          <p:nvPr/>
        </p:nvSpPr>
        <p:spPr>
          <a:xfrm>
            <a:off x="9756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Полёт</a:t>
            </a:r>
            <a:endParaRPr lang="en-US" sz="2100" dirty="0"/>
          </a:p>
        </p:txBody>
      </p:sp>
      <p:sp>
        <p:nvSpPr>
          <p:cNvPr id="37" name="Text 35"/>
          <p:cNvSpPr/>
          <p:nvPr/>
        </p:nvSpPr>
        <p:spPr>
          <a:xfrm>
            <a:off x="9756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Передача опыта</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новый выбор</a:t>
            </a:r>
            <a:endParaRPr lang="en-US" sz="1550" dirty="0"/>
          </a:p>
        </p:txBody>
      </p:sp>
      <p:sp>
        <p:nvSpPr>
          <p:cNvPr id="38" name="Shape 3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9" name="Text 3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Повтор этапа — нормальная работа с опытом, а не оценка человека.</a:t>
            </a:r>
            <a:endParaRPr lang="en-US" sz="1600" dirty="0"/>
          </a:p>
        </p:txBody>
      </p:sp>
      <p:sp>
        <p:nvSpPr>
          <p:cNvPr id="4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АЛГОРИТМ</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Восемь шагов конструктора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Рабочая версия фиксируется до получения результата.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07</a:t>
            </a:r>
            <a:endParaRPr lang="en-US" sz="1200" dirty="0"/>
          </a:p>
        </p:txBody>
      </p:sp>
      <p:sp>
        <p:nvSpPr>
          <p:cNvPr id="9" name="Text 7"/>
          <p:cNvSpPr/>
          <p:nvPr/>
        </p:nvSpPr>
        <p:spPr>
          <a:xfrm>
            <a:off x="585216" y="223113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0" name="Text 8"/>
          <p:cNvSpPr/>
          <p:nvPr/>
        </p:nvSpPr>
        <p:spPr>
          <a:xfrm>
            <a:off x="1051560" y="2217420"/>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Подтвердить потребность</a:t>
            </a:r>
            <a:endParaRPr lang="en-US" sz="2000" dirty="0"/>
          </a:p>
        </p:txBody>
      </p:sp>
      <p:sp>
        <p:nvSpPr>
          <p:cNvPr id="11" name="Text 9"/>
          <p:cNvSpPr/>
          <p:nvPr/>
        </p:nvSpPr>
        <p:spPr>
          <a:xfrm>
            <a:off x="585216" y="298094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12" name="Text 10"/>
          <p:cNvSpPr/>
          <p:nvPr/>
        </p:nvSpPr>
        <p:spPr>
          <a:xfrm>
            <a:off x="1051560" y="2967228"/>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Описать объект и исходное состояние</a:t>
            </a:r>
            <a:endParaRPr lang="en-US" sz="2000" dirty="0"/>
          </a:p>
        </p:txBody>
      </p:sp>
      <p:sp>
        <p:nvSpPr>
          <p:cNvPr id="13" name="Text 11"/>
          <p:cNvSpPr/>
          <p:nvPr/>
        </p:nvSpPr>
        <p:spPr>
          <a:xfrm>
            <a:off x="585216" y="37307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14" name="Text 12"/>
          <p:cNvSpPr/>
          <p:nvPr/>
        </p:nvSpPr>
        <p:spPr>
          <a:xfrm>
            <a:off x="1051560" y="3717036"/>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Выбрать образ результата</a:t>
            </a:r>
            <a:endParaRPr lang="en-US" sz="2000" dirty="0"/>
          </a:p>
        </p:txBody>
      </p:sp>
      <p:sp>
        <p:nvSpPr>
          <p:cNvPr id="15" name="Text 13"/>
          <p:cNvSpPr/>
          <p:nvPr/>
        </p:nvSpPr>
        <p:spPr>
          <a:xfrm>
            <a:off x="585216" y="448056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16" name="Text 14"/>
          <p:cNvSpPr/>
          <p:nvPr/>
        </p:nvSpPr>
        <p:spPr>
          <a:xfrm>
            <a:off x="1051560" y="4466844"/>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Задать требования и метод</a:t>
            </a:r>
            <a:endParaRPr lang="en-US" sz="2000" dirty="0"/>
          </a:p>
        </p:txBody>
      </p:sp>
      <p:sp>
        <p:nvSpPr>
          <p:cNvPr id="17" name="Text 15"/>
          <p:cNvSpPr/>
          <p:nvPr/>
        </p:nvSpPr>
        <p:spPr>
          <a:xfrm>
            <a:off x="6355080" y="223113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8" name="Text 16"/>
          <p:cNvSpPr/>
          <p:nvPr/>
        </p:nvSpPr>
        <p:spPr>
          <a:xfrm>
            <a:off x="6821424" y="2217420"/>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Проверить ресурс и безопасность</a:t>
            </a:r>
            <a:endParaRPr lang="en-US" sz="2000" dirty="0"/>
          </a:p>
        </p:txBody>
      </p:sp>
      <p:sp>
        <p:nvSpPr>
          <p:cNvPr id="19" name="Text 17"/>
          <p:cNvSpPr/>
          <p:nvPr/>
        </p:nvSpPr>
        <p:spPr>
          <a:xfrm>
            <a:off x="6355080" y="298094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20" name="Text 18"/>
          <p:cNvSpPr/>
          <p:nvPr/>
        </p:nvSpPr>
        <p:spPr>
          <a:xfrm>
            <a:off x="6821424" y="2967228"/>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Выполнить ограниченную практику</a:t>
            </a:r>
            <a:endParaRPr lang="en-US" sz="2000" dirty="0"/>
          </a:p>
        </p:txBody>
      </p:sp>
      <p:sp>
        <p:nvSpPr>
          <p:cNvPr id="21" name="Text 19"/>
          <p:cNvSpPr/>
          <p:nvPr/>
        </p:nvSpPr>
        <p:spPr>
          <a:xfrm>
            <a:off x="6355080" y="37307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22" name="Text 20"/>
          <p:cNvSpPr/>
          <p:nvPr/>
        </p:nvSpPr>
        <p:spPr>
          <a:xfrm>
            <a:off x="6821424" y="3717036"/>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Проверить соответствие и пользу</a:t>
            </a:r>
            <a:endParaRPr lang="en-US" sz="2000" dirty="0"/>
          </a:p>
        </p:txBody>
      </p:sp>
      <p:sp>
        <p:nvSpPr>
          <p:cNvPr id="23" name="Text 21"/>
          <p:cNvSpPr/>
          <p:nvPr/>
        </p:nvSpPr>
        <p:spPr>
          <a:xfrm>
            <a:off x="6355080" y="448056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24" name="Text 22"/>
          <p:cNvSpPr/>
          <p:nvPr/>
        </p:nvSpPr>
        <p:spPr>
          <a:xfrm>
            <a:off x="6821424" y="4466844"/>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Сохранить опыт и новую версию</a:t>
            </a:r>
            <a:endParaRPr lang="en-US" sz="200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Изменили цель, метод или границы — согласуйте новую версию.</a:t>
            </a:r>
            <a:endParaRPr lang="en-US" sz="1600" dirty="0"/>
          </a:p>
        </p:txBody>
      </p:sp>
      <p:sp>
        <p:nvSpPr>
          <p:cNvPr id="28" name="Shape 25"/>
          <p:cNvSpPr/>
          <p:nvPr/>
        </p:nvSpPr>
        <p:spPr>
          <a:xfrm>
            <a:off x="6355080" y="2231136"/>
            <a:ext cx="365760" cy="320040"/>
          </a:xfrm>
          <a:prstGeom prst="rect">
            <a:avLst>
              <a:gd name="adj" fmla="val 28571"/>
            </a:avLst>
          </a:prstGeom>
          <a:solidFill>
            <a:srgbClr val="FFFCF7"/>
          </a:solidFill>
          <a:ln w="8890">
            <a:solidFill>
              <a:srgbClr val="FFFCF7"/>
            </a:solidFill>
            <a:prstDash val="solid"/>
          </a:ln>
        </p:spPr>
      </p:sp>
      <p:sp>
        <p:nvSpPr>
          <p:cNvPr id="29" name="Text 26"/>
          <p:cNvSpPr/>
          <p:nvPr/>
        </p:nvSpPr>
        <p:spPr>
          <a:xfrm>
            <a:off x="6355080" y="2231136"/>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05</a:t>
            </a:r>
            <a:endParaRPr lang="en-US" sz="1100" dirty="0"/>
          </a:p>
        </p:txBody>
      </p:sp>
      <p:sp>
        <p:nvSpPr>
          <p:cNvPr id="30" name="Shape 27"/>
          <p:cNvSpPr/>
          <p:nvPr/>
        </p:nvSpPr>
        <p:spPr>
          <a:xfrm>
            <a:off x="6355080" y="2980944"/>
            <a:ext cx="365760" cy="320040"/>
          </a:xfrm>
          <a:prstGeom prst="rect">
            <a:avLst>
              <a:gd name="adj" fmla="val 28571"/>
            </a:avLst>
          </a:prstGeom>
          <a:solidFill>
            <a:srgbClr val="FFFCF7"/>
          </a:solidFill>
          <a:ln w="8890">
            <a:solidFill>
              <a:srgbClr val="FFFCF7"/>
            </a:solidFill>
            <a:prstDash val="solid"/>
          </a:ln>
        </p:spPr>
      </p:sp>
      <p:sp>
        <p:nvSpPr>
          <p:cNvPr id="31" name="Text 28"/>
          <p:cNvSpPr/>
          <p:nvPr/>
        </p:nvSpPr>
        <p:spPr>
          <a:xfrm>
            <a:off x="6355080" y="2980944"/>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06</a:t>
            </a:r>
            <a:endParaRPr lang="en-US" sz="1100" dirty="0"/>
          </a:p>
        </p:txBody>
      </p:sp>
      <p:sp>
        <p:nvSpPr>
          <p:cNvPr id="32" name="Shape 29"/>
          <p:cNvSpPr/>
          <p:nvPr/>
        </p:nvSpPr>
        <p:spPr>
          <a:xfrm>
            <a:off x="6355080" y="3730752"/>
            <a:ext cx="365760" cy="320040"/>
          </a:xfrm>
          <a:prstGeom prst="rect">
            <a:avLst>
              <a:gd name="adj" fmla="val 28571"/>
            </a:avLst>
          </a:prstGeom>
          <a:solidFill>
            <a:srgbClr val="FFFCF7"/>
          </a:solidFill>
          <a:ln w="8890">
            <a:solidFill>
              <a:srgbClr val="FFFCF7"/>
            </a:solidFill>
            <a:prstDash val="solid"/>
          </a:ln>
        </p:spPr>
      </p:sp>
      <p:sp>
        <p:nvSpPr>
          <p:cNvPr id="33" name="Text 30"/>
          <p:cNvSpPr/>
          <p:nvPr/>
        </p:nvSpPr>
        <p:spPr>
          <a:xfrm>
            <a:off x="6355080" y="3730752"/>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07</a:t>
            </a:r>
            <a:endParaRPr lang="en-US" sz="1100" dirty="0"/>
          </a:p>
        </p:txBody>
      </p:sp>
      <p:sp>
        <p:nvSpPr>
          <p:cNvPr id="34" name="Shape 31"/>
          <p:cNvSpPr/>
          <p:nvPr/>
        </p:nvSpPr>
        <p:spPr>
          <a:xfrm>
            <a:off x="6355080" y="4480560"/>
            <a:ext cx="365760" cy="320040"/>
          </a:xfrm>
          <a:prstGeom prst="rect">
            <a:avLst>
              <a:gd name="adj" fmla="val 28571"/>
            </a:avLst>
          </a:prstGeom>
          <a:solidFill>
            <a:srgbClr val="FFFCF7"/>
          </a:solidFill>
          <a:ln w="8890">
            <a:solidFill>
              <a:srgbClr val="FFFCF7"/>
            </a:solidFill>
            <a:prstDash val="solid"/>
          </a:ln>
        </p:spPr>
      </p:sp>
      <p:sp>
        <p:nvSpPr>
          <p:cNvPr id="35" name="Text 32"/>
          <p:cNvSpPr/>
          <p:nvPr/>
        </p:nvSpPr>
        <p:spPr>
          <a:xfrm>
            <a:off x="6355080" y="4480560"/>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08</a:t>
            </a:r>
            <a:endParaRPr lang="en-US" sz="1100" dirty="0"/>
          </a:p>
        </p:txBody>
      </p:sp>
      <p:sp>
        <p:nvSpPr>
          <p:cNvPr id="3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ПАСПОРТ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13 полей сохраняют логику программы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M01–M13 — поля проекта; P01–P13 — личные контуры; D01–D19 — направления.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08</a:t>
            </a:r>
            <a:endParaRPr lang="en-US" sz="1200" dirty="0"/>
          </a:p>
        </p:txBody>
      </p:sp>
      <p:sp>
        <p:nvSpPr>
          <p:cNvPr id="9" name="Shape 7"/>
          <p:cNvSpPr/>
          <p:nvPr/>
        </p:nvSpPr>
        <p:spPr>
          <a:xfrm>
            <a:off x="521208" y="2167128"/>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76072" y="220827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M01</a:t>
            </a:r>
            <a:endParaRPr lang="en-US" sz="1000" dirty="0"/>
          </a:p>
        </p:txBody>
      </p:sp>
      <p:sp>
        <p:nvSpPr>
          <p:cNvPr id="11" name="Text 9"/>
          <p:cNvSpPr/>
          <p:nvPr/>
        </p:nvSpPr>
        <p:spPr>
          <a:xfrm>
            <a:off x="1261872" y="2176272"/>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Идентификация</a:t>
            </a:r>
            <a:endParaRPr lang="en-US" sz="1800" dirty="0"/>
          </a:p>
        </p:txBody>
      </p:sp>
      <p:sp>
        <p:nvSpPr>
          <p:cNvPr id="12" name="Shape 10"/>
          <p:cNvSpPr/>
          <p:nvPr/>
        </p:nvSpPr>
        <p:spPr>
          <a:xfrm>
            <a:off x="521208" y="2660904"/>
            <a:ext cx="576072" cy="283464"/>
          </a:xfrm>
          <a:prstGeom prst="rect">
            <a:avLst>
              <a:gd name="adj" fmla="val 32258"/>
            </a:avLst>
          </a:prstGeom>
          <a:solidFill>
            <a:srgbClr val="197D78"/>
          </a:solidFill>
          <a:ln w="8890">
            <a:solidFill>
              <a:srgbClr val="197D78"/>
            </a:solidFill>
            <a:prstDash val="solid"/>
          </a:ln>
        </p:spPr>
      </p:sp>
      <p:sp>
        <p:nvSpPr>
          <p:cNvPr id="13" name="Text 11"/>
          <p:cNvSpPr/>
          <p:nvPr/>
        </p:nvSpPr>
        <p:spPr>
          <a:xfrm>
            <a:off x="576072" y="270205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M02</a:t>
            </a:r>
            <a:endParaRPr lang="en-US" sz="1000" dirty="0"/>
          </a:p>
        </p:txBody>
      </p:sp>
      <p:sp>
        <p:nvSpPr>
          <p:cNvPr id="14" name="Text 12"/>
          <p:cNvSpPr/>
          <p:nvPr/>
        </p:nvSpPr>
        <p:spPr>
          <a:xfrm>
            <a:off x="1261872" y="2670048"/>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Потребность</a:t>
            </a:r>
            <a:endParaRPr lang="en-US" sz="1800" dirty="0"/>
          </a:p>
        </p:txBody>
      </p:sp>
      <p:sp>
        <p:nvSpPr>
          <p:cNvPr id="15" name="Shape 13"/>
          <p:cNvSpPr/>
          <p:nvPr/>
        </p:nvSpPr>
        <p:spPr>
          <a:xfrm>
            <a:off x="521208" y="3154680"/>
            <a:ext cx="576072" cy="283464"/>
          </a:xfrm>
          <a:prstGeom prst="rect">
            <a:avLst>
              <a:gd name="adj" fmla="val 32258"/>
            </a:avLst>
          </a:prstGeom>
          <a:solidFill>
            <a:srgbClr val="197D78"/>
          </a:solidFill>
          <a:ln w="8890">
            <a:solidFill>
              <a:srgbClr val="197D78"/>
            </a:solidFill>
            <a:prstDash val="solid"/>
          </a:ln>
        </p:spPr>
      </p:sp>
      <p:sp>
        <p:nvSpPr>
          <p:cNvPr id="16" name="Text 14"/>
          <p:cNvSpPr/>
          <p:nvPr/>
        </p:nvSpPr>
        <p:spPr>
          <a:xfrm>
            <a:off x="576072" y="319582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M03</a:t>
            </a:r>
            <a:endParaRPr lang="en-US" sz="1000" dirty="0"/>
          </a:p>
        </p:txBody>
      </p:sp>
      <p:sp>
        <p:nvSpPr>
          <p:cNvPr id="17" name="Text 15"/>
          <p:cNvSpPr/>
          <p:nvPr/>
        </p:nvSpPr>
        <p:spPr>
          <a:xfrm>
            <a:off x="1261872" y="3163824"/>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Участники</a:t>
            </a:r>
            <a:endParaRPr lang="en-US" sz="1800" dirty="0"/>
          </a:p>
        </p:txBody>
      </p:sp>
      <p:sp>
        <p:nvSpPr>
          <p:cNvPr id="18" name="Shape 16"/>
          <p:cNvSpPr/>
          <p:nvPr/>
        </p:nvSpPr>
        <p:spPr>
          <a:xfrm>
            <a:off x="521208" y="3648456"/>
            <a:ext cx="576072" cy="283464"/>
          </a:xfrm>
          <a:prstGeom prst="rect">
            <a:avLst>
              <a:gd name="adj" fmla="val 32258"/>
            </a:avLst>
          </a:prstGeom>
          <a:solidFill>
            <a:srgbClr val="197D78"/>
          </a:solidFill>
          <a:ln w="8890">
            <a:solidFill>
              <a:srgbClr val="197D78"/>
            </a:solidFill>
            <a:prstDash val="solid"/>
          </a:ln>
        </p:spPr>
      </p:sp>
      <p:sp>
        <p:nvSpPr>
          <p:cNvPr id="19" name="Text 17"/>
          <p:cNvSpPr/>
          <p:nvPr/>
        </p:nvSpPr>
        <p:spPr>
          <a:xfrm>
            <a:off x="576072" y="368960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M04</a:t>
            </a:r>
            <a:endParaRPr lang="en-US" sz="1000" dirty="0"/>
          </a:p>
        </p:txBody>
      </p:sp>
      <p:sp>
        <p:nvSpPr>
          <p:cNvPr id="20" name="Text 18"/>
          <p:cNvSpPr/>
          <p:nvPr/>
        </p:nvSpPr>
        <p:spPr>
          <a:xfrm>
            <a:off x="1261872" y="3657600"/>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Границы</a:t>
            </a:r>
            <a:endParaRPr lang="en-US" sz="1800" dirty="0"/>
          </a:p>
        </p:txBody>
      </p:sp>
      <p:sp>
        <p:nvSpPr>
          <p:cNvPr id="21" name="Shape 19"/>
          <p:cNvSpPr/>
          <p:nvPr/>
        </p:nvSpPr>
        <p:spPr>
          <a:xfrm>
            <a:off x="521208" y="4142232"/>
            <a:ext cx="576072" cy="283464"/>
          </a:xfrm>
          <a:prstGeom prst="rect">
            <a:avLst>
              <a:gd name="adj" fmla="val 32258"/>
            </a:avLst>
          </a:prstGeom>
          <a:solidFill>
            <a:srgbClr val="197D78"/>
          </a:solidFill>
          <a:ln w="8890">
            <a:solidFill>
              <a:srgbClr val="197D78"/>
            </a:solidFill>
            <a:prstDash val="solid"/>
          </a:ln>
        </p:spPr>
      </p:sp>
      <p:sp>
        <p:nvSpPr>
          <p:cNvPr id="22" name="Text 20"/>
          <p:cNvSpPr/>
          <p:nvPr/>
        </p:nvSpPr>
        <p:spPr>
          <a:xfrm>
            <a:off x="576072" y="41833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M05</a:t>
            </a:r>
            <a:endParaRPr lang="en-US" sz="1000" dirty="0"/>
          </a:p>
        </p:txBody>
      </p:sp>
      <p:sp>
        <p:nvSpPr>
          <p:cNvPr id="23" name="Text 21"/>
          <p:cNvSpPr/>
          <p:nvPr/>
        </p:nvSpPr>
        <p:spPr>
          <a:xfrm>
            <a:off x="1261872" y="4151376"/>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Направления</a:t>
            </a:r>
            <a:endParaRPr lang="en-US" sz="1800" dirty="0"/>
          </a:p>
        </p:txBody>
      </p:sp>
      <p:sp>
        <p:nvSpPr>
          <p:cNvPr id="24" name="Shape 22"/>
          <p:cNvSpPr/>
          <p:nvPr/>
        </p:nvSpPr>
        <p:spPr>
          <a:xfrm>
            <a:off x="521208" y="4636008"/>
            <a:ext cx="576072" cy="283464"/>
          </a:xfrm>
          <a:prstGeom prst="rect">
            <a:avLst>
              <a:gd name="adj" fmla="val 32258"/>
            </a:avLst>
          </a:prstGeom>
          <a:solidFill>
            <a:srgbClr val="197D78"/>
          </a:solidFill>
          <a:ln w="8890">
            <a:solidFill>
              <a:srgbClr val="197D78"/>
            </a:solidFill>
            <a:prstDash val="solid"/>
          </a:ln>
        </p:spPr>
      </p:sp>
      <p:sp>
        <p:nvSpPr>
          <p:cNvPr id="25" name="Text 23"/>
          <p:cNvSpPr/>
          <p:nvPr/>
        </p:nvSpPr>
        <p:spPr>
          <a:xfrm>
            <a:off x="576072" y="46771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M06</a:t>
            </a:r>
            <a:endParaRPr lang="en-US" sz="1000" dirty="0"/>
          </a:p>
        </p:txBody>
      </p:sp>
      <p:sp>
        <p:nvSpPr>
          <p:cNvPr id="26" name="Text 24"/>
          <p:cNvSpPr/>
          <p:nvPr/>
        </p:nvSpPr>
        <p:spPr>
          <a:xfrm>
            <a:off x="1261872" y="4645152"/>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Знания</a:t>
            </a:r>
            <a:endParaRPr lang="en-US" sz="1800" dirty="0"/>
          </a:p>
        </p:txBody>
      </p:sp>
      <p:sp>
        <p:nvSpPr>
          <p:cNvPr id="27" name="Shape 25"/>
          <p:cNvSpPr/>
          <p:nvPr/>
        </p:nvSpPr>
        <p:spPr>
          <a:xfrm>
            <a:off x="521208" y="5129784"/>
            <a:ext cx="576072" cy="283464"/>
          </a:xfrm>
          <a:prstGeom prst="rect">
            <a:avLst>
              <a:gd name="adj" fmla="val 32258"/>
            </a:avLst>
          </a:prstGeom>
          <a:solidFill>
            <a:srgbClr val="197D78"/>
          </a:solidFill>
          <a:ln w="8890">
            <a:solidFill>
              <a:srgbClr val="197D78"/>
            </a:solidFill>
            <a:prstDash val="solid"/>
          </a:ln>
        </p:spPr>
      </p:sp>
      <p:sp>
        <p:nvSpPr>
          <p:cNvPr id="28" name="Text 26"/>
          <p:cNvSpPr/>
          <p:nvPr/>
        </p:nvSpPr>
        <p:spPr>
          <a:xfrm>
            <a:off x="576072" y="517093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M07</a:t>
            </a:r>
            <a:endParaRPr lang="en-US" sz="1000" dirty="0"/>
          </a:p>
        </p:txBody>
      </p:sp>
      <p:sp>
        <p:nvSpPr>
          <p:cNvPr id="29" name="Text 27"/>
          <p:cNvSpPr/>
          <p:nvPr/>
        </p:nvSpPr>
        <p:spPr>
          <a:xfrm>
            <a:off x="1261872" y="5138928"/>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Результат</a:t>
            </a:r>
            <a:endParaRPr lang="en-US" sz="1800" dirty="0"/>
          </a:p>
        </p:txBody>
      </p:sp>
      <p:sp>
        <p:nvSpPr>
          <p:cNvPr id="30" name="Shape 28"/>
          <p:cNvSpPr/>
          <p:nvPr/>
        </p:nvSpPr>
        <p:spPr>
          <a:xfrm>
            <a:off x="6309360" y="2167128"/>
            <a:ext cx="576072" cy="283464"/>
          </a:xfrm>
          <a:prstGeom prst="rect">
            <a:avLst>
              <a:gd name="adj" fmla="val 32258"/>
            </a:avLst>
          </a:prstGeom>
          <a:solidFill>
            <a:srgbClr val="C85B22"/>
          </a:solidFill>
          <a:ln w="8890">
            <a:solidFill>
              <a:srgbClr val="C85B22"/>
            </a:solidFill>
            <a:prstDash val="solid"/>
          </a:ln>
        </p:spPr>
      </p:sp>
      <p:sp>
        <p:nvSpPr>
          <p:cNvPr id="31" name="Text 29"/>
          <p:cNvSpPr/>
          <p:nvPr/>
        </p:nvSpPr>
        <p:spPr>
          <a:xfrm>
            <a:off x="6364224" y="220827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M08</a:t>
            </a:r>
            <a:endParaRPr lang="en-US" sz="1000" dirty="0"/>
          </a:p>
        </p:txBody>
      </p:sp>
      <p:sp>
        <p:nvSpPr>
          <p:cNvPr id="32" name="Text 30"/>
          <p:cNvSpPr/>
          <p:nvPr/>
        </p:nvSpPr>
        <p:spPr>
          <a:xfrm>
            <a:off x="7068312" y="2176272"/>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План</a:t>
            </a:r>
            <a:endParaRPr lang="en-US" sz="1800" dirty="0"/>
          </a:p>
        </p:txBody>
      </p:sp>
      <p:sp>
        <p:nvSpPr>
          <p:cNvPr id="33" name="Shape 31"/>
          <p:cNvSpPr/>
          <p:nvPr/>
        </p:nvSpPr>
        <p:spPr>
          <a:xfrm>
            <a:off x="6309360" y="2660904"/>
            <a:ext cx="576072" cy="283464"/>
          </a:xfrm>
          <a:prstGeom prst="rect">
            <a:avLst>
              <a:gd name="adj" fmla="val 32258"/>
            </a:avLst>
          </a:prstGeom>
          <a:solidFill>
            <a:srgbClr val="C85B22"/>
          </a:solidFill>
          <a:ln w="8890">
            <a:solidFill>
              <a:srgbClr val="C85B22"/>
            </a:solidFill>
            <a:prstDash val="solid"/>
          </a:ln>
        </p:spPr>
      </p:sp>
      <p:sp>
        <p:nvSpPr>
          <p:cNvPr id="34" name="Text 32"/>
          <p:cNvSpPr/>
          <p:nvPr/>
        </p:nvSpPr>
        <p:spPr>
          <a:xfrm>
            <a:off x="6364224" y="270205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M09</a:t>
            </a:r>
            <a:endParaRPr lang="en-US" sz="1000" dirty="0"/>
          </a:p>
        </p:txBody>
      </p:sp>
      <p:sp>
        <p:nvSpPr>
          <p:cNvPr id="35" name="Text 33"/>
          <p:cNvSpPr/>
          <p:nvPr/>
        </p:nvSpPr>
        <p:spPr>
          <a:xfrm>
            <a:off x="7068312" y="2670048"/>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Ресурсы</a:t>
            </a:r>
            <a:endParaRPr lang="en-US" sz="1800" dirty="0"/>
          </a:p>
        </p:txBody>
      </p:sp>
      <p:sp>
        <p:nvSpPr>
          <p:cNvPr id="36" name="Shape 34"/>
          <p:cNvSpPr/>
          <p:nvPr/>
        </p:nvSpPr>
        <p:spPr>
          <a:xfrm>
            <a:off x="6309360" y="3154680"/>
            <a:ext cx="576072" cy="283464"/>
          </a:xfrm>
          <a:prstGeom prst="rect">
            <a:avLst>
              <a:gd name="adj" fmla="val 32258"/>
            </a:avLst>
          </a:prstGeom>
          <a:solidFill>
            <a:srgbClr val="C85B22"/>
          </a:solidFill>
          <a:ln w="8890">
            <a:solidFill>
              <a:srgbClr val="C85B22"/>
            </a:solidFill>
            <a:prstDash val="solid"/>
          </a:ln>
        </p:spPr>
      </p:sp>
      <p:sp>
        <p:nvSpPr>
          <p:cNvPr id="37" name="Text 35"/>
          <p:cNvSpPr/>
          <p:nvPr/>
        </p:nvSpPr>
        <p:spPr>
          <a:xfrm>
            <a:off x="6364224" y="319582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M10</a:t>
            </a:r>
            <a:endParaRPr lang="en-US" sz="1000" dirty="0"/>
          </a:p>
        </p:txBody>
      </p:sp>
      <p:sp>
        <p:nvSpPr>
          <p:cNvPr id="38" name="Text 36"/>
          <p:cNvSpPr/>
          <p:nvPr/>
        </p:nvSpPr>
        <p:spPr>
          <a:xfrm>
            <a:off x="7068312" y="3163824"/>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Финансирование</a:t>
            </a:r>
            <a:endParaRPr lang="en-US" sz="1800" dirty="0"/>
          </a:p>
        </p:txBody>
      </p:sp>
      <p:sp>
        <p:nvSpPr>
          <p:cNvPr id="39" name="Shape 37"/>
          <p:cNvSpPr/>
          <p:nvPr/>
        </p:nvSpPr>
        <p:spPr>
          <a:xfrm>
            <a:off x="6309360" y="3648456"/>
            <a:ext cx="576072" cy="283464"/>
          </a:xfrm>
          <a:prstGeom prst="rect">
            <a:avLst>
              <a:gd name="adj" fmla="val 32258"/>
            </a:avLst>
          </a:prstGeom>
          <a:solidFill>
            <a:srgbClr val="C85B22"/>
          </a:solidFill>
          <a:ln w="8890">
            <a:solidFill>
              <a:srgbClr val="C85B22"/>
            </a:solidFill>
            <a:prstDash val="solid"/>
          </a:ln>
        </p:spPr>
      </p:sp>
      <p:sp>
        <p:nvSpPr>
          <p:cNvPr id="40" name="Text 38"/>
          <p:cNvSpPr/>
          <p:nvPr/>
        </p:nvSpPr>
        <p:spPr>
          <a:xfrm>
            <a:off x="6364224" y="368960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M11</a:t>
            </a:r>
            <a:endParaRPr lang="en-US" sz="1000" dirty="0"/>
          </a:p>
        </p:txBody>
      </p:sp>
      <p:sp>
        <p:nvSpPr>
          <p:cNvPr id="41" name="Text 39"/>
          <p:cNvSpPr/>
          <p:nvPr/>
        </p:nvSpPr>
        <p:spPr>
          <a:xfrm>
            <a:off x="7068312" y="3657600"/>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Право и безопасность</a:t>
            </a:r>
            <a:endParaRPr lang="en-US" sz="1800" dirty="0"/>
          </a:p>
        </p:txBody>
      </p:sp>
      <p:sp>
        <p:nvSpPr>
          <p:cNvPr id="42" name="Shape 40"/>
          <p:cNvSpPr/>
          <p:nvPr/>
        </p:nvSpPr>
        <p:spPr>
          <a:xfrm>
            <a:off x="6309360" y="4142232"/>
            <a:ext cx="576072" cy="283464"/>
          </a:xfrm>
          <a:prstGeom prst="rect">
            <a:avLst>
              <a:gd name="adj" fmla="val 32258"/>
            </a:avLst>
          </a:prstGeom>
          <a:solidFill>
            <a:srgbClr val="C85B22"/>
          </a:solidFill>
          <a:ln w="8890">
            <a:solidFill>
              <a:srgbClr val="C85B22"/>
            </a:solidFill>
            <a:prstDash val="solid"/>
          </a:ln>
        </p:spPr>
      </p:sp>
      <p:sp>
        <p:nvSpPr>
          <p:cNvPr id="43" name="Text 41"/>
          <p:cNvSpPr/>
          <p:nvPr/>
        </p:nvSpPr>
        <p:spPr>
          <a:xfrm>
            <a:off x="6364224" y="41833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M12</a:t>
            </a:r>
            <a:endParaRPr lang="en-US" sz="1000" dirty="0"/>
          </a:p>
        </p:txBody>
      </p:sp>
      <p:sp>
        <p:nvSpPr>
          <p:cNvPr id="44" name="Text 42"/>
          <p:cNvSpPr/>
          <p:nvPr/>
        </p:nvSpPr>
        <p:spPr>
          <a:xfrm>
            <a:off x="7068312" y="4151376"/>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Данные и доказательства</a:t>
            </a:r>
            <a:endParaRPr lang="en-US" sz="1800" dirty="0"/>
          </a:p>
        </p:txBody>
      </p:sp>
      <p:sp>
        <p:nvSpPr>
          <p:cNvPr id="45" name="Shape 43"/>
          <p:cNvSpPr/>
          <p:nvPr/>
        </p:nvSpPr>
        <p:spPr>
          <a:xfrm>
            <a:off x="6309360" y="4636008"/>
            <a:ext cx="576072" cy="283464"/>
          </a:xfrm>
          <a:prstGeom prst="rect">
            <a:avLst>
              <a:gd name="adj" fmla="val 32258"/>
            </a:avLst>
          </a:prstGeom>
          <a:solidFill>
            <a:srgbClr val="C85B22"/>
          </a:solidFill>
          <a:ln w="8890">
            <a:solidFill>
              <a:srgbClr val="C85B22"/>
            </a:solidFill>
            <a:prstDash val="solid"/>
          </a:ln>
        </p:spPr>
      </p:sp>
      <p:sp>
        <p:nvSpPr>
          <p:cNvPr id="46" name="Text 44"/>
          <p:cNvSpPr/>
          <p:nvPr/>
        </p:nvSpPr>
        <p:spPr>
          <a:xfrm>
            <a:off x="6364224" y="46771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M13</a:t>
            </a:r>
            <a:endParaRPr lang="en-US" sz="1000" dirty="0"/>
          </a:p>
        </p:txBody>
      </p:sp>
      <p:sp>
        <p:nvSpPr>
          <p:cNvPr id="47" name="Text 45"/>
          <p:cNvSpPr/>
          <p:nvPr/>
        </p:nvSpPr>
        <p:spPr>
          <a:xfrm>
            <a:off x="7068312" y="4645152"/>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Приемка и продолжение</a:t>
            </a:r>
            <a:endParaRPr lang="en-US" sz="1800" dirty="0"/>
          </a:p>
        </p:txBody>
      </p:sp>
      <p:sp>
        <p:nvSpPr>
          <p:cNvPr id="48" name="Shape 46"/>
          <p:cNvSpPr/>
          <p:nvPr/>
        </p:nvSpPr>
        <p:spPr>
          <a:xfrm>
            <a:off x="457200" y="5806440"/>
            <a:ext cx="11274552" cy="566928"/>
          </a:xfrm>
          <a:prstGeom prst="rect">
            <a:avLst>
              <a:gd name="adj" fmla="val 16129"/>
            </a:avLst>
          </a:prstGeom>
          <a:solidFill>
            <a:srgbClr val="FAF0E2"/>
          </a:solidFill>
          <a:ln w="8890">
            <a:solidFill>
              <a:srgbClr val="FAF0E2"/>
            </a:solidFill>
            <a:prstDash val="solid"/>
          </a:ln>
        </p:spPr>
      </p:sp>
      <p:sp>
        <p:nvSpPr>
          <p:cNvPr id="49" name="Text 47"/>
          <p:cNvSpPr/>
          <p:nvPr/>
        </p:nvSpPr>
        <p:spPr>
          <a:xfrm>
            <a:off x="667512" y="5907024"/>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M07 — образ, критерии и факт. M12 — доказательства. M13 — решение и следующий цикл.</a:t>
            </a:r>
            <a:endParaRPr lang="en-US" sz="1600" dirty="0"/>
          </a:p>
        </p:txBody>
      </p:sp>
      <p:sp>
        <p:nvSpPr>
          <p:cNvPr id="5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КРИТЕРИЙ</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Требование должно допускать проверку</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Число не обязательно. Ясное основание вывода — обязательно.</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09</a:t>
            </a:r>
            <a:endParaRPr lang="en-US" sz="1200" dirty="0"/>
          </a:p>
        </p:txBody>
      </p:sp>
      <p:sp>
        <p:nvSpPr>
          <p:cNvPr id="9" name="Shape 7"/>
          <p:cNvSpPr/>
          <p:nvPr/>
        </p:nvSpPr>
        <p:spPr>
          <a:xfrm>
            <a:off x="457200" y="2148840"/>
            <a:ext cx="11274552" cy="1005840"/>
          </a:xfrm>
          <a:prstGeom prst="rect">
            <a:avLst>
              <a:gd name="adj" fmla="val 9091"/>
            </a:avLst>
          </a:prstGeom>
          <a:solidFill>
            <a:srgbClr val="197D78"/>
          </a:solidFill>
          <a:ln w="8890">
            <a:solidFill>
              <a:srgbClr val="197D78"/>
            </a:solidFill>
            <a:prstDash val="solid"/>
          </a:ln>
        </p:spPr>
      </p:sp>
      <p:sp>
        <p:nvSpPr>
          <p:cNvPr id="10" name="Text 8"/>
          <p:cNvSpPr/>
          <p:nvPr/>
        </p:nvSpPr>
        <p:spPr>
          <a:xfrm>
            <a:off x="758952" y="2432304"/>
            <a:ext cx="10652760" cy="36576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ОБЪЕКТ + СВОЙСТВО + УСЛОВИЯ + ПОРОГ + МЕТОД + СРОК</a:t>
            </a:r>
            <a:endParaRPr lang="en-US" sz="2200" dirty="0"/>
          </a:p>
        </p:txBody>
      </p:sp>
      <p:sp>
        <p:nvSpPr>
          <p:cNvPr id="11" name="Shape 9"/>
          <p:cNvSpPr/>
          <p:nvPr/>
        </p:nvSpPr>
        <p:spPr>
          <a:xfrm>
            <a:off x="457200" y="3474720"/>
            <a:ext cx="5504688" cy="1755648"/>
          </a:xfrm>
          <a:prstGeom prst="rect">
            <a:avLst>
              <a:gd name="adj" fmla="val 5208"/>
            </a:avLst>
          </a:prstGeom>
          <a:solidFill>
            <a:srgbClr val="FFFFFF"/>
          </a:solidFill>
          <a:ln w="8890">
            <a:solidFill>
              <a:srgbClr val="DCE7E7"/>
            </a:solidFill>
            <a:prstDash val="solid"/>
          </a:ln>
        </p:spPr>
      </p:sp>
      <p:sp>
        <p:nvSpPr>
          <p:cNvPr id="12" name="Shape 10"/>
          <p:cNvSpPr/>
          <p:nvPr/>
        </p:nvSpPr>
        <p:spPr>
          <a:xfrm>
            <a:off x="457200" y="3474720"/>
            <a:ext cx="54864" cy="1755648"/>
          </a:xfrm>
          <a:prstGeom prst="rect">
            <a:avLst>
              <a:gd name="adj" fmla="val 166667"/>
            </a:avLst>
          </a:prstGeom>
          <a:solidFill>
            <a:srgbClr val="C85B22"/>
          </a:solidFill>
          <a:ln w="8890">
            <a:solidFill>
              <a:srgbClr val="C85B22"/>
            </a:solidFill>
            <a:prstDash val="solid"/>
          </a:ln>
        </p:spPr>
      </p:sp>
      <p:sp>
        <p:nvSpPr>
          <p:cNvPr id="13" name="Text 11"/>
          <p:cNvSpPr/>
          <p:nvPr/>
        </p:nvSpPr>
        <p:spPr>
          <a:xfrm>
            <a:off x="640080" y="3639312"/>
            <a:ext cx="5138928"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Вместо «качественное обучение»</a:t>
            </a:r>
            <a:endParaRPr lang="en-US" sz="1800" dirty="0"/>
          </a:p>
        </p:txBody>
      </p:sp>
      <p:sp>
        <p:nvSpPr>
          <p:cNvPr id="14" name="Text 12"/>
          <p:cNvSpPr/>
          <p:nvPr/>
        </p:nvSpPr>
        <p:spPr>
          <a:xfrm>
            <a:off x="640080" y="4197096"/>
            <a:ext cx="5138928" cy="941832"/>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Самостоятельно заполнить журнал и объяснить ограничения по согласованному листу критериев.</a:t>
            </a:r>
            <a:endParaRPr lang="en-US" sz="1520" dirty="0"/>
          </a:p>
        </p:txBody>
      </p:sp>
      <p:sp>
        <p:nvSpPr>
          <p:cNvPr id="15" name="Shape 13"/>
          <p:cNvSpPr/>
          <p:nvPr/>
        </p:nvSpPr>
        <p:spPr>
          <a:xfrm>
            <a:off x="6217920" y="3474720"/>
            <a:ext cx="5513832" cy="1755648"/>
          </a:xfrm>
          <a:prstGeom prst="rect">
            <a:avLst>
              <a:gd name="adj" fmla="val 5208"/>
            </a:avLst>
          </a:prstGeom>
          <a:solidFill>
            <a:srgbClr val="FFFFFF"/>
          </a:solidFill>
          <a:ln w="8890">
            <a:solidFill>
              <a:srgbClr val="DCE7E7"/>
            </a:solidFill>
            <a:prstDash val="solid"/>
          </a:ln>
        </p:spPr>
      </p:sp>
      <p:sp>
        <p:nvSpPr>
          <p:cNvPr id="16" name="Shape 14"/>
          <p:cNvSpPr/>
          <p:nvPr/>
        </p:nvSpPr>
        <p:spPr>
          <a:xfrm>
            <a:off x="6217920" y="3474720"/>
            <a:ext cx="54864" cy="1755648"/>
          </a:xfrm>
          <a:prstGeom prst="rect">
            <a:avLst>
              <a:gd name="adj" fmla="val 166667"/>
            </a:avLst>
          </a:prstGeom>
          <a:solidFill>
            <a:srgbClr val="197D78"/>
          </a:solidFill>
          <a:ln w="8890">
            <a:solidFill>
              <a:srgbClr val="197D78"/>
            </a:solidFill>
            <a:prstDash val="solid"/>
          </a:ln>
        </p:spPr>
      </p:sp>
      <p:sp>
        <p:nvSpPr>
          <p:cNvPr id="17" name="Text 15"/>
          <p:cNvSpPr/>
          <p:nvPr/>
        </p:nvSpPr>
        <p:spPr>
          <a:xfrm>
            <a:off x="6400800" y="3639312"/>
            <a:ext cx="514807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Три группы требований</a:t>
            </a:r>
            <a:endParaRPr lang="en-US" sz="1800" dirty="0"/>
          </a:p>
        </p:txBody>
      </p:sp>
      <p:sp>
        <p:nvSpPr>
          <p:cNvPr id="18" name="Text 16"/>
          <p:cNvSpPr/>
          <p:nvPr/>
        </p:nvSpPr>
        <p:spPr>
          <a:xfrm>
            <a:off x="6400800" y="4197096"/>
            <a:ext cx="5148072" cy="941832"/>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Обязательные условия.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Требования приемки.</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Направления улучшения.</a:t>
            </a:r>
            <a:endParaRPr lang="en-US" sz="1520" dirty="0"/>
          </a:p>
        </p:txBody>
      </p:sp>
      <p:sp>
        <p:nvSpPr>
          <p:cNvPr id="19" name="Shape 1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0" name="Text 1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Провал критического условия нельзя компенсировать средним баллом.</a:t>
            </a:r>
            <a:endParaRPr lang="en-US" sz="1600" dirty="0"/>
          </a:p>
        </p:txBody>
      </p:sp>
      <p:sp>
        <p:nvSpPr>
          <p:cNvPr id="2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ДОКАЗАТЕЛЬСТВА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Два вопроса к результату</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Соответствие требованиям и пригодность для пользователя — разные проверки.</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S02, S10</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10</a:t>
            </a:r>
            <a:endParaRPr lang="en-US" sz="1200" dirty="0"/>
          </a:p>
        </p:txBody>
      </p:sp>
      <p:sp>
        <p:nvSpPr>
          <p:cNvPr id="10" name="Shape 8"/>
          <p:cNvSpPr/>
          <p:nvPr/>
        </p:nvSpPr>
        <p:spPr>
          <a:xfrm>
            <a:off x="457200" y="2148840"/>
            <a:ext cx="5504688" cy="2514600"/>
          </a:xfrm>
          <a:prstGeom prst="rect">
            <a:avLst>
              <a:gd name="adj" fmla="val 3636"/>
            </a:avLst>
          </a:prstGeom>
          <a:solidFill>
            <a:srgbClr val="FFFFFF"/>
          </a:solidFill>
          <a:ln w="8890">
            <a:solidFill>
              <a:srgbClr val="DCE7E7"/>
            </a:solidFill>
            <a:prstDash val="solid"/>
          </a:ln>
        </p:spPr>
      </p:sp>
      <p:sp>
        <p:nvSpPr>
          <p:cNvPr id="11" name="Shape 9"/>
          <p:cNvSpPr/>
          <p:nvPr/>
        </p:nvSpPr>
        <p:spPr>
          <a:xfrm>
            <a:off x="457200" y="2148840"/>
            <a:ext cx="54864" cy="2514600"/>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50008"/>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Сделано по условиям?</a:t>
            </a:r>
            <a:endParaRPr lang="en-US" sz="1900" dirty="0"/>
          </a:p>
        </p:txBody>
      </p:sp>
      <p:sp>
        <p:nvSpPr>
          <p:cNvPr id="13" name="Text 11"/>
          <p:cNvSpPr/>
          <p:nvPr/>
        </p:nvSpPr>
        <p:spPr>
          <a:xfrm>
            <a:off x="658368" y="3081528"/>
            <a:ext cx="5102352"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Проверка требования.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Первичные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воспроизводимый расчет.</a:t>
            </a:r>
            <a:endParaRPr lang="en-US" sz="1620" dirty="0"/>
          </a:p>
        </p:txBody>
      </p:sp>
      <p:sp>
        <p:nvSpPr>
          <p:cNvPr id="14" name="Shape 12"/>
          <p:cNvSpPr/>
          <p:nvPr/>
        </p:nvSpPr>
        <p:spPr>
          <a:xfrm>
            <a:off x="6217920" y="2148840"/>
            <a:ext cx="5513832" cy="2514600"/>
          </a:xfrm>
          <a:prstGeom prst="rect">
            <a:avLst>
              <a:gd name="adj" fmla="val 3636"/>
            </a:avLst>
          </a:prstGeom>
          <a:solidFill>
            <a:srgbClr val="FFFFFF"/>
          </a:solidFill>
          <a:ln w="8890">
            <a:solidFill>
              <a:srgbClr val="DCE7E7"/>
            </a:solidFill>
            <a:prstDash val="solid"/>
          </a:ln>
        </p:spPr>
      </p:sp>
      <p:sp>
        <p:nvSpPr>
          <p:cNvPr id="15" name="Shape 13"/>
          <p:cNvSpPr/>
          <p:nvPr/>
        </p:nvSpPr>
        <p:spPr>
          <a:xfrm>
            <a:off x="6217920" y="2148840"/>
            <a:ext cx="54864" cy="2514600"/>
          </a:xfrm>
          <a:prstGeom prst="rect">
            <a:avLst>
              <a:gd name="adj" fmla="val 166667"/>
            </a:avLst>
          </a:prstGeom>
          <a:solidFill>
            <a:srgbClr val="C85B22"/>
          </a:solidFill>
          <a:ln w="8890">
            <a:solidFill>
              <a:srgbClr val="C85B22"/>
            </a:solidFill>
            <a:prstDash val="solid"/>
          </a:ln>
        </p:spPr>
      </p:sp>
      <p:sp>
        <p:nvSpPr>
          <p:cNvPr id="16" name="Text 14"/>
          <p:cNvSpPr/>
          <p:nvPr/>
        </p:nvSpPr>
        <p:spPr>
          <a:xfrm>
            <a:off x="6419088" y="2350008"/>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Решает нужную задачу?</a:t>
            </a:r>
            <a:endParaRPr lang="en-US" sz="1900" dirty="0"/>
          </a:p>
        </p:txBody>
      </p:sp>
      <p:sp>
        <p:nvSpPr>
          <p:cNvPr id="17" name="Text 15"/>
          <p:cNvSpPr/>
          <p:nvPr/>
        </p:nvSpPr>
        <p:spPr>
          <a:xfrm>
            <a:off x="6419088" y="3081528"/>
            <a:ext cx="511149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Реальный сценарий.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Опыт пользователя.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Ограничения применения.</a:t>
            </a:r>
            <a:endParaRPr lang="en-US" sz="1620" dirty="0"/>
          </a:p>
        </p:txBody>
      </p:sp>
      <p:sp>
        <p:nvSpPr>
          <p:cNvPr id="18" name="Text 16"/>
          <p:cNvSpPr/>
          <p:nvPr/>
        </p:nvSpPr>
        <p:spPr>
          <a:xfrm>
            <a:off x="676656" y="5010912"/>
            <a:ext cx="10789920" cy="448056"/>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ИСТОЧНИК   →   МЕТОД   →   ДАННЫЕ   →   РАСЧЕТ   →   ВЫВОД</a:t>
            </a:r>
            <a:endParaRPr lang="en-US" sz="1900" dirty="0"/>
          </a:p>
        </p:txBody>
      </p:sp>
      <p:sp>
        <p:nvSpPr>
          <p:cNvPr id="19" name="Shape 1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0" name="Text 1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Нет достаточного доказательства — фиксируется «данных недостаточно».</a:t>
            </a:r>
            <a:endParaRPr lang="en-US" sz="1600" dirty="0"/>
          </a:p>
        </p:txBody>
      </p:sp>
      <p:sp>
        <p:nvSpPr>
          <p:cNvPr id="2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ЗНАНИЯ И ЭНЕРГИЯ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Знать, чем обеспечить действие и как проверить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Три вида ресурса отражаются раздельно.</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11</a:t>
            </a:r>
            <a:endParaRPr lang="en-US" sz="1200" dirty="0"/>
          </a:p>
        </p:txBody>
      </p:sp>
      <p:sp>
        <p:nvSpPr>
          <p:cNvPr id="9" name="Shape 7"/>
          <p:cNvSpPr/>
          <p:nvPr/>
        </p:nvSpPr>
        <p:spPr>
          <a:xfrm>
            <a:off x="457200" y="2185416"/>
            <a:ext cx="3593592" cy="2889504"/>
          </a:xfrm>
          <a:prstGeom prst="rect">
            <a:avLst>
              <a:gd name="adj" fmla="val 3165"/>
            </a:avLst>
          </a:prstGeom>
          <a:solidFill>
            <a:srgbClr val="FFFFFF"/>
          </a:solidFill>
          <a:ln w="8890">
            <a:solidFill>
              <a:srgbClr val="DCE7E7"/>
            </a:solidFill>
            <a:prstDash val="solid"/>
          </a:ln>
        </p:spPr>
      </p:sp>
      <p:sp>
        <p:nvSpPr>
          <p:cNvPr id="10" name="Shape 8"/>
          <p:cNvSpPr/>
          <p:nvPr/>
        </p:nvSpPr>
        <p:spPr>
          <a:xfrm>
            <a:off x="457200" y="2185416"/>
            <a:ext cx="54864" cy="2889504"/>
          </a:xfrm>
          <a:prstGeom prst="rect">
            <a:avLst>
              <a:gd name="adj" fmla="val 166667"/>
            </a:avLst>
          </a:prstGeom>
          <a:solidFill>
            <a:srgbClr val="C85B22"/>
          </a:solidFill>
          <a:ln w="8890">
            <a:solidFill>
              <a:srgbClr val="C85B22"/>
            </a:solidFill>
            <a:prstDash val="solid"/>
          </a:ln>
        </p:spPr>
      </p:sp>
      <p:sp>
        <p:nvSpPr>
          <p:cNvPr id="11" name="Text 9"/>
          <p:cNvSpPr/>
          <p:nvPr/>
        </p:nvSpPr>
        <p:spPr>
          <a:xfrm>
            <a:off x="658368" y="2386584"/>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Человек</a:t>
            </a:r>
            <a:endParaRPr lang="en-US" sz="1900" dirty="0"/>
          </a:p>
        </p:txBody>
      </p:sp>
      <p:sp>
        <p:nvSpPr>
          <p:cNvPr id="12" name="Text 10"/>
          <p:cNvSpPr/>
          <p:nvPr/>
        </p:nvSpPr>
        <p:spPr>
          <a:xfrm>
            <a:off x="65836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Время и внимание.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Допустимая нагрузка.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Поддержка наставника.</a:t>
            </a:r>
            <a:endParaRPr lang="en-US" sz="1620" dirty="0"/>
          </a:p>
        </p:txBody>
      </p:sp>
      <p:sp>
        <p:nvSpPr>
          <p:cNvPr id="13" name="Shape 11"/>
          <p:cNvSpPr/>
          <p:nvPr/>
        </p:nvSpPr>
        <p:spPr>
          <a:xfrm>
            <a:off x="4297680" y="2185416"/>
            <a:ext cx="3593592" cy="2889504"/>
          </a:xfrm>
          <a:prstGeom prst="rect">
            <a:avLst>
              <a:gd name="adj" fmla="val 3165"/>
            </a:avLst>
          </a:prstGeom>
          <a:solidFill>
            <a:srgbClr val="FFFFFF"/>
          </a:solidFill>
          <a:ln w="8890">
            <a:solidFill>
              <a:srgbClr val="DCE7E7"/>
            </a:solidFill>
            <a:prstDash val="solid"/>
          </a:ln>
        </p:spPr>
      </p:sp>
      <p:sp>
        <p:nvSpPr>
          <p:cNvPr id="14" name="Shape 12"/>
          <p:cNvSpPr/>
          <p:nvPr/>
        </p:nvSpPr>
        <p:spPr>
          <a:xfrm>
            <a:off x="4297680" y="2185416"/>
            <a:ext cx="54864" cy="2889504"/>
          </a:xfrm>
          <a:prstGeom prst="rect">
            <a:avLst>
              <a:gd name="adj" fmla="val 166667"/>
            </a:avLst>
          </a:prstGeom>
          <a:solidFill>
            <a:srgbClr val="197D78"/>
          </a:solidFill>
          <a:ln w="8890">
            <a:solidFill>
              <a:srgbClr val="197D78"/>
            </a:solidFill>
            <a:prstDash val="solid"/>
          </a:ln>
        </p:spPr>
      </p:sp>
      <p:sp>
        <p:nvSpPr>
          <p:cNvPr id="15" name="Text 13"/>
          <p:cNvSpPr/>
          <p:nvPr/>
        </p:nvSpPr>
        <p:spPr>
          <a:xfrm>
            <a:off x="4498848" y="2386584"/>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Совместная работа</a:t>
            </a:r>
            <a:endParaRPr lang="en-US" sz="1900" dirty="0"/>
          </a:p>
        </p:txBody>
      </p:sp>
      <p:sp>
        <p:nvSpPr>
          <p:cNvPr id="16" name="Text 14"/>
          <p:cNvSpPr/>
          <p:nvPr/>
        </p:nvSpPr>
        <p:spPr>
          <a:xfrm>
            <a:off x="449884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Договоренности.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Роли и координация.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Доступность площадки.</a:t>
            </a:r>
            <a:endParaRPr lang="en-US" sz="1620" dirty="0"/>
          </a:p>
        </p:txBody>
      </p:sp>
      <p:sp>
        <p:nvSpPr>
          <p:cNvPr id="17" name="Shape 15"/>
          <p:cNvSpPr/>
          <p:nvPr/>
        </p:nvSpPr>
        <p:spPr>
          <a:xfrm>
            <a:off x="8138160" y="2185416"/>
            <a:ext cx="3593592" cy="2889504"/>
          </a:xfrm>
          <a:prstGeom prst="rect">
            <a:avLst>
              <a:gd name="adj" fmla="val 3165"/>
            </a:avLst>
          </a:prstGeom>
          <a:solidFill>
            <a:srgbClr val="FFFFFF"/>
          </a:solidFill>
          <a:ln w="8890">
            <a:solidFill>
              <a:srgbClr val="DCE7E7"/>
            </a:solidFill>
            <a:prstDash val="solid"/>
          </a:ln>
        </p:spPr>
      </p:sp>
      <p:sp>
        <p:nvSpPr>
          <p:cNvPr id="18" name="Shape 16"/>
          <p:cNvSpPr/>
          <p:nvPr/>
        </p:nvSpPr>
        <p:spPr>
          <a:xfrm>
            <a:off x="8138160" y="2185416"/>
            <a:ext cx="54864" cy="2889504"/>
          </a:xfrm>
          <a:prstGeom prst="rect">
            <a:avLst>
              <a:gd name="adj" fmla="val 166667"/>
            </a:avLst>
          </a:prstGeom>
          <a:solidFill>
            <a:srgbClr val="AE812B"/>
          </a:solidFill>
          <a:ln w="8890">
            <a:solidFill>
              <a:srgbClr val="AE812B"/>
            </a:solidFill>
            <a:prstDash val="solid"/>
          </a:ln>
        </p:spPr>
      </p:sp>
      <p:sp>
        <p:nvSpPr>
          <p:cNvPr id="19" name="Text 17"/>
          <p:cNvSpPr/>
          <p:nvPr/>
        </p:nvSpPr>
        <p:spPr>
          <a:xfrm>
            <a:off x="8339328" y="2386584"/>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Физическая энергия</a:t>
            </a:r>
            <a:endParaRPr lang="en-US" sz="1900" dirty="0"/>
          </a:p>
        </p:txBody>
      </p:sp>
      <p:sp>
        <p:nvSpPr>
          <p:cNvPr id="20" name="Text 18"/>
          <p:cNvSpPr/>
          <p:nvPr/>
        </p:nvSpPr>
        <p:spPr>
          <a:xfrm>
            <a:off x="833932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Электричество и тепло.</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Единицы и приборы.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условия учета.</a:t>
            </a:r>
            <a:endParaRPr lang="en-US" sz="1620" dirty="0"/>
          </a:p>
        </p:txBody>
      </p:sp>
      <p:sp>
        <p:nvSpPr>
          <p:cNvPr id="21" name="Shape 19"/>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2" name="Text 20"/>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Знание объясняет действие. Ресурс делает его возможным. Доказательство подтверждает результат.</a:t>
            </a:r>
            <a:endParaRPr lang="en-US" sz="1600" dirty="0"/>
          </a:p>
        </p:txBody>
      </p:sp>
      <p:sp>
        <p:nvSpPr>
          <p:cNvPr id="23"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1–5</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Человек, знания и природная основа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12</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D01</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Человек и здоровье</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и безопасная практика</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барьеров; протокол адаптации; обратная связь.</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D02</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Образование и знания</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Повторяемый учебный модуль</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Образец работы; лист критериев; источники и права.</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D03</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Естественный климат</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местного климатического риска</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карта; описание сезона и границ вывода.</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D04</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Земля и почвы</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Учебный участок с сопоставимыми наблюдениями</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участка; схема точек; результаты профильного анализа при необходимости.</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D05</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Вода</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Понятный водный учет</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Показания; акт; журнал режима объекта.</a:t>
            </a:r>
            <a:endParaRPr lang="en-US" sz="1470" dirty="0"/>
          </a:p>
        </p:txBody>
      </p:sp>
      <p:sp>
        <p:nvSpPr>
          <p:cNvPr id="4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6–10</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Среда, энергия и материалы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13</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D06</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Воздух</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Проверяемая карта условий помещения</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показаний; сведения о приборе; профильная проверка при необходимости.</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D07</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Биоценозы</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Воспроизводимая карта наблюдений</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Карточки наблюдений; маршрут; фото с допустимым раскрытием координат.</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D08</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Продовольствие</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Прослеживаемая учебная пищевая цепочка</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партии; условия хранения; документы исполнителя.</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D09</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Энергия</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Энергетический паспорт объекта</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единицы; расчет; неопределенность и ограничения.</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D10</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Материалы</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материала и испытания</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испытаний; идентификатор образца; условия.</a:t>
            </a:r>
            <a:endParaRPr lang="en-US" sz="1470" dirty="0"/>
          </a:p>
        </p:txBody>
      </p:sp>
      <p:sp>
        <p:nvSpPr>
          <p:cNvPr id="4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11–15</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Производство, инфраструктура и наука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14</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D11</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Промышленность</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Повторяемый производственный процесс</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процесса; журнал партии; акт контроля.</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D12</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Транспорт</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Маршрут с проверенными условиями использования</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журнал времени; проверка условий.</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D13</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Города и расселение</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площадка или объект среды</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Обмеры; маршрут пользователя; акты работ.</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D14</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Наука</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Воспроизводимый исследовательский протокол</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данные; расчет; ограничения и отрицательные результаты.</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D15</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Цифровая среда и ИИ</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Проверяемая цифровая функция</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теста; версии; журнал ошибок и доступа.</a:t>
            </a:r>
            <a:endParaRPr lang="en-US" sz="1470" dirty="0"/>
          </a:p>
        </p:txBody>
      </p:sp>
      <p:sp>
        <p:nvSpPr>
          <p:cNvPr id="4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16–19</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Ресурсы, сообщество и управление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15</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832104"/>
          </a:xfrm>
          <a:prstGeom prst="rect">
            <a:avLst>
              <a:gd name="adj" fmla="val 10989"/>
            </a:avLst>
          </a:prstGeom>
          <a:solidFill>
            <a:srgbClr val="F1F7F6"/>
          </a:solidFill>
          <a:ln w="8890">
            <a:solidFill>
              <a:srgbClr val="F1F7F6"/>
            </a:solidFill>
            <a:prstDash val="solid"/>
          </a:ln>
        </p:spPr>
      </p:sp>
      <p:sp>
        <p:nvSpPr>
          <p:cNvPr id="16" name="Text 14"/>
          <p:cNvSpPr/>
          <p:nvPr/>
        </p:nvSpPr>
        <p:spPr>
          <a:xfrm>
            <a:off x="557784" y="2496312"/>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D16</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Экономика и финансы</a:t>
            </a:r>
            <a:endParaRPr lang="en-US" sz="1470" dirty="0"/>
          </a:p>
        </p:txBody>
      </p:sp>
      <p:sp>
        <p:nvSpPr>
          <p:cNvPr id="17" name="Shape 15"/>
          <p:cNvSpPr/>
          <p:nvPr/>
        </p:nvSpPr>
        <p:spPr>
          <a:xfrm>
            <a:off x="3474720" y="2404872"/>
            <a:ext cx="3657600" cy="832104"/>
          </a:xfrm>
          <a:prstGeom prst="rect">
            <a:avLst>
              <a:gd name="adj" fmla="val 10989"/>
            </a:avLst>
          </a:prstGeom>
          <a:solidFill>
            <a:srgbClr val="F1F7F6"/>
          </a:solidFill>
          <a:ln w="8890">
            <a:solidFill>
              <a:srgbClr val="F1F7F6"/>
            </a:solidFill>
            <a:prstDash val="solid"/>
          </a:ln>
        </p:spPr>
      </p:sp>
      <p:sp>
        <p:nvSpPr>
          <p:cNvPr id="18" name="Text 16"/>
          <p:cNvSpPr/>
          <p:nvPr/>
        </p:nvSpPr>
        <p:spPr>
          <a:xfrm>
            <a:off x="3575304" y="2496312"/>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Прозрачный ресурсный и денежный план</a:t>
            </a:r>
            <a:endParaRPr lang="en-US" sz="1470" dirty="0"/>
          </a:p>
        </p:txBody>
      </p:sp>
      <p:sp>
        <p:nvSpPr>
          <p:cNvPr id="19" name="Shape 17"/>
          <p:cNvSpPr/>
          <p:nvPr/>
        </p:nvSpPr>
        <p:spPr>
          <a:xfrm>
            <a:off x="7132320" y="2404872"/>
            <a:ext cx="4599432" cy="832104"/>
          </a:xfrm>
          <a:prstGeom prst="rect">
            <a:avLst>
              <a:gd name="adj" fmla="val 10989"/>
            </a:avLst>
          </a:prstGeom>
          <a:solidFill>
            <a:srgbClr val="F1F7F6"/>
          </a:solidFill>
          <a:ln w="8890">
            <a:solidFill>
              <a:srgbClr val="F1F7F6"/>
            </a:solidFill>
            <a:prstDash val="solid"/>
          </a:ln>
        </p:spPr>
      </p:sp>
      <p:sp>
        <p:nvSpPr>
          <p:cNvPr id="20" name="Text 18"/>
          <p:cNvSpPr/>
          <p:nvPr/>
        </p:nvSpPr>
        <p:spPr>
          <a:xfrm>
            <a:off x="7232904" y="2496312"/>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Смета; договоры; первичные документы; сверка.</a:t>
            </a:r>
            <a:endParaRPr lang="en-US" sz="1470" dirty="0"/>
          </a:p>
        </p:txBody>
      </p:sp>
      <p:sp>
        <p:nvSpPr>
          <p:cNvPr id="21" name="Shape 19"/>
          <p:cNvSpPr/>
          <p:nvPr/>
        </p:nvSpPr>
        <p:spPr>
          <a:xfrm>
            <a:off x="457200" y="3236976"/>
            <a:ext cx="3017520" cy="832104"/>
          </a:xfrm>
          <a:prstGeom prst="rect">
            <a:avLst>
              <a:gd name="adj" fmla="val 10989"/>
            </a:avLst>
          </a:prstGeom>
          <a:solidFill>
            <a:srgbClr val="FFFFFF"/>
          </a:solidFill>
          <a:ln w="8890">
            <a:solidFill>
              <a:srgbClr val="FFFFFF"/>
            </a:solidFill>
            <a:prstDash val="solid"/>
          </a:ln>
        </p:spPr>
      </p:sp>
      <p:sp>
        <p:nvSpPr>
          <p:cNvPr id="22" name="Text 20"/>
          <p:cNvSpPr/>
          <p:nvPr/>
        </p:nvSpPr>
        <p:spPr>
          <a:xfrm>
            <a:off x="557784" y="3328416"/>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D17</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Социальная система</a:t>
            </a:r>
            <a:endParaRPr lang="en-US" sz="1470" dirty="0"/>
          </a:p>
        </p:txBody>
      </p:sp>
      <p:sp>
        <p:nvSpPr>
          <p:cNvPr id="23" name="Shape 21"/>
          <p:cNvSpPr/>
          <p:nvPr/>
        </p:nvSpPr>
        <p:spPr>
          <a:xfrm>
            <a:off x="3474720" y="3236976"/>
            <a:ext cx="3657600" cy="832104"/>
          </a:xfrm>
          <a:prstGeom prst="rect">
            <a:avLst>
              <a:gd name="adj" fmla="val 10989"/>
            </a:avLst>
          </a:prstGeom>
          <a:solidFill>
            <a:srgbClr val="FFFFFF"/>
          </a:solidFill>
          <a:ln w="8890">
            <a:solidFill>
              <a:srgbClr val="FFFFFF"/>
            </a:solidFill>
            <a:prstDash val="solid"/>
          </a:ln>
        </p:spPr>
      </p:sp>
      <p:sp>
        <p:nvSpPr>
          <p:cNvPr id="24" name="Text 22"/>
          <p:cNvSpPr/>
          <p:nvPr/>
        </p:nvSpPr>
        <p:spPr>
          <a:xfrm>
            <a:off x="3575304" y="3328416"/>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добровольная услуга</a:t>
            </a:r>
            <a:endParaRPr lang="en-US" sz="1470" dirty="0"/>
          </a:p>
        </p:txBody>
      </p:sp>
      <p:sp>
        <p:nvSpPr>
          <p:cNvPr id="25" name="Shape 23"/>
          <p:cNvSpPr/>
          <p:nvPr/>
        </p:nvSpPr>
        <p:spPr>
          <a:xfrm>
            <a:off x="7132320" y="3236976"/>
            <a:ext cx="4599432" cy="832104"/>
          </a:xfrm>
          <a:prstGeom prst="rect">
            <a:avLst>
              <a:gd name="adj" fmla="val 10989"/>
            </a:avLst>
          </a:prstGeom>
          <a:solidFill>
            <a:srgbClr val="FFFFFF"/>
          </a:solidFill>
          <a:ln w="8890">
            <a:solidFill>
              <a:srgbClr val="FFFFFF"/>
            </a:solidFill>
            <a:prstDash val="solid"/>
          </a:ln>
        </p:spPr>
      </p:sp>
      <p:sp>
        <p:nvSpPr>
          <p:cNvPr id="26" name="Text 24"/>
          <p:cNvSpPr/>
          <p:nvPr/>
        </p:nvSpPr>
        <p:spPr>
          <a:xfrm>
            <a:off x="7232904" y="3328416"/>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Правила; обезличенная обратная связь; журнал обращений.</a:t>
            </a:r>
            <a:endParaRPr lang="en-US" sz="1470" dirty="0"/>
          </a:p>
        </p:txBody>
      </p:sp>
      <p:sp>
        <p:nvSpPr>
          <p:cNvPr id="27" name="Shape 25"/>
          <p:cNvSpPr/>
          <p:nvPr/>
        </p:nvSpPr>
        <p:spPr>
          <a:xfrm>
            <a:off x="457200" y="4069080"/>
            <a:ext cx="3017520" cy="832104"/>
          </a:xfrm>
          <a:prstGeom prst="rect">
            <a:avLst>
              <a:gd name="adj" fmla="val 10989"/>
            </a:avLst>
          </a:prstGeom>
          <a:solidFill>
            <a:srgbClr val="F1F7F6"/>
          </a:solidFill>
          <a:ln w="8890">
            <a:solidFill>
              <a:srgbClr val="F1F7F6"/>
            </a:solidFill>
            <a:prstDash val="solid"/>
          </a:ln>
        </p:spPr>
      </p:sp>
      <p:sp>
        <p:nvSpPr>
          <p:cNvPr id="28" name="Text 26"/>
          <p:cNvSpPr/>
          <p:nvPr/>
        </p:nvSpPr>
        <p:spPr>
          <a:xfrm>
            <a:off x="557784" y="4160520"/>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D18</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Безопасность и устойчивость</a:t>
            </a:r>
            <a:endParaRPr lang="en-US" sz="1470" dirty="0"/>
          </a:p>
        </p:txBody>
      </p:sp>
      <p:sp>
        <p:nvSpPr>
          <p:cNvPr id="29" name="Shape 27"/>
          <p:cNvSpPr/>
          <p:nvPr/>
        </p:nvSpPr>
        <p:spPr>
          <a:xfrm>
            <a:off x="3474720" y="4069080"/>
            <a:ext cx="3657600" cy="832104"/>
          </a:xfrm>
          <a:prstGeom prst="rect">
            <a:avLst>
              <a:gd name="adj" fmla="val 10989"/>
            </a:avLst>
          </a:prstGeom>
          <a:solidFill>
            <a:srgbClr val="F1F7F6"/>
          </a:solidFill>
          <a:ln w="8890">
            <a:solidFill>
              <a:srgbClr val="F1F7F6"/>
            </a:solidFill>
            <a:prstDash val="solid"/>
          </a:ln>
        </p:spPr>
      </p:sp>
      <p:sp>
        <p:nvSpPr>
          <p:cNvPr id="30" name="Text 28"/>
          <p:cNvSpPr/>
          <p:nvPr/>
        </p:nvSpPr>
        <p:spPr>
          <a:xfrm>
            <a:off x="3575304" y="4160520"/>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Проверенный порядок действий при сбое</a:t>
            </a:r>
            <a:endParaRPr lang="en-US" sz="1470" dirty="0"/>
          </a:p>
        </p:txBody>
      </p:sp>
      <p:sp>
        <p:nvSpPr>
          <p:cNvPr id="31" name="Shape 29"/>
          <p:cNvSpPr/>
          <p:nvPr/>
        </p:nvSpPr>
        <p:spPr>
          <a:xfrm>
            <a:off x="7132320" y="4069080"/>
            <a:ext cx="4599432" cy="832104"/>
          </a:xfrm>
          <a:prstGeom prst="rect">
            <a:avLst>
              <a:gd name="adj" fmla="val 10989"/>
            </a:avLst>
          </a:prstGeom>
          <a:solidFill>
            <a:srgbClr val="F1F7F6"/>
          </a:solidFill>
          <a:ln w="8890">
            <a:solidFill>
              <a:srgbClr val="F1F7F6"/>
            </a:solidFill>
            <a:prstDash val="solid"/>
          </a:ln>
        </p:spPr>
      </p:sp>
      <p:sp>
        <p:nvSpPr>
          <p:cNvPr id="32" name="Text 30"/>
          <p:cNvSpPr/>
          <p:nvPr/>
        </p:nvSpPr>
        <p:spPr>
          <a:xfrm>
            <a:off x="7232904" y="4160520"/>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рисков; учебная проверка; протокол устранения.</a:t>
            </a:r>
            <a:endParaRPr lang="en-US" sz="1470" dirty="0"/>
          </a:p>
        </p:txBody>
      </p:sp>
      <p:sp>
        <p:nvSpPr>
          <p:cNvPr id="33" name="Shape 31"/>
          <p:cNvSpPr/>
          <p:nvPr/>
        </p:nvSpPr>
        <p:spPr>
          <a:xfrm>
            <a:off x="457200" y="4901184"/>
            <a:ext cx="3017520" cy="832104"/>
          </a:xfrm>
          <a:prstGeom prst="rect">
            <a:avLst>
              <a:gd name="adj" fmla="val 10989"/>
            </a:avLst>
          </a:prstGeom>
          <a:solidFill>
            <a:srgbClr val="FFFFFF"/>
          </a:solidFill>
          <a:ln w="8890">
            <a:solidFill>
              <a:srgbClr val="FFFFFF"/>
            </a:solidFill>
            <a:prstDash val="solid"/>
          </a:ln>
        </p:spPr>
      </p:sp>
      <p:sp>
        <p:nvSpPr>
          <p:cNvPr id="34" name="Text 32"/>
          <p:cNvSpPr/>
          <p:nvPr/>
        </p:nvSpPr>
        <p:spPr>
          <a:xfrm>
            <a:off x="557784" y="4992624"/>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D19</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Управление развитием</a:t>
            </a:r>
            <a:endParaRPr lang="en-US" sz="1470" dirty="0"/>
          </a:p>
        </p:txBody>
      </p:sp>
      <p:sp>
        <p:nvSpPr>
          <p:cNvPr id="35" name="Shape 33"/>
          <p:cNvSpPr/>
          <p:nvPr/>
        </p:nvSpPr>
        <p:spPr>
          <a:xfrm>
            <a:off x="3474720" y="4901184"/>
            <a:ext cx="3657600" cy="832104"/>
          </a:xfrm>
          <a:prstGeom prst="rect">
            <a:avLst>
              <a:gd name="adj" fmla="val 10989"/>
            </a:avLst>
          </a:prstGeom>
          <a:solidFill>
            <a:srgbClr val="FFFFFF"/>
          </a:solidFill>
          <a:ln w="8890">
            <a:solidFill>
              <a:srgbClr val="FFFFFF"/>
            </a:solidFill>
            <a:prstDash val="solid"/>
          </a:ln>
        </p:spPr>
      </p:sp>
      <p:sp>
        <p:nvSpPr>
          <p:cNvPr id="36" name="Text 34"/>
          <p:cNvSpPr/>
          <p:nvPr/>
        </p:nvSpPr>
        <p:spPr>
          <a:xfrm>
            <a:off x="3575304" y="4992624"/>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Прозрачный цикл проектных решений</a:t>
            </a:r>
            <a:endParaRPr lang="en-US" sz="1470" dirty="0"/>
          </a:p>
        </p:txBody>
      </p:sp>
      <p:sp>
        <p:nvSpPr>
          <p:cNvPr id="37" name="Shape 35"/>
          <p:cNvSpPr/>
          <p:nvPr/>
        </p:nvSpPr>
        <p:spPr>
          <a:xfrm>
            <a:off x="7132320" y="4901184"/>
            <a:ext cx="4599432" cy="832104"/>
          </a:xfrm>
          <a:prstGeom prst="rect">
            <a:avLst>
              <a:gd name="adj" fmla="val 10989"/>
            </a:avLst>
          </a:prstGeom>
          <a:solidFill>
            <a:srgbClr val="FFFFFF"/>
          </a:solidFill>
          <a:ln w="8890">
            <a:solidFill>
              <a:srgbClr val="FFFFFF"/>
            </a:solidFill>
            <a:prstDash val="solid"/>
          </a:ln>
        </p:spPr>
      </p:sp>
      <p:sp>
        <p:nvSpPr>
          <p:cNvPr id="38" name="Text 36"/>
          <p:cNvSpPr/>
          <p:nvPr/>
        </p:nvSpPr>
        <p:spPr>
          <a:xfrm>
            <a:off x="7232904" y="4992624"/>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Реестр решений; версии; исполнения и мотивированные замечания.</a:t>
            </a:r>
            <a:endParaRPr lang="en-US" sz="1470" dirty="0"/>
          </a:p>
        </p:txBody>
      </p:sp>
      <p:sp>
        <p:nvSpPr>
          <p:cNvPr id="3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СВЯЗАННЫЕ БАЛАНСЫ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Изменение одного направления затрагивает другие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Связь фиксирует влияние и доказательство — не создает копию эффекта.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16</a:t>
            </a:r>
            <a:endParaRPr lang="en-US" sz="1200" dirty="0"/>
          </a:p>
        </p:txBody>
      </p:sp>
      <p:sp>
        <p:nvSpPr>
          <p:cNvPr id="9" name="Shape 7"/>
          <p:cNvSpPr/>
          <p:nvPr/>
        </p:nvSpPr>
        <p:spPr>
          <a:xfrm>
            <a:off x="4206240" y="2542032"/>
            <a:ext cx="3767328" cy="1316736"/>
          </a:xfrm>
          <a:prstGeom prst="rect">
            <a:avLst>
              <a:gd name="adj" fmla="val 6944"/>
            </a:avLst>
          </a:prstGeom>
          <a:solidFill>
            <a:srgbClr val="197D78"/>
          </a:solidFill>
          <a:ln w="8890">
            <a:solidFill>
              <a:srgbClr val="197D78"/>
            </a:solidFill>
            <a:prstDash val="solid"/>
          </a:ln>
        </p:spPr>
      </p:sp>
      <p:sp>
        <p:nvSpPr>
          <p:cNvPr id="10" name="Text 8"/>
          <p:cNvSpPr/>
          <p:nvPr/>
        </p:nvSpPr>
        <p:spPr>
          <a:xfrm>
            <a:off x="4443984" y="2761488"/>
            <a:ext cx="3319272" cy="384048"/>
          </a:xfrm>
          <a:prstGeom prst="rect">
            <a:avLst/>
          </a:prstGeom>
          <a:noFill/>
          <a:ln/>
        </p:spPr>
        <p:txBody>
          <a:bodyPr wrap="square" lIns="0" tIns="0" rIns="0" bIns="0" rtlCol="0" anchor="ctr"/>
          <a:lstStyle/>
          <a:p>
            <a:pPr indent="0" marL="0">
              <a:buNone/>
            </a:pPr>
            <a:r>
              <a:rPr lang="en-US" sz="2500" b="1" dirty="0">
                <a:solidFill>
                  <a:srgbClr val="FFFFFF"/>
                </a:solidFill>
                <a:latin typeface="Arial" pitchFamily="34" charset="0"/>
                <a:ea typeface="Arial" pitchFamily="34" charset="-122"/>
                <a:cs typeface="Arial" pitchFamily="34" charset="-120"/>
              </a:rPr>
              <a:t>D09 / ЭНЕРГИЯ</a:t>
            </a:r>
            <a:endParaRPr lang="en-US" sz="2500" dirty="0"/>
          </a:p>
        </p:txBody>
      </p:sp>
      <p:sp>
        <p:nvSpPr>
          <p:cNvPr id="11" name="Text 9"/>
          <p:cNvSpPr/>
          <p:nvPr/>
        </p:nvSpPr>
        <p:spPr>
          <a:xfrm>
            <a:off x="4443984" y="3319272"/>
            <a:ext cx="3319272" cy="228600"/>
          </a:xfrm>
          <a:prstGeom prst="rect">
            <a:avLst/>
          </a:prstGeom>
          <a:noFill/>
          <a:ln/>
        </p:spPr>
        <p:txBody>
          <a:bodyPr wrap="square" lIns="0" tIns="0" rIns="0" bIns="0" rtlCol="0" anchor="ctr"/>
          <a:lstStyle/>
          <a:p>
            <a:pPr indent="0" marL="0">
              <a:buNone/>
            </a:pPr>
            <a:r>
              <a:rPr lang="en-US" sz="1500" dirty="0">
                <a:solidFill>
                  <a:srgbClr val="FFFFFF"/>
                </a:solidFill>
                <a:latin typeface="Arial" pitchFamily="34" charset="0"/>
                <a:ea typeface="Arial" pitchFamily="34" charset="-122"/>
                <a:cs typeface="Arial" pitchFamily="34" charset="-120"/>
              </a:rPr>
              <a:t>Снижение потребления</a:t>
            </a:r>
            <a:endParaRPr lang="en-US" sz="1500" dirty="0"/>
          </a:p>
        </p:txBody>
      </p:sp>
      <p:sp>
        <p:nvSpPr>
          <p:cNvPr id="12" name="Shape 10"/>
          <p:cNvSpPr/>
          <p:nvPr/>
        </p:nvSpPr>
        <p:spPr>
          <a:xfrm>
            <a:off x="457200" y="2340864"/>
            <a:ext cx="3017520" cy="1636776"/>
          </a:xfrm>
          <a:prstGeom prst="rect">
            <a:avLst>
              <a:gd name="adj" fmla="val 5587"/>
            </a:avLst>
          </a:prstGeom>
          <a:solidFill>
            <a:srgbClr val="FFFFFF"/>
          </a:solidFill>
          <a:ln w="8890">
            <a:solidFill>
              <a:srgbClr val="DCE7E7"/>
            </a:solidFill>
            <a:prstDash val="solid"/>
          </a:ln>
        </p:spPr>
      </p:sp>
      <p:sp>
        <p:nvSpPr>
          <p:cNvPr id="13" name="Shape 11"/>
          <p:cNvSpPr/>
          <p:nvPr/>
        </p:nvSpPr>
        <p:spPr>
          <a:xfrm>
            <a:off x="457200" y="2340864"/>
            <a:ext cx="54864" cy="1636776"/>
          </a:xfrm>
          <a:prstGeom prst="rect">
            <a:avLst>
              <a:gd name="adj" fmla="val 166667"/>
            </a:avLst>
          </a:prstGeom>
          <a:solidFill>
            <a:srgbClr val="C85B22"/>
          </a:solidFill>
          <a:ln w="8890">
            <a:solidFill>
              <a:srgbClr val="C85B22"/>
            </a:solidFill>
            <a:prstDash val="solid"/>
          </a:ln>
        </p:spPr>
      </p:sp>
      <p:sp>
        <p:nvSpPr>
          <p:cNvPr id="14" name="Text 12"/>
          <p:cNvSpPr/>
          <p:nvPr/>
        </p:nvSpPr>
        <p:spPr>
          <a:xfrm>
            <a:off x="640080" y="2505456"/>
            <a:ext cx="2651760"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D06 / Воздух</a:t>
            </a:r>
            <a:endParaRPr lang="en-US" sz="1800" dirty="0"/>
          </a:p>
        </p:txBody>
      </p:sp>
      <p:sp>
        <p:nvSpPr>
          <p:cNvPr id="15" name="Text 13"/>
          <p:cNvSpPr/>
          <p:nvPr/>
        </p:nvSpPr>
        <p:spPr>
          <a:xfrm>
            <a:off x="640080" y="3063240"/>
            <a:ext cx="2651760" cy="822960"/>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помещения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не ухудшились?</a:t>
            </a:r>
            <a:endParaRPr lang="en-US" sz="1520" dirty="0"/>
          </a:p>
        </p:txBody>
      </p:sp>
      <p:sp>
        <p:nvSpPr>
          <p:cNvPr id="16" name="Shape 14"/>
          <p:cNvSpPr/>
          <p:nvPr/>
        </p:nvSpPr>
        <p:spPr>
          <a:xfrm>
            <a:off x="8714232" y="2340864"/>
            <a:ext cx="3017520" cy="1636776"/>
          </a:xfrm>
          <a:prstGeom prst="rect">
            <a:avLst>
              <a:gd name="adj" fmla="val 5587"/>
            </a:avLst>
          </a:prstGeom>
          <a:solidFill>
            <a:srgbClr val="FFFFFF"/>
          </a:solidFill>
          <a:ln w="8890">
            <a:solidFill>
              <a:srgbClr val="DCE7E7"/>
            </a:solidFill>
            <a:prstDash val="solid"/>
          </a:ln>
        </p:spPr>
      </p:sp>
      <p:sp>
        <p:nvSpPr>
          <p:cNvPr id="17" name="Shape 15"/>
          <p:cNvSpPr/>
          <p:nvPr/>
        </p:nvSpPr>
        <p:spPr>
          <a:xfrm>
            <a:off x="8714232" y="2340864"/>
            <a:ext cx="54864" cy="1636776"/>
          </a:xfrm>
          <a:prstGeom prst="rect">
            <a:avLst>
              <a:gd name="adj" fmla="val 166667"/>
            </a:avLst>
          </a:prstGeom>
          <a:solidFill>
            <a:srgbClr val="C85B22"/>
          </a:solidFill>
          <a:ln w="8890">
            <a:solidFill>
              <a:srgbClr val="C85B22"/>
            </a:solidFill>
            <a:prstDash val="solid"/>
          </a:ln>
        </p:spPr>
      </p:sp>
      <p:sp>
        <p:nvSpPr>
          <p:cNvPr id="18" name="Text 16"/>
          <p:cNvSpPr/>
          <p:nvPr/>
        </p:nvSpPr>
        <p:spPr>
          <a:xfrm>
            <a:off x="8897112" y="2505456"/>
            <a:ext cx="2651760"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D18 / Безопасность</a:t>
            </a:r>
            <a:endParaRPr lang="en-US" sz="1800" dirty="0"/>
          </a:p>
        </p:txBody>
      </p:sp>
      <p:sp>
        <p:nvSpPr>
          <p:cNvPr id="19" name="Text 17"/>
          <p:cNvSpPr/>
          <p:nvPr/>
        </p:nvSpPr>
        <p:spPr>
          <a:xfrm>
            <a:off x="8897112" y="3063240"/>
            <a:ext cx="2651760" cy="822960"/>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Критические требования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выполнены?</a:t>
            </a:r>
            <a:endParaRPr lang="en-US" sz="1520" dirty="0"/>
          </a:p>
        </p:txBody>
      </p:sp>
      <p:sp>
        <p:nvSpPr>
          <p:cNvPr id="20" name="Shape 18"/>
          <p:cNvSpPr/>
          <p:nvPr/>
        </p:nvSpPr>
        <p:spPr>
          <a:xfrm>
            <a:off x="4206240" y="4334256"/>
            <a:ext cx="3767328" cy="1078992"/>
          </a:xfrm>
          <a:prstGeom prst="rect">
            <a:avLst>
              <a:gd name="adj" fmla="val 8475"/>
            </a:avLst>
          </a:prstGeom>
          <a:solidFill>
            <a:srgbClr val="FFFFFF"/>
          </a:solidFill>
          <a:ln w="8890">
            <a:solidFill>
              <a:srgbClr val="DCE7E7"/>
            </a:solidFill>
            <a:prstDash val="solid"/>
          </a:ln>
        </p:spPr>
      </p:sp>
      <p:sp>
        <p:nvSpPr>
          <p:cNvPr id="21" name="Shape 19"/>
          <p:cNvSpPr/>
          <p:nvPr/>
        </p:nvSpPr>
        <p:spPr>
          <a:xfrm>
            <a:off x="4206240" y="4334256"/>
            <a:ext cx="54864" cy="1078992"/>
          </a:xfrm>
          <a:prstGeom prst="rect">
            <a:avLst>
              <a:gd name="adj" fmla="val 166667"/>
            </a:avLst>
          </a:prstGeom>
          <a:solidFill>
            <a:srgbClr val="AE812B"/>
          </a:solidFill>
          <a:ln w="8890">
            <a:solidFill>
              <a:srgbClr val="AE812B"/>
            </a:solidFill>
            <a:prstDash val="solid"/>
          </a:ln>
        </p:spPr>
      </p:sp>
      <p:sp>
        <p:nvSpPr>
          <p:cNvPr id="22" name="Text 20"/>
          <p:cNvSpPr/>
          <p:nvPr/>
        </p:nvSpPr>
        <p:spPr>
          <a:xfrm>
            <a:off x="4389120" y="4498848"/>
            <a:ext cx="3401568" cy="420624"/>
          </a:xfrm>
          <a:prstGeom prst="rect">
            <a:avLst/>
          </a:prstGeom>
          <a:noFill/>
          <a:ln/>
        </p:spPr>
        <p:txBody>
          <a:bodyPr wrap="square" lIns="0" tIns="0" rIns="0" bIns="0" rtlCol="0" anchor="ctr"/>
          <a:lstStyle/>
          <a:p>
            <a:pPr indent="0" marL="0">
              <a:buNone/>
            </a:pPr>
            <a:r>
              <a:rPr lang="en-US" sz="1800" b="1" dirty="0">
                <a:solidFill>
                  <a:srgbClr val="AE812B"/>
                </a:solidFill>
                <a:latin typeface="Arial" pitchFamily="34" charset="0"/>
                <a:ea typeface="Arial" pitchFamily="34" charset="-122"/>
                <a:cs typeface="Arial" pitchFamily="34" charset="-120"/>
              </a:rPr>
              <a:t>D01 / Доступность</a:t>
            </a:r>
            <a:endParaRPr lang="en-US" sz="1800" dirty="0"/>
          </a:p>
        </p:txBody>
      </p:sp>
      <p:sp>
        <p:nvSpPr>
          <p:cNvPr id="23" name="Text 21"/>
          <p:cNvSpPr/>
          <p:nvPr/>
        </p:nvSpPr>
        <p:spPr>
          <a:xfrm>
            <a:off x="4389120" y="5056632"/>
            <a:ext cx="3401568" cy="265176"/>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участия сохранены?</a:t>
            </a:r>
            <a:endParaRPr lang="en-US" sz="1520" dirty="0"/>
          </a:p>
        </p:txBody>
      </p:sp>
      <p:sp>
        <p:nvSpPr>
          <p:cNvPr id="24" name="Shape 22"/>
          <p:cNvSpPr/>
          <p:nvPr/>
        </p:nvSpPr>
        <p:spPr>
          <a:xfrm>
            <a:off x="4160520" y="3209544"/>
            <a:ext cx="-621792" cy="0"/>
          </a:xfrm>
          <a:prstGeom prst="line">
            <a:avLst/>
          </a:prstGeom>
          <a:noFill/>
          <a:ln w="19050">
            <a:solidFill>
              <a:srgbClr val="197D78"/>
            </a:solidFill>
            <a:prstDash val="solid"/>
            <a:headEnd type="none"/>
            <a:tailEnd type="triangle"/>
          </a:ln>
        </p:spPr>
      </p:sp>
      <p:sp>
        <p:nvSpPr>
          <p:cNvPr id="25" name="Shape 23"/>
          <p:cNvSpPr/>
          <p:nvPr/>
        </p:nvSpPr>
        <p:spPr>
          <a:xfrm>
            <a:off x="8010144" y="3209544"/>
            <a:ext cx="649224" cy="0"/>
          </a:xfrm>
          <a:prstGeom prst="line">
            <a:avLst/>
          </a:prstGeom>
          <a:noFill/>
          <a:ln w="19050">
            <a:solidFill>
              <a:srgbClr val="197D78"/>
            </a:solidFill>
            <a:prstDash val="solid"/>
            <a:headEnd type="none"/>
            <a:tailEnd type="triangle"/>
          </a:ln>
        </p:spPr>
      </p:sp>
      <p:sp>
        <p:nvSpPr>
          <p:cNvPr id="26" name="Shape 24"/>
          <p:cNvSpPr/>
          <p:nvPr/>
        </p:nvSpPr>
        <p:spPr>
          <a:xfrm>
            <a:off x="6089904" y="3913632"/>
            <a:ext cx="0" cy="347472"/>
          </a:xfrm>
          <a:prstGeom prst="line">
            <a:avLst/>
          </a:prstGeom>
          <a:noFill/>
          <a:ln w="19050">
            <a:solidFill>
              <a:srgbClr val="197D78"/>
            </a:solidFill>
            <a:prstDash val="solid"/>
            <a:headEnd type="none"/>
            <a:tailEnd type="triangle"/>
          </a:ln>
        </p:spPr>
      </p:sp>
      <p:sp>
        <p:nvSpPr>
          <p:cNvPr id="27" name="Shape 2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8" name="Text 2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Не складывать рубли, часы, кВт·ч, воду и описательные качества в один показатель.</a:t>
            </a:r>
            <a:endParaRPr lang="en-US" sz="1600" dirty="0"/>
          </a:p>
        </p:txBody>
      </p:sp>
      <p:sp>
        <p:nvSpPr>
          <p:cNvPr id="2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СТРУКТУРА ДАННЫХ</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741 позиция — рабочее отображение архитектуры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Предлагаемая интерпретация для этого модуля, а не физический закон.</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17</a:t>
            </a:r>
            <a:endParaRPr lang="en-US" sz="1200" dirty="0"/>
          </a:p>
        </p:txBody>
      </p:sp>
      <p:sp>
        <p:nvSpPr>
          <p:cNvPr id="9" name="Shape 7"/>
          <p:cNvSpPr/>
          <p:nvPr/>
        </p:nvSpPr>
        <p:spPr>
          <a:xfrm>
            <a:off x="502920" y="2295144"/>
            <a:ext cx="2761488" cy="2651760"/>
          </a:xfrm>
          <a:prstGeom prst="rect">
            <a:avLst>
              <a:gd name="adj" fmla="val 3448"/>
            </a:avLst>
          </a:prstGeom>
          <a:solidFill>
            <a:srgbClr val="FFFFFF"/>
          </a:solidFill>
          <a:ln w="8890">
            <a:solidFill>
              <a:srgbClr val="DCE7E7"/>
            </a:solidFill>
            <a:prstDash val="solid"/>
          </a:ln>
        </p:spPr>
      </p:sp>
      <p:sp>
        <p:nvSpPr>
          <p:cNvPr id="10" name="Text 8"/>
          <p:cNvSpPr/>
          <p:nvPr/>
        </p:nvSpPr>
        <p:spPr>
          <a:xfrm>
            <a:off x="722376" y="2523744"/>
            <a:ext cx="2286000" cy="777240"/>
          </a:xfrm>
          <a:prstGeom prst="rect">
            <a:avLst/>
          </a:prstGeom>
          <a:noFill/>
          <a:ln/>
        </p:spPr>
        <p:txBody>
          <a:bodyPr wrap="square" lIns="0" tIns="0" rIns="0" bIns="0" rtlCol="0" anchor="ctr"/>
          <a:lstStyle/>
          <a:p>
            <a:pPr indent="0" marL="0">
              <a:buNone/>
            </a:pPr>
            <a:r>
              <a:rPr lang="en-US" sz="5400" b="1" dirty="0">
                <a:solidFill>
                  <a:srgbClr val="C85B22"/>
                </a:solidFill>
                <a:latin typeface="Arial" pitchFamily="34" charset="0"/>
                <a:ea typeface="Arial" pitchFamily="34" charset="-122"/>
                <a:cs typeface="Arial" pitchFamily="34" charset="-120"/>
              </a:rPr>
              <a:t>3</a:t>
            </a:r>
            <a:endParaRPr lang="en-US" sz="5400" dirty="0"/>
          </a:p>
        </p:txBody>
      </p:sp>
      <p:sp>
        <p:nvSpPr>
          <p:cNvPr id="11" name="Text 9"/>
          <p:cNvSpPr/>
          <p:nvPr/>
        </p:nvSpPr>
        <p:spPr>
          <a:xfrm>
            <a:off x="722376"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слоя</a:t>
            </a:r>
            <a:endParaRPr lang="en-US" sz="2100" dirty="0"/>
          </a:p>
        </p:txBody>
      </p:sp>
      <p:sp>
        <p:nvSpPr>
          <p:cNvPr id="12" name="Text 10"/>
          <p:cNvSpPr/>
          <p:nvPr/>
        </p:nvSpPr>
        <p:spPr>
          <a:xfrm>
            <a:off x="722376"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Образ • эталон • факт</a:t>
            </a:r>
            <a:endParaRPr lang="en-US" sz="1400" dirty="0"/>
          </a:p>
        </p:txBody>
      </p:sp>
      <p:sp>
        <p:nvSpPr>
          <p:cNvPr id="13" name="Text 11"/>
          <p:cNvSpPr/>
          <p:nvPr/>
        </p:nvSpPr>
        <p:spPr>
          <a:xfrm>
            <a:off x="3337560" y="3255264"/>
            <a:ext cx="274320" cy="402336"/>
          </a:xfrm>
          <a:prstGeom prst="rect">
            <a:avLst/>
          </a:prstGeom>
          <a:noFill/>
          <a:ln/>
        </p:spPr>
        <p:txBody>
          <a:bodyPr wrap="square" lIns="0" tIns="0" rIns="0" bIns="0" rtlCol="0" anchor="ctr"/>
          <a:lstStyle/>
          <a:p>
            <a:pPr indent="0" marL="0">
              <a:buNone/>
            </a:pPr>
            <a:r>
              <a:rPr lang="en-US" sz="2800" b="1" dirty="0">
                <a:solidFill>
                  <a:srgbClr val="5A6D77"/>
                </a:solidFill>
                <a:latin typeface="Arial" pitchFamily="34" charset="0"/>
                <a:ea typeface="Arial" pitchFamily="34" charset="-122"/>
                <a:cs typeface="Arial" pitchFamily="34" charset="-120"/>
              </a:rPr>
              <a:t>×</a:t>
            </a:r>
            <a:endParaRPr lang="en-US" sz="2800" dirty="0"/>
          </a:p>
        </p:txBody>
      </p:sp>
      <p:sp>
        <p:nvSpPr>
          <p:cNvPr id="14" name="Shape 12"/>
          <p:cNvSpPr/>
          <p:nvPr/>
        </p:nvSpPr>
        <p:spPr>
          <a:xfrm>
            <a:off x="3593592" y="2295144"/>
            <a:ext cx="2761488" cy="2651760"/>
          </a:xfrm>
          <a:prstGeom prst="rect">
            <a:avLst>
              <a:gd name="adj" fmla="val 3448"/>
            </a:avLst>
          </a:prstGeom>
          <a:solidFill>
            <a:srgbClr val="FFFFFF"/>
          </a:solidFill>
          <a:ln w="8890">
            <a:solidFill>
              <a:srgbClr val="DCE7E7"/>
            </a:solidFill>
            <a:prstDash val="solid"/>
          </a:ln>
        </p:spPr>
      </p:sp>
      <p:sp>
        <p:nvSpPr>
          <p:cNvPr id="15" name="Text 13"/>
          <p:cNvSpPr/>
          <p:nvPr/>
        </p:nvSpPr>
        <p:spPr>
          <a:xfrm>
            <a:off x="3813048" y="2523744"/>
            <a:ext cx="2286000" cy="777240"/>
          </a:xfrm>
          <a:prstGeom prst="rect">
            <a:avLst/>
          </a:prstGeom>
          <a:noFill/>
          <a:ln/>
        </p:spPr>
        <p:txBody>
          <a:bodyPr wrap="square" lIns="0" tIns="0" rIns="0" bIns="0" rtlCol="0" anchor="ctr"/>
          <a:lstStyle/>
          <a:p>
            <a:pPr indent="0" marL="0">
              <a:buNone/>
            </a:pPr>
            <a:r>
              <a:rPr lang="en-US" sz="5400" b="1" dirty="0">
                <a:solidFill>
                  <a:srgbClr val="197D78"/>
                </a:solidFill>
                <a:latin typeface="Arial" pitchFamily="34" charset="0"/>
                <a:ea typeface="Arial" pitchFamily="34" charset="-122"/>
                <a:cs typeface="Arial" pitchFamily="34" charset="-120"/>
              </a:rPr>
              <a:t>19</a:t>
            </a:r>
            <a:endParaRPr lang="en-US" sz="5400" dirty="0"/>
          </a:p>
        </p:txBody>
      </p:sp>
      <p:sp>
        <p:nvSpPr>
          <p:cNvPr id="16" name="Text 14"/>
          <p:cNvSpPr/>
          <p:nvPr/>
        </p:nvSpPr>
        <p:spPr>
          <a:xfrm>
            <a:off x="3813048"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направлений</a:t>
            </a:r>
            <a:endParaRPr lang="en-US" sz="2100" dirty="0"/>
          </a:p>
        </p:txBody>
      </p:sp>
      <p:sp>
        <p:nvSpPr>
          <p:cNvPr id="17" name="Text 15"/>
          <p:cNvSpPr/>
          <p:nvPr/>
        </p:nvSpPr>
        <p:spPr>
          <a:xfrm>
            <a:off x="3813048"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D01–D19</a:t>
            </a:r>
            <a:endParaRPr lang="en-US" sz="1400" dirty="0"/>
          </a:p>
        </p:txBody>
      </p:sp>
      <p:sp>
        <p:nvSpPr>
          <p:cNvPr id="18" name="Text 16"/>
          <p:cNvSpPr/>
          <p:nvPr/>
        </p:nvSpPr>
        <p:spPr>
          <a:xfrm>
            <a:off x="6428232" y="3255264"/>
            <a:ext cx="274320" cy="402336"/>
          </a:xfrm>
          <a:prstGeom prst="rect">
            <a:avLst/>
          </a:prstGeom>
          <a:noFill/>
          <a:ln/>
        </p:spPr>
        <p:txBody>
          <a:bodyPr wrap="square" lIns="0" tIns="0" rIns="0" bIns="0" rtlCol="0" anchor="ctr"/>
          <a:lstStyle/>
          <a:p>
            <a:pPr indent="0" marL="0">
              <a:buNone/>
            </a:pPr>
            <a:r>
              <a:rPr lang="en-US" sz="2800" b="1" dirty="0">
                <a:solidFill>
                  <a:srgbClr val="5A6D77"/>
                </a:solidFill>
                <a:latin typeface="Arial" pitchFamily="34" charset="0"/>
                <a:ea typeface="Arial" pitchFamily="34" charset="-122"/>
                <a:cs typeface="Arial" pitchFamily="34" charset="-120"/>
              </a:rPr>
              <a:t>×</a:t>
            </a:r>
            <a:endParaRPr lang="en-US" sz="2800" dirty="0"/>
          </a:p>
        </p:txBody>
      </p:sp>
      <p:sp>
        <p:nvSpPr>
          <p:cNvPr id="19" name="Shape 17"/>
          <p:cNvSpPr/>
          <p:nvPr/>
        </p:nvSpPr>
        <p:spPr>
          <a:xfrm>
            <a:off x="6684264" y="2295144"/>
            <a:ext cx="2761488" cy="2651760"/>
          </a:xfrm>
          <a:prstGeom prst="rect">
            <a:avLst>
              <a:gd name="adj" fmla="val 3448"/>
            </a:avLst>
          </a:prstGeom>
          <a:solidFill>
            <a:srgbClr val="FFFFFF"/>
          </a:solidFill>
          <a:ln w="8890">
            <a:solidFill>
              <a:srgbClr val="DCE7E7"/>
            </a:solidFill>
            <a:prstDash val="solid"/>
          </a:ln>
        </p:spPr>
      </p:sp>
      <p:sp>
        <p:nvSpPr>
          <p:cNvPr id="20" name="Text 18"/>
          <p:cNvSpPr/>
          <p:nvPr/>
        </p:nvSpPr>
        <p:spPr>
          <a:xfrm>
            <a:off x="6903720" y="2523744"/>
            <a:ext cx="2286000" cy="777240"/>
          </a:xfrm>
          <a:prstGeom prst="rect">
            <a:avLst/>
          </a:prstGeom>
          <a:noFill/>
          <a:ln/>
        </p:spPr>
        <p:txBody>
          <a:bodyPr wrap="square" lIns="0" tIns="0" rIns="0" bIns="0" rtlCol="0" anchor="ctr"/>
          <a:lstStyle/>
          <a:p>
            <a:pPr indent="0" marL="0">
              <a:buNone/>
            </a:pPr>
            <a:r>
              <a:rPr lang="en-US" sz="5400" b="1" dirty="0">
                <a:solidFill>
                  <a:srgbClr val="C85B22"/>
                </a:solidFill>
                <a:latin typeface="Arial" pitchFamily="34" charset="0"/>
                <a:ea typeface="Arial" pitchFamily="34" charset="-122"/>
                <a:cs typeface="Arial" pitchFamily="34" charset="-120"/>
              </a:rPr>
              <a:t>13</a:t>
            </a:r>
            <a:endParaRPr lang="en-US" sz="5400" dirty="0"/>
          </a:p>
        </p:txBody>
      </p:sp>
      <p:sp>
        <p:nvSpPr>
          <p:cNvPr id="21" name="Text 19"/>
          <p:cNvSpPr/>
          <p:nvPr/>
        </p:nvSpPr>
        <p:spPr>
          <a:xfrm>
            <a:off x="6903720"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полей</a:t>
            </a:r>
            <a:endParaRPr lang="en-US" sz="2100" dirty="0"/>
          </a:p>
        </p:txBody>
      </p:sp>
      <p:sp>
        <p:nvSpPr>
          <p:cNvPr id="22" name="Text 20"/>
          <p:cNvSpPr/>
          <p:nvPr/>
        </p:nvSpPr>
        <p:spPr>
          <a:xfrm>
            <a:off x="6903720"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M01–M13</a:t>
            </a:r>
            <a:endParaRPr lang="en-US" sz="1400" dirty="0"/>
          </a:p>
        </p:txBody>
      </p:sp>
      <p:sp>
        <p:nvSpPr>
          <p:cNvPr id="23" name="Text 21"/>
          <p:cNvSpPr/>
          <p:nvPr/>
        </p:nvSpPr>
        <p:spPr>
          <a:xfrm>
            <a:off x="9884664" y="2971800"/>
            <a:ext cx="1901952" cy="822960"/>
          </a:xfrm>
          <a:prstGeom prst="rect">
            <a:avLst/>
          </a:prstGeom>
          <a:noFill/>
          <a:ln/>
        </p:spPr>
        <p:txBody>
          <a:bodyPr wrap="square" lIns="0" tIns="0" rIns="0" bIns="0" rtlCol="0" anchor="ctr"/>
          <a:lstStyle/>
          <a:p>
            <a:pPr indent="0" marL="0">
              <a:buNone/>
            </a:pPr>
            <a:r>
              <a:rPr lang="en-US" sz="3300" b="1" dirty="0">
                <a:solidFill>
                  <a:srgbClr val="197D78"/>
                </a:solidFill>
                <a:latin typeface="Arial" pitchFamily="34" charset="0"/>
                <a:ea typeface="Arial" pitchFamily="34" charset="-122"/>
                <a:cs typeface="Arial" pitchFamily="34" charset="-120"/>
              </a:rPr>
              <a:t>= 741</a:t>
            </a:r>
            <a:endParaRPr lang="en-US" sz="330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13 × 20: связь полей паспорта с проверками Q01–Q20, а не новая шкала людей.</a:t>
            </a:r>
            <a:endParaRPr lang="en-US" sz="1600" dirty="0"/>
          </a:p>
        </p:txBody>
      </p:sp>
      <p:sp>
        <p:nvSpPr>
          <p:cNvPr id="2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КОНТРОЛЬ КАЧЕСТВА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20 проверок в четырех группах</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 каждом замечании — статус, доказательство, ответственный и срок.</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18</a:t>
            </a:r>
            <a:endParaRPr lang="en-US" sz="1200" dirty="0"/>
          </a:p>
        </p:txBody>
      </p:sp>
      <p:sp>
        <p:nvSpPr>
          <p:cNvPr id="9" name="Shape 7"/>
          <p:cNvSpPr/>
          <p:nvPr/>
        </p:nvSpPr>
        <p:spPr>
          <a:xfrm>
            <a:off x="457200" y="2148840"/>
            <a:ext cx="2715768" cy="3611880"/>
          </a:xfrm>
          <a:prstGeom prst="rect">
            <a:avLst>
              <a:gd name="adj" fmla="val 3367"/>
            </a:avLst>
          </a:prstGeom>
          <a:solidFill>
            <a:srgbClr val="FFFFFF"/>
          </a:solidFill>
          <a:ln w="8890">
            <a:solidFill>
              <a:srgbClr val="DCE7E7"/>
            </a:solidFill>
            <a:prstDash val="solid"/>
          </a:ln>
        </p:spPr>
      </p:sp>
      <p:sp>
        <p:nvSpPr>
          <p:cNvPr id="10" name="Text 8"/>
          <p:cNvSpPr/>
          <p:nvPr/>
        </p:nvSpPr>
        <p:spPr>
          <a:xfrm>
            <a:off x="603504"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Q01–Q05</a:t>
            </a:r>
            <a:endParaRPr lang="en-US" sz="1300" dirty="0"/>
          </a:p>
        </p:txBody>
      </p:sp>
      <p:sp>
        <p:nvSpPr>
          <p:cNvPr id="11" name="Text 9"/>
          <p:cNvSpPr/>
          <p:nvPr/>
        </p:nvSpPr>
        <p:spPr>
          <a:xfrm>
            <a:off x="603504"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Польза</a:t>
            </a:r>
            <a:endParaRPr lang="en-US" sz="1900" dirty="0"/>
          </a:p>
        </p:txBody>
      </p:sp>
      <p:sp>
        <p:nvSpPr>
          <p:cNvPr id="12" name="Text 10"/>
          <p:cNvSpPr/>
          <p:nvPr/>
        </p:nvSpPr>
        <p:spPr>
          <a:xfrm>
            <a:off x="603504"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Запрос подтвержден.</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Есть личный выбор.</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Границы понятны.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Исходное состояние задано.</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Критерии согласованы.</a:t>
            </a:r>
            <a:endParaRPr lang="en-US" sz="1420" dirty="0"/>
          </a:p>
        </p:txBody>
      </p:sp>
      <p:sp>
        <p:nvSpPr>
          <p:cNvPr id="13" name="Shape 11"/>
          <p:cNvSpPr/>
          <p:nvPr/>
        </p:nvSpPr>
        <p:spPr>
          <a:xfrm>
            <a:off x="3310128" y="2148840"/>
            <a:ext cx="2715768" cy="3611880"/>
          </a:xfrm>
          <a:prstGeom prst="rect">
            <a:avLst>
              <a:gd name="adj" fmla="val 3367"/>
            </a:avLst>
          </a:prstGeom>
          <a:solidFill>
            <a:srgbClr val="FFFFFF"/>
          </a:solidFill>
          <a:ln w="8890">
            <a:solidFill>
              <a:srgbClr val="DCE7E7"/>
            </a:solidFill>
            <a:prstDash val="solid"/>
          </a:ln>
        </p:spPr>
      </p:sp>
      <p:sp>
        <p:nvSpPr>
          <p:cNvPr id="14" name="Text 12"/>
          <p:cNvSpPr/>
          <p:nvPr/>
        </p:nvSpPr>
        <p:spPr>
          <a:xfrm>
            <a:off x="3456432"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Q06–Q10</a:t>
            </a:r>
            <a:endParaRPr lang="en-US" sz="1300" dirty="0"/>
          </a:p>
        </p:txBody>
      </p:sp>
      <p:sp>
        <p:nvSpPr>
          <p:cNvPr id="15" name="Text 13"/>
          <p:cNvSpPr/>
          <p:nvPr/>
        </p:nvSpPr>
        <p:spPr>
          <a:xfrm>
            <a:off x="3456432"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Реализуемость</a:t>
            </a:r>
            <a:endParaRPr lang="en-US" sz="1900" dirty="0"/>
          </a:p>
        </p:txBody>
      </p:sp>
      <p:sp>
        <p:nvSpPr>
          <p:cNvPr id="16" name="Text 14"/>
          <p:cNvSpPr/>
          <p:nvPr/>
        </p:nvSpPr>
        <p:spPr>
          <a:xfrm>
            <a:off x="3456432"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Знания доступны.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Ресурсы подтверждены.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Нагрузка приемлема.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Финансы имеют основание.</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Роли определены.</a:t>
            </a:r>
            <a:endParaRPr lang="en-US" sz="1420" dirty="0"/>
          </a:p>
        </p:txBody>
      </p:sp>
      <p:sp>
        <p:nvSpPr>
          <p:cNvPr id="17" name="Shape 15"/>
          <p:cNvSpPr/>
          <p:nvPr/>
        </p:nvSpPr>
        <p:spPr>
          <a:xfrm>
            <a:off x="6163056" y="2148840"/>
            <a:ext cx="2715768" cy="3611880"/>
          </a:xfrm>
          <a:prstGeom prst="rect">
            <a:avLst>
              <a:gd name="adj" fmla="val 3367"/>
            </a:avLst>
          </a:prstGeom>
          <a:solidFill>
            <a:srgbClr val="FFFFFF"/>
          </a:solidFill>
          <a:ln w="8890">
            <a:solidFill>
              <a:srgbClr val="DCE7E7"/>
            </a:solidFill>
            <a:prstDash val="solid"/>
          </a:ln>
        </p:spPr>
      </p:sp>
      <p:sp>
        <p:nvSpPr>
          <p:cNvPr id="18" name="Text 16"/>
          <p:cNvSpPr/>
          <p:nvPr/>
        </p:nvSpPr>
        <p:spPr>
          <a:xfrm>
            <a:off x="6309360"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Q11–Q15</a:t>
            </a:r>
            <a:endParaRPr lang="en-US" sz="1300" dirty="0"/>
          </a:p>
        </p:txBody>
      </p:sp>
      <p:sp>
        <p:nvSpPr>
          <p:cNvPr id="19" name="Text 17"/>
          <p:cNvSpPr/>
          <p:nvPr/>
        </p:nvSpPr>
        <p:spPr>
          <a:xfrm>
            <a:off x="6309360"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Безопасность</a:t>
            </a:r>
            <a:endParaRPr lang="en-US" sz="1900" dirty="0"/>
          </a:p>
        </p:txBody>
      </p:sp>
      <p:sp>
        <p:nvSpPr>
          <p:cNvPr id="20" name="Text 18"/>
          <p:cNvSpPr/>
          <p:nvPr/>
        </p:nvSpPr>
        <p:spPr>
          <a:xfrm>
            <a:off x="6309360"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Правовые основания ясны.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Стоп-условия определены.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Доступность учтена.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Права и данные защищены.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Побочные эффекты проверены.</a:t>
            </a:r>
            <a:endParaRPr lang="en-US" sz="1420" dirty="0"/>
          </a:p>
        </p:txBody>
      </p:sp>
      <p:sp>
        <p:nvSpPr>
          <p:cNvPr id="21" name="Shape 19"/>
          <p:cNvSpPr/>
          <p:nvPr/>
        </p:nvSpPr>
        <p:spPr>
          <a:xfrm>
            <a:off x="9015984" y="2148840"/>
            <a:ext cx="2715768" cy="3611880"/>
          </a:xfrm>
          <a:prstGeom prst="rect">
            <a:avLst>
              <a:gd name="adj" fmla="val 3367"/>
            </a:avLst>
          </a:prstGeom>
          <a:solidFill>
            <a:srgbClr val="FFFFFF"/>
          </a:solidFill>
          <a:ln w="8890">
            <a:solidFill>
              <a:srgbClr val="DCE7E7"/>
            </a:solidFill>
            <a:prstDash val="solid"/>
          </a:ln>
        </p:spPr>
      </p:sp>
      <p:sp>
        <p:nvSpPr>
          <p:cNvPr id="22" name="Text 20"/>
          <p:cNvSpPr/>
          <p:nvPr/>
        </p:nvSpPr>
        <p:spPr>
          <a:xfrm>
            <a:off x="9162288"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Q16–Q20</a:t>
            </a:r>
            <a:endParaRPr lang="en-US" sz="1300" dirty="0"/>
          </a:p>
        </p:txBody>
      </p:sp>
      <p:sp>
        <p:nvSpPr>
          <p:cNvPr id="23" name="Text 21"/>
          <p:cNvSpPr/>
          <p:nvPr/>
        </p:nvSpPr>
        <p:spPr>
          <a:xfrm>
            <a:off x="9162288"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Доказательства</a:t>
            </a:r>
            <a:endParaRPr lang="en-US" sz="1900" dirty="0"/>
          </a:p>
        </p:txBody>
      </p:sp>
      <p:sp>
        <p:nvSpPr>
          <p:cNvPr id="24" name="Text 22"/>
          <p:cNvSpPr/>
          <p:nvPr/>
        </p:nvSpPr>
        <p:spPr>
          <a:xfrm>
            <a:off x="9162288"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Есть метод и единицы.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Условия сопоставимы.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Данные доступны проверке.</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Проверял не только автор.</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Версия и пересмотр заданы.</a:t>
            </a:r>
            <a:endParaRPr lang="en-US" sz="1420" dirty="0"/>
          </a:p>
        </p:txBody>
      </p:sp>
      <p:sp>
        <p:nvSpPr>
          <p:cNvPr id="2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УЧЕБНЫЙ ПРИМЕР / ЗНАНИЯ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20 карточек — не значит 20 готовых материалов</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Все числа здесь иллюстративны.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19</a:t>
            </a:r>
            <a:endParaRPr lang="en-US" sz="1200" dirty="0"/>
          </a:p>
        </p:txBody>
      </p:sp>
      <p:sp>
        <p:nvSpPr>
          <p:cNvPr id="9" name="Shape 7"/>
          <p:cNvSpPr/>
          <p:nvPr/>
        </p:nvSpPr>
        <p:spPr>
          <a:xfrm>
            <a:off x="457200" y="2194560"/>
            <a:ext cx="3593592" cy="3072384"/>
          </a:xfrm>
          <a:prstGeom prst="rect">
            <a:avLst>
              <a:gd name="adj" fmla="val 2976"/>
            </a:avLst>
          </a:prstGeom>
          <a:solidFill>
            <a:srgbClr val="FFFFFF"/>
          </a:solidFill>
          <a:ln w="8890">
            <a:solidFill>
              <a:srgbClr val="DCE7E7"/>
            </a:solidFill>
            <a:prstDash val="solid"/>
          </a:ln>
        </p:spPr>
      </p:sp>
      <p:sp>
        <p:nvSpPr>
          <p:cNvPr id="10" name="Shape 8"/>
          <p:cNvSpPr/>
          <p:nvPr/>
        </p:nvSpPr>
        <p:spPr>
          <a:xfrm>
            <a:off x="457200" y="2194560"/>
            <a:ext cx="54864" cy="3072384"/>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5915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20</a:t>
            </a:r>
            <a:endParaRPr lang="en-US" sz="2600" dirty="0"/>
          </a:p>
        </p:txBody>
      </p:sp>
      <p:sp>
        <p:nvSpPr>
          <p:cNvPr id="12" name="Text 10"/>
          <p:cNvSpPr/>
          <p:nvPr/>
        </p:nvSpPr>
        <p:spPr>
          <a:xfrm>
            <a:off x="658368" y="295351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Заявленный эталон</a:t>
            </a:r>
            <a:endParaRPr lang="en-US" sz="1900" dirty="0"/>
          </a:p>
        </p:txBody>
      </p:sp>
      <p:sp>
        <p:nvSpPr>
          <p:cNvPr id="13" name="Text 11"/>
          <p:cNvSpPr/>
          <p:nvPr/>
        </p:nvSpPr>
        <p:spPr>
          <a:xfrm>
            <a:off x="65836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У всех карточек есть права, источник, метод, ограничения и версия.</a:t>
            </a:r>
            <a:endParaRPr lang="en-US" sz="1620" dirty="0"/>
          </a:p>
        </p:txBody>
      </p:sp>
      <p:sp>
        <p:nvSpPr>
          <p:cNvPr id="14" name="Shape 12"/>
          <p:cNvSpPr/>
          <p:nvPr/>
        </p:nvSpPr>
        <p:spPr>
          <a:xfrm>
            <a:off x="4297680" y="2194560"/>
            <a:ext cx="3593592" cy="3072384"/>
          </a:xfrm>
          <a:prstGeom prst="rect">
            <a:avLst>
              <a:gd name="adj" fmla="val 2976"/>
            </a:avLst>
          </a:prstGeom>
          <a:solidFill>
            <a:srgbClr val="FFFFFF"/>
          </a:solidFill>
          <a:ln w="8890">
            <a:solidFill>
              <a:srgbClr val="DCE7E7"/>
            </a:solidFill>
            <a:prstDash val="solid"/>
          </a:ln>
        </p:spPr>
      </p:sp>
      <p:sp>
        <p:nvSpPr>
          <p:cNvPr id="15" name="Shape 13"/>
          <p:cNvSpPr/>
          <p:nvPr/>
        </p:nvSpPr>
        <p:spPr>
          <a:xfrm>
            <a:off x="4297680" y="2194560"/>
            <a:ext cx="54864" cy="3072384"/>
          </a:xfrm>
          <a:prstGeom prst="rect">
            <a:avLst>
              <a:gd name="adj" fmla="val 166667"/>
            </a:avLst>
          </a:prstGeom>
          <a:solidFill>
            <a:srgbClr val="C85B22"/>
          </a:solidFill>
          <a:ln w="8890">
            <a:solidFill>
              <a:srgbClr val="C85B22"/>
            </a:solidFill>
            <a:prstDash val="solid"/>
          </a:ln>
        </p:spPr>
      </p:sp>
      <p:sp>
        <p:nvSpPr>
          <p:cNvPr id="16" name="Text 14"/>
          <p:cNvSpPr/>
          <p:nvPr/>
        </p:nvSpPr>
        <p:spPr>
          <a:xfrm>
            <a:off x="4498848" y="235915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18</a:t>
            </a:r>
            <a:endParaRPr lang="en-US" sz="2600" dirty="0"/>
          </a:p>
        </p:txBody>
      </p:sp>
      <p:sp>
        <p:nvSpPr>
          <p:cNvPr id="17" name="Text 15"/>
          <p:cNvSpPr/>
          <p:nvPr/>
        </p:nvSpPr>
        <p:spPr>
          <a:xfrm>
            <a:off x="4498848" y="295351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Прошли проверку</a:t>
            </a:r>
            <a:endParaRPr lang="en-US" sz="1900" dirty="0"/>
          </a:p>
        </p:txBody>
      </p:sp>
      <p:sp>
        <p:nvSpPr>
          <p:cNvPr id="18" name="Text 16"/>
          <p:cNvSpPr/>
          <p:nvPr/>
        </p:nvSpPr>
        <p:spPr>
          <a:xfrm>
            <a:off x="449884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У двух карточек не подтверждены права на иллюстрации.</a:t>
            </a:r>
            <a:endParaRPr lang="en-US" sz="1620" dirty="0"/>
          </a:p>
        </p:txBody>
      </p:sp>
      <p:sp>
        <p:nvSpPr>
          <p:cNvPr id="19" name="Shape 17"/>
          <p:cNvSpPr/>
          <p:nvPr/>
        </p:nvSpPr>
        <p:spPr>
          <a:xfrm>
            <a:off x="8138160" y="2194560"/>
            <a:ext cx="3593592" cy="3072384"/>
          </a:xfrm>
          <a:prstGeom prst="rect">
            <a:avLst>
              <a:gd name="adj" fmla="val 2976"/>
            </a:avLst>
          </a:prstGeom>
          <a:solidFill>
            <a:srgbClr val="FFFFFF"/>
          </a:solidFill>
          <a:ln w="8890">
            <a:solidFill>
              <a:srgbClr val="DCE7E7"/>
            </a:solidFill>
            <a:prstDash val="solid"/>
          </a:ln>
        </p:spPr>
      </p:sp>
      <p:sp>
        <p:nvSpPr>
          <p:cNvPr id="20" name="Shape 18"/>
          <p:cNvSpPr/>
          <p:nvPr/>
        </p:nvSpPr>
        <p:spPr>
          <a:xfrm>
            <a:off x="8138160" y="2194560"/>
            <a:ext cx="54864" cy="3072384"/>
          </a:xfrm>
          <a:prstGeom prst="rect">
            <a:avLst>
              <a:gd name="adj" fmla="val 166667"/>
            </a:avLst>
          </a:prstGeom>
          <a:solidFill>
            <a:srgbClr val="AE812B"/>
          </a:solidFill>
          <a:ln w="8890">
            <a:solidFill>
              <a:srgbClr val="AE812B"/>
            </a:solidFill>
            <a:prstDash val="solid"/>
          </a:ln>
        </p:spPr>
      </p:sp>
      <p:sp>
        <p:nvSpPr>
          <p:cNvPr id="21" name="Text 19"/>
          <p:cNvSpPr/>
          <p:nvPr/>
        </p:nvSpPr>
        <p:spPr>
          <a:xfrm>
            <a:off x="8339328" y="235915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a:t>
            </a:r>
            <a:endParaRPr lang="en-US" sz="2600" dirty="0"/>
          </a:p>
        </p:txBody>
      </p:sp>
      <p:sp>
        <p:nvSpPr>
          <p:cNvPr id="22" name="Text 20"/>
          <p:cNvSpPr/>
          <p:nvPr/>
        </p:nvSpPr>
        <p:spPr>
          <a:xfrm>
            <a:off x="8339328" y="295351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Следующее действие</a:t>
            </a:r>
            <a:endParaRPr lang="en-US" sz="1900" dirty="0"/>
          </a:p>
        </p:txBody>
      </p:sp>
      <p:sp>
        <p:nvSpPr>
          <p:cNvPr id="23" name="Text 21"/>
          <p:cNvSpPr/>
          <p:nvPr/>
        </p:nvSpPr>
        <p:spPr>
          <a:xfrm>
            <a:off x="833932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Заменить материалы.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Уточнить инструкцию.</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Повторить проверку.</a:t>
            </a:r>
            <a:endParaRPr lang="en-US" sz="162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Готовность части комплекта не означает приемку всего заявленного объема.</a:t>
            </a:r>
            <a:endParaRPr lang="en-US" sz="1600" dirty="0"/>
          </a:p>
        </p:txBody>
      </p:sp>
      <p:sp>
        <p:nvSpPr>
          <p:cNvPr id="2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УЧЕБНЫЙ ПРИМЕР / ЭНЕРГИЯ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Меньший расход еще не доказывает экономию</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Сначала сравнить границы объекта, режим работы и существенные факторы.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S04</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20</a:t>
            </a:r>
            <a:endParaRPr lang="en-US" sz="1200" dirty="0"/>
          </a:p>
        </p:txBody>
      </p:sp>
      <p:sp>
        <p:nvSpPr>
          <p:cNvPr id="10" name="Shape 8"/>
          <p:cNvSpPr/>
          <p:nvPr/>
        </p:nvSpPr>
        <p:spPr>
          <a:xfrm>
            <a:off x="457200" y="2039112"/>
            <a:ext cx="4114800" cy="365760"/>
          </a:xfrm>
          <a:prstGeom prst="rect">
            <a:avLst>
              <a:gd name="adj" fmla="val 25000"/>
            </a:avLst>
          </a:prstGeom>
          <a:solidFill>
            <a:srgbClr val="16354A"/>
          </a:solidFill>
          <a:ln w="8890">
            <a:solidFill>
              <a:srgbClr val="16354A"/>
            </a:solidFill>
            <a:prstDash val="solid"/>
          </a:ln>
        </p:spPr>
      </p:sp>
      <p:sp>
        <p:nvSpPr>
          <p:cNvPr id="11" name="Text 9"/>
          <p:cNvSpPr/>
          <p:nvPr/>
        </p:nvSpPr>
        <p:spPr>
          <a:xfrm>
            <a:off x="557784" y="2107692"/>
            <a:ext cx="39136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ПОКАЗАТЕЛЬ</a:t>
            </a:r>
            <a:endParaRPr lang="en-US" sz="1100" dirty="0"/>
          </a:p>
        </p:txBody>
      </p:sp>
      <p:sp>
        <p:nvSpPr>
          <p:cNvPr id="12" name="Shape 10"/>
          <p:cNvSpPr/>
          <p:nvPr/>
        </p:nvSpPr>
        <p:spPr>
          <a:xfrm>
            <a:off x="4572000" y="2039112"/>
            <a:ext cx="3584448" cy="365760"/>
          </a:xfrm>
          <a:prstGeom prst="rect">
            <a:avLst>
              <a:gd name="adj" fmla="val 25000"/>
            </a:avLst>
          </a:prstGeom>
          <a:solidFill>
            <a:srgbClr val="16354A"/>
          </a:solidFill>
          <a:ln w="8890">
            <a:solidFill>
              <a:srgbClr val="16354A"/>
            </a:solidFill>
            <a:prstDash val="solid"/>
          </a:ln>
        </p:spPr>
      </p:sp>
      <p:sp>
        <p:nvSpPr>
          <p:cNvPr id="13" name="Text 11"/>
          <p:cNvSpPr/>
          <p:nvPr/>
        </p:nvSpPr>
        <p:spPr>
          <a:xfrm>
            <a:off x="4672584" y="2107692"/>
            <a:ext cx="3383280"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ИСХОДНЫЙ ПЕРИОД</a:t>
            </a:r>
            <a:endParaRPr lang="en-US" sz="1100" dirty="0"/>
          </a:p>
        </p:txBody>
      </p:sp>
      <p:sp>
        <p:nvSpPr>
          <p:cNvPr id="14" name="Shape 12"/>
          <p:cNvSpPr/>
          <p:nvPr/>
        </p:nvSpPr>
        <p:spPr>
          <a:xfrm>
            <a:off x="8156448" y="2039112"/>
            <a:ext cx="3575304" cy="365760"/>
          </a:xfrm>
          <a:prstGeom prst="rect">
            <a:avLst>
              <a:gd name="adj" fmla="val 25000"/>
            </a:avLst>
          </a:prstGeom>
          <a:solidFill>
            <a:srgbClr val="16354A"/>
          </a:solidFill>
          <a:ln w="8890">
            <a:solidFill>
              <a:srgbClr val="16354A"/>
            </a:solidFill>
            <a:prstDash val="solid"/>
          </a:ln>
        </p:spPr>
      </p:sp>
      <p:sp>
        <p:nvSpPr>
          <p:cNvPr id="15" name="Text 13"/>
          <p:cNvSpPr/>
          <p:nvPr/>
        </p:nvSpPr>
        <p:spPr>
          <a:xfrm>
            <a:off x="8257032" y="2107692"/>
            <a:ext cx="3374136"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ПОСЛЕ</a:t>
            </a:r>
            <a:endParaRPr lang="en-US" sz="1100" dirty="0"/>
          </a:p>
        </p:txBody>
      </p:sp>
      <p:sp>
        <p:nvSpPr>
          <p:cNvPr id="16" name="Shape 14"/>
          <p:cNvSpPr/>
          <p:nvPr/>
        </p:nvSpPr>
        <p:spPr>
          <a:xfrm>
            <a:off x="457200" y="2404872"/>
            <a:ext cx="4114800" cy="585216"/>
          </a:xfrm>
          <a:prstGeom prst="rect">
            <a:avLst>
              <a:gd name="adj" fmla="val 15625"/>
            </a:avLst>
          </a:prstGeom>
          <a:solidFill>
            <a:srgbClr val="F1F7F6"/>
          </a:solidFill>
          <a:ln w="8890">
            <a:solidFill>
              <a:srgbClr val="F1F7F6"/>
            </a:solidFill>
            <a:prstDash val="solid"/>
          </a:ln>
        </p:spPr>
      </p:sp>
      <p:sp>
        <p:nvSpPr>
          <p:cNvPr id="17" name="Text 15"/>
          <p:cNvSpPr/>
          <p:nvPr/>
        </p:nvSpPr>
        <p:spPr>
          <a:xfrm>
            <a:off x="557784" y="2496312"/>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Электроэнергия</a:t>
            </a:r>
            <a:endParaRPr lang="en-US" sz="2000" dirty="0"/>
          </a:p>
        </p:txBody>
      </p:sp>
      <p:sp>
        <p:nvSpPr>
          <p:cNvPr id="18" name="Shape 16"/>
          <p:cNvSpPr/>
          <p:nvPr/>
        </p:nvSpPr>
        <p:spPr>
          <a:xfrm>
            <a:off x="4572000" y="2404872"/>
            <a:ext cx="3584448" cy="585216"/>
          </a:xfrm>
          <a:prstGeom prst="rect">
            <a:avLst>
              <a:gd name="adj" fmla="val 15625"/>
            </a:avLst>
          </a:prstGeom>
          <a:solidFill>
            <a:srgbClr val="F1F7F6"/>
          </a:solidFill>
          <a:ln w="8890">
            <a:solidFill>
              <a:srgbClr val="F1F7F6"/>
            </a:solidFill>
            <a:prstDash val="solid"/>
          </a:ln>
        </p:spPr>
      </p:sp>
      <p:sp>
        <p:nvSpPr>
          <p:cNvPr id="19" name="Text 17"/>
          <p:cNvSpPr/>
          <p:nvPr/>
        </p:nvSpPr>
        <p:spPr>
          <a:xfrm>
            <a:off x="4672584" y="2496312"/>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2 400 кВт·ч</a:t>
            </a:r>
            <a:endParaRPr lang="en-US" sz="2000" dirty="0"/>
          </a:p>
        </p:txBody>
      </p:sp>
      <p:sp>
        <p:nvSpPr>
          <p:cNvPr id="20" name="Shape 18"/>
          <p:cNvSpPr/>
          <p:nvPr/>
        </p:nvSpPr>
        <p:spPr>
          <a:xfrm>
            <a:off x="8156448" y="2404872"/>
            <a:ext cx="3575304" cy="585216"/>
          </a:xfrm>
          <a:prstGeom prst="rect">
            <a:avLst>
              <a:gd name="adj" fmla="val 15625"/>
            </a:avLst>
          </a:prstGeom>
          <a:solidFill>
            <a:srgbClr val="F1F7F6"/>
          </a:solidFill>
          <a:ln w="8890">
            <a:solidFill>
              <a:srgbClr val="F1F7F6"/>
            </a:solidFill>
            <a:prstDash val="solid"/>
          </a:ln>
        </p:spPr>
      </p:sp>
      <p:sp>
        <p:nvSpPr>
          <p:cNvPr id="21" name="Text 19"/>
          <p:cNvSpPr/>
          <p:nvPr/>
        </p:nvSpPr>
        <p:spPr>
          <a:xfrm>
            <a:off x="8257032" y="2496312"/>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1 900 кВт·ч</a:t>
            </a:r>
            <a:endParaRPr lang="en-US" sz="2000" dirty="0"/>
          </a:p>
        </p:txBody>
      </p:sp>
      <p:sp>
        <p:nvSpPr>
          <p:cNvPr id="22" name="Shape 20"/>
          <p:cNvSpPr/>
          <p:nvPr/>
        </p:nvSpPr>
        <p:spPr>
          <a:xfrm>
            <a:off x="457200" y="2990088"/>
            <a:ext cx="4114800" cy="585216"/>
          </a:xfrm>
          <a:prstGeom prst="rect">
            <a:avLst>
              <a:gd name="adj" fmla="val 15625"/>
            </a:avLst>
          </a:prstGeom>
          <a:solidFill>
            <a:srgbClr val="FFFFFF"/>
          </a:solidFill>
          <a:ln w="8890">
            <a:solidFill>
              <a:srgbClr val="FFFFFF"/>
            </a:solidFill>
            <a:prstDash val="solid"/>
          </a:ln>
        </p:spPr>
      </p:sp>
      <p:sp>
        <p:nvSpPr>
          <p:cNvPr id="23" name="Text 21"/>
          <p:cNvSpPr/>
          <p:nvPr/>
        </p:nvSpPr>
        <p:spPr>
          <a:xfrm>
            <a:off x="557784" y="3081528"/>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Часы работы</a:t>
            </a:r>
            <a:endParaRPr lang="en-US" sz="2000" dirty="0"/>
          </a:p>
        </p:txBody>
      </p:sp>
      <p:sp>
        <p:nvSpPr>
          <p:cNvPr id="24" name="Shape 22"/>
          <p:cNvSpPr/>
          <p:nvPr/>
        </p:nvSpPr>
        <p:spPr>
          <a:xfrm>
            <a:off x="4572000" y="2990088"/>
            <a:ext cx="3584448" cy="585216"/>
          </a:xfrm>
          <a:prstGeom prst="rect">
            <a:avLst>
              <a:gd name="adj" fmla="val 15625"/>
            </a:avLst>
          </a:prstGeom>
          <a:solidFill>
            <a:srgbClr val="FFFFFF"/>
          </a:solidFill>
          <a:ln w="8890">
            <a:solidFill>
              <a:srgbClr val="FFFFFF"/>
            </a:solidFill>
            <a:prstDash val="solid"/>
          </a:ln>
        </p:spPr>
      </p:sp>
      <p:sp>
        <p:nvSpPr>
          <p:cNvPr id="25" name="Text 23"/>
          <p:cNvSpPr/>
          <p:nvPr/>
        </p:nvSpPr>
        <p:spPr>
          <a:xfrm>
            <a:off x="4672584" y="3081528"/>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120 ч</a:t>
            </a:r>
            <a:endParaRPr lang="en-US" sz="2000" dirty="0"/>
          </a:p>
        </p:txBody>
      </p:sp>
      <p:sp>
        <p:nvSpPr>
          <p:cNvPr id="26" name="Shape 24"/>
          <p:cNvSpPr/>
          <p:nvPr/>
        </p:nvSpPr>
        <p:spPr>
          <a:xfrm>
            <a:off x="8156448" y="2990088"/>
            <a:ext cx="3575304" cy="585216"/>
          </a:xfrm>
          <a:prstGeom prst="rect">
            <a:avLst>
              <a:gd name="adj" fmla="val 15625"/>
            </a:avLst>
          </a:prstGeom>
          <a:solidFill>
            <a:srgbClr val="FFFFFF"/>
          </a:solidFill>
          <a:ln w="8890">
            <a:solidFill>
              <a:srgbClr val="FFFFFF"/>
            </a:solidFill>
            <a:prstDash val="solid"/>
          </a:ln>
        </p:spPr>
      </p:sp>
      <p:sp>
        <p:nvSpPr>
          <p:cNvPr id="27" name="Text 25"/>
          <p:cNvSpPr/>
          <p:nvPr/>
        </p:nvSpPr>
        <p:spPr>
          <a:xfrm>
            <a:off x="8257032" y="3081528"/>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100 ч</a:t>
            </a:r>
            <a:endParaRPr lang="en-US" sz="2000" dirty="0"/>
          </a:p>
        </p:txBody>
      </p:sp>
      <p:sp>
        <p:nvSpPr>
          <p:cNvPr id="28" name="Shape 26"/>
          <p:cNvSpPr/>
          <p:nvPr/>
        </p:nvSpPr>
        <p:spPr>
          <a:xfrm>
            <a:off x="457200" y="3575304"/>
            <a:ext cx="4114800" cy="585216"/>
          </a:xfrm>
          <a:prstGeom prst="rect">
            <a:avLst>
              <a:gd name="adj" fmla="val 15625"/>
            </a:avLst>
          </a:prstGeom>
          <a:solidFill>
            <a:srgbClr val="F1F7F6"/>
          </a:solidFill>
          <a:ln w="8890">
            <a:solidFill>
              <a:srgbClr val="F1F7F6"/>
            </a:solidFill>
            <a:prstDash val="solid"/>
          </a:ln>
        </p:spPr>
      </p:sp>
      <p:sp>
        <p:nvSpPr>
          <p:cNvPr id="29" name="Text 27"/>
          <p:cNvSpPr/>
          <p:nvPr/>
        </p:nvSpPr>
        <p:spPr>
          <a:xfrm>
            <a:off x="557784" y="3666744"/>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Удельное потребление</a:t>
            </a:r>
            <a:endParaRPr lang="en-US" sz="2000" dirty="0"/>
          </a:p>
        </p:txBody>
      </p:sp>
      <p:sp>
        <p:nvSpPr>
          <p:cNvPr id="30" name="Shape 28"/>
          <p:cNvSpPr/>
          <p:nvPr/>
        </p:nvSpPr>
        <p:spPr>
          <a:xfrm>
            <a:off x="4572000" y="3575304"/>
            <a:ext cx="3584448" cy="585216"/>
          </a:xfrm>
          <a:prstGeom prst="rect">
            <a:avLst>
              <a:gd name="adj" fmla="val 15625"/>
            </a:avLst>
          </a:prstGeom>
          <a:solidFill>
            <a:srgbClr val="F1F7F6"/>
          </a:solidFill>
          <a:ln w="8890">
            <a:solidFill>
              <a:srgbClr val="F1F7F6"/>
            </a:solidFill>
            <a:prstDash val="solid"/>
          </a:ln>
        </p:spPr>
      </p:sp>
      <p:sp>
        <p:nvSpPr>
          <p:cNvPr id="31" name="Text 29"/>
          <p:cNvSpPr/>
          <p:nvPr/>
        </p:nvSpPr>
        <p:spPr>
          <a:xfrm>
            <a:off x="4672584" y="3666744"/>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20 кВт·ч/ч</a:t>
            </a:r>
            <a:endParaRPr lang="en-US" sz="2000" dirty="0"/>
          </a:p>
        </p:txBody>
      </p:sp>
      <p:sp>
        <p:nvSpPr>
          <p:cNvPr id="32" name="Shape 30"/>
          <p:cNvSpPr/>
          <p:nvPr/>
        </p:nvSpPr>
        <p:spPr>
          <a:xfrm>
            <a:off x="8156448" y="3575304"/>
            <a:ext cx="3575304" cy="585216"/>
          </a:xfrm>
          <a:prstGeom prst="rect">
            <a:avLst>
              <a:gd name="adj" fmla="val 15625"/>
            </a:avLst>
          </a:prstGeom>
          <a:solidFill>
            <a:srgbClr val="F1F7F6"/>
          </a:solidFill>
          <a:ln w="8890">
            <a:solidFill>
              <a:srgbClr val="F1F7F6"/>
            </a:solidFill>
            <a:prstDash val="solid"/>
          </a:ln>
        </p:spPr>
      </p:sp>
      <p:sp>
        <p:nvSpPr>
          <p:cNvPr id="33" name="Text 31"/>
          <p:cNvSpPr/>
          <p:nvPr/>
        </p:nvSpPr>
        <p:spPr>
          <a:xfrm>
            <a:off x="8257032" y="3666744"/>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19 кВт·ч/ч</a:t>
            </a:r>
            <a:endParaRPr lang="en-US" sz="2000" dirty="0"/>
          </a:p>
        </p:txBody>
      </p:sp>
      <p:sp>
        <p:nvSpPr>
          <p:cNvPr id="34" name="Text 32"/>
          <p:cNvSpPr/>
          <p:nvPr/>
        </p:nvSpPr>
        <p:spPr>
          <a:xfrm>
            <a:off x="621792" y="4553712"/>
            <a:ext cx="3200400" cy="585216"/>
          </a:xfrm>
          <a:prstGeom prst="rect">
            <a:avLst/>
          </a:prstGeom>
          <a:noFill/>
          <a:ln/>
        </p:spPr>
        <p:txBody>
          <a:bodyPr wrap="square" lIns="0" tIns="0" rIns="0" bIns="0" rtlCol="0" anchor="ctr"/>
          <a:lstStyle/>
          <a:p>
            <a:pPr indent="0" marL="0">
              <a:buNone/>
            </a:pPr>
            <a:r>
              <a:rPr lang="en-US" sz="3600" b="1" dirty="0">
                <a:solidFill>
                  <a:srgbClr val="C85B22"/>
                </a:solidFill>
                <a:latin typeface="Arial" pitchFamily="34" charset="0"/>
                <a:ea typeface="Arial" pitchFamily="34" charset="-122"/>
                <a:cs typeface="Arial" pitchFamily="34" charset="-120"/>
              </a:rPr>
              <a:t>−20,8%</a:t>
            </a:r>
            <a:endParaRPr lang="en-US" sz="3600" dirty="0"/>
          </a:p>
        </p:txBody>
      </p:sp>
      <p:sp>
        <p:nvSpPr>
          <p:cNvPr id="35" name="Text 33"/>
          <p:cNvSpPr/>
          <p:nvPr/>
        </p:nvSpPr>
        <p:spPr>
          <a:xfrm>
            <a:off x="640080" y="5166360"/>
            <a:ext cx="320040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общий расход</a:t>
            </a:r>
            <a:endParaRPr lang="en-US" sz="1600" dirty="0"/>
          </a:p>
        </p:txBody>
      </p:sp>
      <p:sp>
        <p:nvSpPr>
          <p:cNvPr id="36" name="Text 34"/>
          <p:cNvSpPr/>
          <p:nvPr/>
        </p:nvSpPr>
        <p:spPr>
          <a:xfrm>
            <a:off x="4434840" y="4553712"/>
            <a:ext cx="3200400" cy="585216"/>
          </a:xfrm>
          <a:prstGeom prst="rect">
            <a:avLst/>
          </a:prstGeom>
          <a:noFill/>
          <a:ln/>
        </p:spPr>
        <p:txBody>
          <a:bodyPr wrap="square" lIns="0" tIns="0" rIns="0" bIns="0" rtlCol="0" anchor="ctr"/>
          <a:lstStyle/>
          <a:p>
            <a:pPr indent="0" marL="0">
              <a:buNone/>
            </a:pPr>
            <a:r>
              <a:rPr lang="en-US" sz="3600" b="1" dirty="0">
                <a:solidFill>
                  <a:srgbClr val="197D78"/>
                </a:solidFill>
                <a:latin typeface="Arial" pitchFamily="34" charset="0"/>
                <a:ea typeface="Arial" pitchFamily="34" charset="-122"/>
                <a:cs typeface="Arial" pitchFamily="34" charset="-120"/>
              </a:rPr>
              <a:t>−5,0%</a:t>
            </a:r>
            <a:endParaRPr lang="en-US" sz="3600" dirty="0"/>
          </a:p>
        </p:txBody>
      </p:sp>
      <p:sp>
        <p:nvSpPr>
          <p:cNvPr id="37" name="Text 35"/>
          <p:cNvSpPr/>
          <p:nvPr/>
        </p:nvSpPr>
        <p:spPr>
          <a:xfrm>
            <a:off x="4453128" y="5166360"/>
            <a:ext cx="347472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после учета часов</a:t>
            </a:r>
            <a:endParaRPr lang="en-US" sz="1600" dirty="0"/>
          </a:p>
        </p:txBody>
      </p:sp>
      <p:sp>
        <p:nvSpPr>
          <p:cNvPr id="38" name="Text 36"/>
          <p:cNvSpPr/>
          <p:nvPr/>
        </p:nvSpPr>
        <p:spPr>
          <a:xfrm>
            <a:off x="8229600" y="4553712"/>
            <a:ext cx="3200400" cy="585216"/>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Цель ≤ 18</a:t>
            </a:r>
            <a:endParaRPr lang="en-US" sz="2900" dirty="0"/>
          </a:p>
        </p:txBody>
      </p:sp>
      <p:sp>
        <p:nvSpPr>
          <p:cNvPr id="39" name="Text 37"/>
          <p:cNvSpPr/>
          <p:nvPr/>
        </p:nvSpPr>
        <p:spPr>
          <a:xfrm>
            <a:off x="8257032" y="5166360"/>
            <a:ext cx="329184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не достигнута: факт 19</a:t>
            </a:r>
            <a:endParaRPr lang="en-US" sz="1600" dirty="0"/>
          </a:p>
        </p:txBody>
      </p:sp>
      <p:sp>
        <p:nvSpPr>
          <p:cNvPr id="40" name="Shape 38"/>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41" name="Text 39"/>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Это учебный расчет. Причинный эффект без учета других факторов не подтвержден.</a:t>
            </a:r>
            <a:endParaRPr lang="en-US" sz="1600" dirty="0"/>
          </a:p>
        </p:txBody>
      </p:sp>
      <p:sp>
        <p:nvSpPr>
          <p:cNvPr id="4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ЗАПОЛНЕННЫЙ ПАСПОРТ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Мастерская понятного энергопотребления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FEN-ET-D02-001 / v0.1 — демонстрационный проект.</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21</a:t>
            </a:r>
            <a:endParaRPr lang="en-US" sz="1200" dirty="0"/>
          </a:p>
        </p:txBody>
      </p:sp>
      <p:sp>
        <p:nvSpPr>
          <p:cNvPr id="9" name="Shape 7"/>
          <p:cNvSpPr/>
          <p:nvPr/>
        </p:nvSpPr>
        <p:spPr>
          <a:xfrm>
            <a:off x="457200" y="2157984"/>
            <a:ext cx="5504688" cy="3108960"/>
          </a:xfrm>
          <a:prstGeom prst="rect">
            <a:avLst>
              <a:gd name="adj" fmla="val 2941"/>
            </a:avLst>
          </a:prstGeom>
          <a:solidFill>
            <a:srgbClr val="FFFFFF"/>
          </a:solidFill>
          <a:ln w="8890">
            <a:solidFill>
              <a:srgbClr val="DCE7E7"/>
            </a:solidFill>
            <a:prstDash val="solid"/>
          </a:ln>
        </p:spPr>
      </p:sp>
      <p:sp>
        <p:nvSpPr>
          <p:cNvPr id="10" name="Shape 8"/>
          <p:cNvSpPr/>
          <p:nvPr/>
        </p:nvSpPr>
        <p:spPr>
          <a:xfrm>
            <a:off x="457200" y="2157984"/>
            <a:ext cx="54864" cy="3108960"/>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59152"/>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Задача и границы</a:t>
            </a:r>
            <a:endParaRPr lang="en-US" sz="1900" dirty="0"/>
          </a:p>
        </p:txBody>
      </p:sp>
      <p:sp>
        <p:nvSpPr>
          <p:cNvPr id="12" name="Text 10"/>
          <p:cNvSpPr/>
          <p:nvPr/>
        </p:nvSpPr>
        <p:spPr>
          <a:xfrm>
            <a:off x="658368" y="3090672"/>
            <a:ext cx="5102352" cy="199339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D02 + D09, D15, D18.</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Одна согласованная площадка.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Только разрешенные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 вмешательства в электроустановку.</a:t>
            </a:r>
            <a:endParaRPr lang="en-US" sz="1620" dirty="0"/>
          </a:p>
        </p:txBody>
      </p:sp>
      <p:sp>
        <p:nvSpPr>
          <p:cNvPr id="13" name="Shape 11"/>
          <p:cNvSpPr/>
          <p:nvPr/>
        </p:nvSpPr>
        <p:spPr>
          <a:xfrm>
            <a:off x="6217920" y="2157984"/>
            <a:ext cx="5513832" cy="3108960"/>
          </a:xfrm>
          <a:prstGeom prst="rect">
            <a:avLst>
              <a:gd name="adj" fmla="val 2941"/>
            </a:avLst>
          </a:prstGeom>
          <a:solidFill>
            <a:srgbClr val="FFFFFF"/>
          </a:solidFill>
          <a:ln w="8890">
            <a:solidFill>
              <a:srgbClr val="DCE7E7"/>
            </a:solidFill>
            <a:prstDash val="solid"/>
          </a:ln>
        </p:spPr>
      </p:sp>
      <p:sp>
        <p:nvSpPr>
          <p:cNvPr id="14" name="Shape 12"/>
          <p:cNvSpPr/>
          <p:nvPr/>
        </p:nvSpPr>
        <p:spPr>
          <a:xfrm>
            <a:off x="6217920" y="2157984"/>
            <a:ext cx="54864" cy="3108960"/>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19088" y="2359152"/>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Что предъявляется</a:t>
            </a:r>
            <a:endParaRPr lang="en-US" sz="1900" dirty="0"/>
          </a:p>
        </p:txBody>
      </p:sp>
      <p:sp>
        <p:nvSpPr>
          <p:cNvPr id="16" name="Text 14"/>
          <p:cNvSpPr/>
          <p:nvPr/>
        </p:nvSpPr>
        <p:spPr>
          <a:xfrm>
            <a:off x="6419088" y="3090672"/>
            <a:ext cx="5111496" cy="199339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Журнал с датами и единицами.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Воспроизводимый расчет.</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Объяснение ограничений.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Безопасная инструкция для повторения.</a:t>
            </a:r>
            <a:endParaRPr lang="en-US" sz="1620" dirty="0"/>
          </a:p>
        </p:txBody>
      </p:sp>
      <p:sp>
        <p:nvSpPr>
          <p:cNvPr id="17" name="Shape 1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8" name="Text 1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Учебный результат и энергетический эффект принимаются раздельно.</a:t>
            </a:r>
            <a:endParaRPr lang="en-US" sz="1600" dirty="0"/>
          </a:p>
        </p:txBody>
      </p:sp>
      <p:sp>
        <p:nvSpPr>
          <p:cNvPr id="1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ПАНЕЛЬ ПРОВЕРКИ</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Четыре статуса вместо общего балла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Каждый статус относится к критерию и версии, а не к человеку.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22</a:t>
            </a:r>
            <a:endParaRPr lang="en-US" sz="1200" dirty="0"/>
          </a:p>
        </p:txBody>
      </p:sp>
      <p:sp>
        <p:nvSpPr>
          <p:cNvPr id="9" name="Shape 7"/>
          <p:cNvSpPr/>
          <p:nvPr/>
        </p:nvSpPr>
        <p:spPr>
          <a:xfrm>
            <a:off x="457200" y="2167128"/>
            <a:ext cx="5513832" cy="1325880"/>
          </a:xfrm>
          <a:prstGeom prst="rect">
            <a:avLst>
              <a:gd name="adj" fmla="val 6897"/>
            </a:avLst>
          </a:prstGeom>
          <a:solidFill>
            <a:srgbClr val="FFFFFF"/>
          </a:solidFill>
          <a:ln w="8890">
            <a:solidFill>
              <a:srgbClr val="DCE7E7"/>
            </a:solidFill>
            <a:prstDash val="solid"/>
          </a:ln>
        </p:spPr>
      </p:sp>
      <p:sp>
        <p:nvSpPr>
          <p:cNvPr id="10" name="Shape 8"/>
          <p:cNvSpPr/>
          <p:nvPr/>
        </p:nvSpPr>
        <p:spPr>
          <a:xfrm>
            <a:off x="457200" y="2167128"/>
            <a:ext cx="54864" cy="1325880"/>
          </a:xfrm>
          <a:prstGeom prst="rect">
            <a:avLst>
              <a:gd name="adj" fmla="val 166667"/>
            </a:avLst>
          </a:prstGeom>
          <a:solidFill>
            <a:srgbClr val="197D78"/>
          </a:solidFill>
          <a:ln w="8890">
            <a:solidFill>
              <a:srgbClr val="197D78"/>
            </a:solidFill>
            <a:prstDash val="solid"/>
          </a:ln>
        </p:spPr>
      </p:sp>
      <p:sp>
        <p:nvSpPr>
          <p:cNvPr id="11" name="Text 9"/>
          <p:cNvSpPr/>
          <p:nvPr/>
        </p:nvSpPr>
        <p:spPr>
          <a:xfrm>
            <a:off x="640080" y="2331720"/>
            <a:ext cx="514807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Выполнено</a:t>
            </a:r>
            <a:endParaRPr lang="en-US" sz="1800" dirty="0"/>
          </a:p>
        </p:txBody>
      </p:sp>
      <p:sp>
        <p:nvSpPr>
          <p:cNvPr id="12" name="Text 10"/>
          <p:cNvSpPr/>
          <p:nvPr/>
        </p:nvSpPr>
        <p:spPr>
          <a:xfrm>
            <a:off x="640080" y="28895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Есть достаточное доказательство.</a:t>
            </a:r>
            <a:endParaRPr lang="en-US" sz="1520" dirty="0"/>
          </a:p>
        </p:txBody>
      </p:sp>
      <p:sp>
        <p:nvSpPr>
          <p:cNvPr id="13" name="Shape 11"/>
          <p:cNvSpPr/>
          <p:nvPr/>
        </p:nvSpPr>
        <p:spPr>
          <a:xfrm>
            <a:off x="6217920" y="2167128"/>
            <a:ext cx="5513832" cy="1325880"/>
          </a:xfrm>
          <a:prstGeom prst="rect">
            <a:avLst>
              <a:gd name="adj" fmla="val 6897"/>
            </a:avLst>
          </a:prstGeom>
          <a:solidFill>
            <a:srgbClr val="FFFFFF"/>
          </a:solidFill>
          <a:ln w="8890">
            <a:solidFill>
              <a:srgbClr val="DCE7E7"/>
            </a:solidFill>
            <a:prstDash val="solid"/>
          </a:ln>
        </p:spPr>
      </p:sp>
      <p:sp>
        <p:nvSpPr>
          <p:cNvPr id="14" name="Shape 12"/>
          <p:cNvSpPr/>
          <p:nvPr/>
        </p:nvSpPr>
        <p:spPr>
          <a:xfrm>
            <a:off x="6217920" y="2167128"/>
            <a:ext cx="54864" cy="1325880"/>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00800" y="23317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Не выполнено</a:t>
            </a:r>
            <a:endParaRPr lang="en-US" sz="1800" dirty="0"/>
          </a:p>
        </p:txBody>
      </p:sp>
      <p:sp>
        <p:nvSpPr>
          <p:cNvPr id="16" name="Text 14"/>
          <p:cNvSpPr/>
          <p:nvPr/>
        </p:nvSpPr>
        <p:spPr>
          <a:xfrm>
            <a:off x="6400800" y="28895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Факт не соответствует критерию.</a:t>
            </a:r>
            <a:endParaRPr lang="en-US" sz="1520" dirty="0"/>
          </a:p>
        </p:txBody>
      </p:sp>
      <p:sp>
        <p:nvSpPr>
          <p:cNvPr id="17" name="Shape 15"/>
          <p:cNvSpPr/>
          <p:nvPr/>
        </p:nvSpPr>
        <p:spPr>
          <a:xfrm>
            <a:off x="457200" y="3767328"/>
            <a:ext cx="5513832" cy="1325880"/>
          </a:xfrm>
          <a:prstGeom prst="rect">
            <a:avLst>
              <a:gd name="adj" fmla="val 6897"/>
            </a:avLst>
          </a:prstGeom>
          <a:solidFill>
            <a:srgbClr val="FFFFFF"/>
          </a:solidFill>
          <a:ln w="8890">
            <a:solidFill>
              <a:srgbClr val="DCE7E7"/>
            </a:solidFill>
            <a:prstDash val="solid"/>
          </a:ln>
        </p:spPr>
      </p:sp>
      <p:sp>
        <p:nvSpPr>
          <p:cNvPr id="18" name="Shape 16"/>
          <p:cNvSpPr/>
          <p:nvPr/>
        </p:nvSpPr>
        <p:spPr>
          <a:xfrm>
            <a:off x="457200" y="3767328"/>
            <a:ext cx="54864" cy="1325880"/>
          </a:xfrm>
          <a:prstGeom prst="rect">
            <a:avLst>
              <a:gd name="adj" fmla="val 166667"/>
            </a:avLst>
          </a:prstGeom>
          <a:solidFill>
            <a:srgbClr val="C85B22"/>
          </a:solidFill>
          <a:ln w="8890">
            <a:solidFill>
              <a:srgbClr val="C85B22"/>
            </a:solidFill>
            <a:prstDash val="solid"/>
          </a:ln>
        </p:spPr>
      </p:sp>
      <p:sp>
        <p:nvSpPr>
          <p:cNvPr id="19" name="Text 17"/>
          <p:cNvSpPr/>
          <p:nvPr/>
        </p:nvSpPr>
        <p:spPr>
          <a:xfrm>
            <a:off x="640080" y="39319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Данных недостаточно</a:t>
            </a:r>
            <a:endParaRPr lang="en-US" sz="1800" dirty="0"/>
          </a:p>
        </p:txBody>
      </p:sp>
      <p:sp>
        <p:nvSpPr>
          <p:cNvPr id="20" name="Text 18"/>
          <p:cNvSpPr/>
          <p:nvPr/>
        </p:nvSpPr>
        <p:spPr>
          <a:xfrm>
            <a:off x="640080" y="44897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Вывод пока не обоснован.</a:t>
            </a:r>
            <a:endParaRPr lang="en-US" sz="1520" dirty="0"/>
          </a:p>
        </p:txBody>
      </p:sp>
      <p:sp>
        <p:nvSpPr>
          <p:cNvPr id="21" name="Shape 19"/>
          <p:cNvSpPr/>
          <p:nvPr/>
        </p:nvSpPr>
        <p:spPr>
          <a:xfrm>
            <a:off x="6217920" y="3767328"/>
            <a:ext cx="5513832" cy="1325880"/>
          </a:xfrm>
          <a:prstGeom prst="rect">
            <a:avLst>
              <a:gd name="adj" fmla="val 6897"/>
            </a:avLst>
          </a:prstGeom>
          <a:solidFill>
            <a:srgbClr val="FFFFFF"/>
          </a:solidFill>
          <a:ln w="8890">
            <a:solidFill>
              <a:srgbClr val="DCE7E7"/>
            </a:solidFill>
            <a:prstDash val="solid"/>
          </a:ln>
        </p:spPr>
      </p:sp>
      <p:sp>
        <p:nvSpPr>
          <p:cNvPr id="22" name="Shape 20"/>
          <p:cNvSpPr/>
          <p:nvPr/>
        </p:nvSpPr>
        <p:spPr>
          <a:xfrm>
            <a:off x="6217920" y="3767328"/>
            <a:ext cx="54864" cy="1325880"/>
          </a:xfrm>
          <a:prstGeom prst="rect">
            <a:avLst>
              <a:gd name="adj" fmla="val 166667"/>
            </a:avLst>
          </a:prstGeom>
          <a:solidFill>
            <a:srgbClr val="C85B22"/>
          </a:solidFill>
          <a:ln w="8890">
            <a:solidFill>
              <a:srgbClr val="C85B22"/>
            </a:solidFill>
            <a:prstDash val="solid"/>
          </a:ln>
        </p:spPr>
      </p:sp>
      <p:sp>
        <p:nvSpPr>
          <p:cNvPr id="23" name="Text 21"/>
          <p:cNvSpPr/>
          <p:nvPr/>
        </p:nvSpPr>
        <p:spPr>
          <a:xfrm>
            <a:off x="6400800" y="39319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Неприменимо</a:t>
            </a:r>
            <a:endParaRPr lang="en-US" sz="1800" dirty="0"/>
          </a:p>
        </p:txBody>
      </p:sp>
      <p:sp>
        <p:nvSpPr>
          <p:cNvPr id="24" name="Text 22"/>
          <p:cNvSpPr/>
          <p:nvPr/>
        </p:nvSpPr>
        <p:spPr>
          <a:xfrm>
            <a:off x="6400800" y="44897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Указана и согласована причина.</a:t>
            </a:r>
            <a:endParaRPr lang="en-US" sz="152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Обязательное условие с недостаточными данными не получает автоматический допуск.</a:t>
            </a:r>
            <a:endParaRPr lang="en-US" sz="1600" dirty="0"/>
          </a:p>
        </p:txBody>
      </p:sp>
      <p:sp>
        <p:nvSpPr>
          <p:cNvPr id="2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ЦИФРОВАЯ СИСТЕМА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От запроса — к Архиву сохранения наследия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ФЕНИКС организует практику. ЭКВИЛИБРИУМ связывает данные и наблюдение.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23</a:t>
            </a:r>
            <a:endParaRPr lang="en-US" sz="1200" dirty="0"/>
          </a:p>
        </p:txBody>
      </p:sp>
      <p:sp>
        <p:nvSpPr>
          <p:cNvPr id="9" name="Shape 7"/>
          <p:cNvSpPr/>
          <p:nvPr/>
        </p:nvSpPr>
        <p:spPr>
          <a:xfrm>
            <a:off x="457200" y="2331720"/>
            <a:ext cx="2715768" cy="2185416"/>
          </a:xfrm>
          <a:prstGeom prst="rect">
            <a:avLst>
              <a:gd name="adj" fmla="val 4184"/>
            </a:avLst>
          </a:prstGeom>
          <a:solidFill>
            <a:srgbClr val="FFFFFF"/>
          </a:solidFill>
          <a:ln w="8890">
            <a:solidFill>
              <a:srgbClr val="DCE7E7"/>
            </a:solidFill>
            <a:prstDash val="solid"/>
          </a:ln>
        </p:spPr>
      </p:sp>
      <p:sp>
        <p:nvSpPr>
          <p:cNvPr id="10" name="Shape 8"/>
          <p:cNvSpPr/>
          <p:nvPr/>
        </p:nvSpPr>
        <p:spPr>
          <a:xfrm>
            <a:off x="457200" y="2331720"/>
            <a:ext cx="54864" cy="2185416"/>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532888"/>
            <a:ext cx="231343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Запрос</a:t>
            </a:r>
            <a:endParaRPr lang="en-US" sz="1900" dirty="0"/>
          </a:p>
        </p:txBody>
      </p:sp>
      <p:sp>
        <p:nvSpPr>
          <p:cNvPr id="12" name="Text 10"/>
          <p:cNvSpPr/>
          <p:nvPr/>
        </p:nvSpPr>
        <p:spPr>
          <a:xfrm>
            <a:off x="658368"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Объект и потребность</a:t>
            </a:r>
            <a:endParaRPr lang="en-US" sz="1620" dirty="0"/>
          </a:p>
        </p:txBody>
      </p:sp>
      <p:sp>
        <p:nvSpPr>
          <p:cNvPr id="13" name="Shape 11"/>
          <p:cNvSpPr/>
          <p:nvPr/>
        </p:nvSpPr>
        <p:spPr>
          <a:xfrm>
            <a:off x="3191256" y="3419856"/>
            <a:ext cx="100584" cy="0"/>
          </a:xfrm>
          <a:prstGeom prst="line">
            <a:avLst/>
          </a:prstGeom>
          <a:noFill/>
          <a:ln w="15240">
            <a:solidFill>
              <a:srgbClr val="C85B22"/>
            </a:solidFill>
            <a:prstDash val="solid"/>
            <a:headEnd type="none"/>
            <a:tailEnd type="triangle"/>
          </a:ln>
        </p:spPr>
      </p:sp>
      <p:sp>
        <p:nvSpPr>
          <p:cNvPr id="14" name="Shape 12"/>
          <p:cNvSpPr/>
          <p:nvPr/>
        </p:nvSpPr>
        <p:spPr>
          <a:xfrm>
            <a:off x="3310128" y="2331720"/>
            <a:ext cx="2715768" cy="2185416"/>
          </a:xfrm>
          <a:prstGeom prst="rect">
            <a:avLst>
              <a:gd name="adj" fmla="val 4184"/>
            </a:avLst>
          </a:prstGeom>
          <a:solidFill>
            <a:srgbClr val="FFFFFF"/>
          </a:solidFill>
          <a:ln w="8890">
            <a:solidFill>
              <a:srgbClr val="DCE7E7"/>
            </a:solidFill>
            <a:prstDash val="solid"/>
          </a:ln>
        </p:spPr>
      </p:sp>
      <p:sp>
        <p:nvSpPr>
          <p:cNvPr id="15" name="Shape 13"/>
          <p:cNvSpPr/>
          <p:nvPr/>
        </p:nvSpPr>
        <p:spPr>
          <a:xfrm>
            <a:off x="3310128" y="2331720"/>
            <a:ext cx="54864" cy="2185416"/>
          </a:xfrm>
          <a:prstGeom prst="rect">
            <a:avLst>
              <a:gd name="adj" fmla="val 166667"/>
            </a:avLst>
          </a:prstGeom>
          <a:solidFill>
            <a:srgbClr val="C85B22"/>
          </a:solidFill>
          <a:ln w="8890">
            <a:solidFill>
              <a:srgbClr val="C85B22"/>
            </a:solidFill>
            <a:prstDash val="solid"/>
          </a:ln>
        </p:spPr>
      </p:sp>
      <p:sp>
        <p:nvSpPr>
          <p:cNvPr id="16" name="Text 14"/>
          <p:cNvSpPr/>
          <p:nvPr/>
        </p:nvSpPr>
        <p:spPr>
          <a:xfrm>
            <a:off x="3511296" y="2532888"/>
            <a:ext cx="2313432"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Эталон</a:t>
            </a:r>
            <a:endParaRPr lang="en-US" sz="1900" dirty="0"/>
          </a:p>
        </p:txBody>
      </p:sp>
      <p:sp>
        <p:nvSpPr>
          <p:cNvPr id="17" name="Text 15"/>
          <p:cNvSpPr/>
          <p:nvPr/>
        </p:nvSpPr>
        <p:spPr>
          <a:xfrm>
            <a:off x="3511296"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13 полей и критерии</a:t>
            </a:r>
            <a:endParaRPr lang="en-US" sz="1620" dirty="0"/>
          </a:p>
        </p:txBody>
      </p:sp>
      <p:sp>
        <p:nvSpPr>
          <p:cNvPr id="18" name="Shape 16"/>
          <p:cNvSpPr/>
          <p:nvPr/>
        </p:nvSpPr>
        <p:spPr>
          <a:xfrm>
            <a:off x="6044184" y="3419856"/>
            <a:ext cx="100584" cy="0"/>
          </a:xfrm>
          <a:prstGeom prst="line">
            <a:avLst/>
          </a:prstGeom>
          <a:noFill/>
          <a:ln w="15240">
            <a:solidFill>
              <a:srgbClr val="C85B22"/>
            </a:solidFill>
            <a:prstDash val="solid"/>
            <a:headEnd type="none"/>
            <a:tailEnd type="triangle"/>
          </a:ln>
        </p:spPr>
      </p:sp>
      <p:sp>
        <p:nvSpPr>
          <p:cNvPr id="19" name="Shape 17"/>
          <p:cNvSpPr/>
          <p:nvPr/>
        </p:nvSpPr>
        <p:spPr>
          <a:xfrm>
            <a:off x="6163056" y="2331720"/>
            <a:ext cx="2715768" cy="2185416"/>
          </a:xfrm>
          <a:prstGeom prst="rect">
            <a:avLst>
              <a:gd name="adj" fmla="val 4184"/>
            </a:avLst>
          </a:prstGeom>
          <a:solidFill>
            <a:srgbClr val="FFFFFF"/>
          </a:solidFill>
          <a:ln w="8890">
            <a:solidFill>
              <a:srgbClr val="DCE7E7"/>
            </a:solidFill>
            <a:prstDash val="solid"/>
          </a:ln>
        </p:spPr>
      </p:sp>
      <p:sp>
        <p:nvSpPr>
          <p:cNvPr id="20" name="Shape 18"/>
          <p:cNvSpPr/>
          <p:nvPr/>
        </p:nvSpPr>
        <p:spPr>
          <a:xfrm>
            <a:off x="6163056" y="2331720"/>
            <a:ext cx="54864" cy="2185416"/>
          </a:xfrm>
          <a:prstGeom prst="rect">
            <a:avLst>
              <a:gd name="adj" fmla="val 166667"/>
            </a:avLst>
          </a:prstGeom>
          <a:solidFill>
            <a:srgbClr val="197D78"/>
          </a:solidFill>
          <a:ln w="8890">
            <a:solidFill>
              <a:srgbClr val="197D78"/>
            </a:solidFill>
            <a:prstDash val="solid"/>
          </a:ln>
        </p:spPr>
      </p:sp>
      <p:sp>
        <p:nvSpPr>
          <p:cNvPr id="21" name="Text 19"/>
          <p:cNvSpPr/>
          <p:nvPr/>
        </p:nvSpPr>
        <p:spPr>
          <a:xfrm>
            <a:off x="6364224" y="2532888"/>
            <a:ext cx="231343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Практика</a:t>
            </a:r>
            <a:endParaRPr lang="en-US" sz="1900" dirty="0"/>
          </a:p>
        </p:txBody>
      </p:sp>
      <p:sp>
        <p:nvSpPr>
          <p:cNvPr id="22" name="Text 20"/>
          <p:cNvSpPr/>
          <p:nvPr/>
        </p:nvSpPr>
        <p:spPr>
          <a:xfrm>
            <a:off x="6364224"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Действия и ресурсы</a:t>
            </a:r>
            <a:endParaRPr lang="en-US" sz="1620" dirty="0"/>
          </a:p>
        </p:txBody>
      </p:sp>
      <p:sp>
        <p:nvSpPr>
          <p:cNvPr id="23" name="Shape 21"/>
          <p:cNvSpPr/>
          <p:nvPr/>
        </p:nvSpPr>
        <p:spPr>
          <a:xfrm>
            <a:off x="8897112" y="3419856"/>
            <a:ext cx="100584" cy="0"/>
          </a:xfrm>
          <a:prstGeom prst="line">
            <a:avLst/>
          </a:prstGeom>
          <a:noFill/>
          <a:ln w="15240">
            <a:solidFill>
              <a:srgbClr val="C85B22"/>
            </a:solidFill>
            <a:prstDash val="solid"/>
            <a:headEnd type="none"/>
            <a:tailEnd type="triangle"/>
          </a:ln>
        </p:spPr>
      </p:sp>
      <p:sp>
        <p:nvSpPr>
          <p:cNvPr id="24" name="Shape 22"/>
          <p:cNvSpPr/>
          <p:nvPr/>
        </p:nvSpPr>
        <p:spPr>
          <a:xfrm>
            <a:off x="9015984" y="2331720"/>
            <a:ext cx="2715768" cy="2185416"/>
          </a:xfrm>
          <a:prstGeom prst="rect">
            <a:avLst>
              <a:gd name="adj" fmla="val 4184"/>
            </a:avLst>
          </a:prstGeom>
          <a:solidFill>
            <a:srgbClr val="FFFFFF"/>
          </a:solidFill>
          <a:ln w="8890">
            <a:solidFill>
              <a:srgbClr val="DCE7E7"/>
            </a:solidFill>
            <a:prstDash val="solid"/>
          </a:ln>
        </p:spPr>
      </p:sp>
      <p:sp>
        <p:nvSpPr>
          <p:cNvPr id="25" name="Shape 23"/>
          <p:cNvSpPr/>
          <p:nvPr/>
        </p:nvSpPr>
        <p:spPr>
          <a:xfrm>
            <a:off x="9015984" y="2331720"/>
            <a:ext cx="54864" cy="2185416"/>
          </a:xfrm>
          <a:prstGeom prst="rect">
            <a:avLst>
              <a:gd name="adj" fmla="val 166667"/>
            </a:avLst>
          </a:prstGeom>
          <a:solidFill>
            <a:srgbClr val="C85B22"/>
          </a:solidFill>
          <a:ln w="8890">
            <a:solidFill>
              <a:srgbClr val="C85B22"/>
            </a:solidFill>
            <a:prstDash val="solid"/>
          </a:ln>
        </p:spPr>
      </p:sp>
      <p:sp>
        <p:nvSpPr>
          <p:cNvPr id="26" name="Text 24"/>
          <p:cNvSpPr/>
          <p:nvPr/>
        </p:nvSpPr>
        <p:spPr>
          <a:xfrm>
            <a:off x="9217152" y="2532888"/>
            <a:ext cx="2313432"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Проверка</a:t>
            </a:r>
            <a:endParaRPr lang="en-US" sz="1900" dirty="0"/>
          </a:p>
        </p:txBody>
      </p:sp>
      <p:sp>
        <p:nvSpPr>
          <p:cNvPr id="27" name="Text 25"/>
          <p:cNvSpPr/>
          <p:nvPr/>
        </p:nvSpPr>
        <p:spPr>
          <a:xfrm>
            <a:off x="9217152"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Доказательства и решение</a:t>
            </a:r>
            <a:endParaRPr lang="en-US" sz="1620" dirty="0"/>
          </a:p>
        </p:txBody>
      </p:sp>
      <p:sp>
        <p:nvSpPr>
          <p:cNvPr id="28" name="Shape 26"/>
          <p:cNvSpPr/>
          <p:nvPr/>
        </p:nvSpPr>
        <p:spPr>
          <a:xfrm>
            <a:off x="457200" y="4882896"/>
            <a:ext cx="11274552" cy="594360"/>
          </a:xfrm>
          <a:prstGeom prst="rect">
            <a:avLst>
              <a:gd name="adj" fmla="val 15385"/>
            </a:avLst>
          </a:prstGeom>
          <a:solidFill>
            <a:srgbClr val="197D78"/>
          </a:solidFill>
          <a:ln w="8890">
            <a:solidFill>
              <a:srgbClr val="197D78"/>
            </a:solidFill>
            <a:prstDash val="solid"/>
          </a:ln>
        </p:spPr>
      </p:sp>
      <p:sp>
        <p:nvSpPr>
          <p:cNvPr id="29" name="Text 27"/>
          <p:cNvSpPr/>
          <p:nvPr/>
        </p:nvSpPr>
        <p:spPr>
          <a:xfrm>
            <a:off x="713232" y="5056632"/>
            <a:ext cx="10762488" cy="27432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АРХИВ: источник • права • метод • ограничения • версия • повторение</a:t>
            </a:r>
            <a:endParaRPr lang="en-US" sz="1900" dirty="0"/>
          </a:p>
        </p:txBody>
      </p:sp>
      <p:sp>
        <p:nvSpPr>
          <p:cNvPr id="30" name="Shape 28"/>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1" name="Text 29"/>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Начать можно с простых форм и папок: логика доказательств важнее сложности интерфейса.</a:t>
            </a:r>
            <a:endParaRPr lang="en-US" sz="1600" dirty="0"/>
          </a:p>
        </p:txBody>
      </p:sp>
      <p:sp>
        <p:nvSpPr>
          <p:cNvPr id="3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РЕЕСТРЫ И ВЕРСИИ</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Один идентификатор связывает весь жизненный цикл</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Предлагаемые типы записей дополняют проект, не подменяя прежние правовые реестры.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24</a:t>
            </a:r>
            <a:endParaRPr lang="en-US" sz="1200" dirty="0"/>
          </a:p>
        </p:txBody>
      </p:sp>
      <p:sp>
        <p:nvSpPr>
          <p:cNvPr id="9" name="Shape 7"/>
          <p:cNvSpPr/>
          <p:nvPr/>
        </p:nvSpPr>
        <p:spPr>
          <a:xfrm>
            <a:off x="457200" y="2121408"/>
            <a:ext cx="3593592" cy="1060704"/>
          </a:xfrm>
          <a:prstGeom prst="rect">
            <a:avLst>
              <a:gd name="adj" fmla="val 8621"/>
            </a:avLst>
          </a:prstGeom>
          <a:solidFill>
            <a:srgbClr val="FFFFFF"/>
          </a:solidFill>
          <a:ln w="8890">
            <a:solidFill>
              <a:srgbClr val="DCE7E7"/>
            </a:solidFill>
            <a:prstDash val="solid"/>
          </a:ln>
        </p:spPr>
      </p:sp>
      <p:sp>
        <p:nvSpPr>
          <p:cNvPr id="10" name="Text 8"/>
          <p:cNvSpPr/>
          <p:nvPr/>
        </p:nvSpPr>
        <p:spPr>
          <a:xfrm>
            <a:off x="64008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ET</a:t>
            </a:r>
            <a:endParaRPr lang="en-US" sz="2500" dirty="0"/>
          </a:p>
        </p:txBody>
      </p:sp>
      <p:sp>
        <p:nvSpPr>
          <p:cNvPr id="11" name="Text 9"/>
          <p:cNvSpPr/>
          <p:nvPr/>
        </p:nvSpPr>
        <p:spPr>
          <a:xfrm>
            <a:off x="146304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Эталоны</a:t>
            </a:r>
            <a:endParaRPr lang="en-US" sz="1700" dirty="0"/>
          </a:p>
        </p:txBody>
      </p:sp>
      <p:sp>
        <p:nvSpPr>
          <p:cNvPr id="12" name="Shape 10"/>
          <p:cNvSpPr/>
          <p:nvPr/>
        </p:nvSpPr>
        <p:spPr>
          <a:xfrm>
            <a:off x="4297680" y="2121408"/>
            <a:ext cx="3593592" cy="1060704"/>
          </a:xfrm>
          <a:prstGeom prst="rect">
            <a:avLst>
              <a:gd name="adj" fmla="val 8621"/>
            </a:avLst>
          </a:prstGeom>
          <a:solidFill>
            <a:srgbClr val="FFFFFF"/>
          </a:solidFill>
          <a:ln w="8890">
            <a:solidFill>
              <a:srgbClr val="DCE7E7"/>
            </a:solidFill>
            <a:prstDash val="solid"/>
          </a:ln>
        </p:spPr>
      </p:sp>
      <p:sp>
        <p:nvSpPr>
          <p:cNvPr id="13" name="Text 11"/>
          <p:cNvSpPr/>
          <p:nvPr/>
        </p:nvSpPr>
        <p:spPr>
          <a:xfrm>
            <a:off x="448056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CR</a:t>
            </a:r>
            <a:endParaRPr lang="en-US" sz="2500" dirty="0"/>
          </a:p>
        </p:txBody>
      </p:sp>
      <p:sp>
        <p:nvSpPr>
          <p:cNvPr id="14" name="Text 12"/>
          <p:cNvSpPr/>
          <p:nvPr/>
        </p:nvSpPr>
        <p:spPr>
          <a:xfrm>
            <a:off x="530352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Критерии</a:t>
            </a:r>
            <a:endParaRPr lang="en-US" sz="1700" dirty="0"/>
          </a:p>
        </p:txBody>
      </p:sp>
      <p:sp>
        <p:nvSpPr>
          <p:cNvPr id="15" name="Shape 13"/>
          <p:cNvSpPr/>
          <p:nvPr/>
        </p:nvSpPr>
        <p:spPr>
          <a:xfrm>
            <a:off x="8138160" y="2121408"/>
            <a:ext cx="3593592" cy="1060704"/>
          </a:xfrm>
          <a:prstGeom prst="rect">
            <a:avLst>
              <a:gd name="adj" fmla="val 8621"/>
            </a:avLst>
          </a:prstGeom>
          <a:solidFill>
            <a:srgbClr val="FFFFFF"/>
          </a:solidFill>
          <a:ln w="8890">
            <a:solidFill>
              <a:srgbClr val="DCE7E7"/>
            </a:solidFill>
            <a:prstDash val="solid"/>
          </a:ln>
        </p:spPr>
      </p:sp>
      <p:sp>
        <p:nvSpPr>
          <p:cNvPr id="16" name="Text 14"/>
          <p:cNvSpPr/>
          <p:nvPr/>
        </p:nvSpPr>
        <p:spPr>
          <a:xfrm>
            <a:off x="832104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EV</a:t>
            </a:r>
            <a:endParaRPr lang="en-US" sz="2500" dirty="0"/>
          </a:p>
        </p:txBody>
      </p:sp>
      <p:sp>
        <p:nvSpPr>
          <p:cNvPr id="17" name="Text 15"/>
          <p:cNvSpPr/>
          <p:nvPr/>
        </p:nvSpPr>
        <p:spPr>
          <a:xfrm>
            <a:off x="914400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Доказательства</a:t>
            </a:r>
            <a:endParaRPr lang="en-US" sz="1700" dirty="0"/>
          </a:p>
        </p:txBody>
      </p:sp>
      <p:sp>
        <p:nvSpPr>
          <p:cNvPr id="18" name="Shape 16"/>
          <p:cNvSpPr/>
          <p:nvPr/>
        </p:nvSpPr>
        <p:spPr>
          <a:xfrm>
            <a:off x="457200" y="3419856"/>
            <a:ext cx="3593592" cy="1060704"/>
          </a:xfrm>
          <a:prstGeom prst="rect">
            <a:avLst>
              <a:gd name="adj" fmla="val 8621"/>
            </a:avLst>
          </a:prstGeom>
          <a:solidFill>
            <a:srgbClr val="FFFFFF"/>
          </a:solidFill>
          <a:ln w="8890">
            <a:solidFill>
              <a:srgbClr val="DCE7E7"/>
            </a:solidFill>
            <a:prstDash val="solid"/>
          </a:ln>
        </p:spPr>
      </p:sp>
      <p:sp>
        <p:nvSpPr>
          <p:cNvPr id="19" name="Text 17"/>
          <p:cNvSpPr/>
          <p:nvPr/>
        </p:nvSpPr>
        <p:spPr>
          <a:xfrm>
            <a:off x="64008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PR</a:t>
            </a:r>
            <a:endParaRPr lang="en-US" sz="2500" dirty="0"/>
          </a:p>
        </p:txBody>
      </p:sp>
      <p:sp>
        <p:nvSpPr>
          <p:cNvPr id="20" name="Text 18"/>
          <p:cNvSpPr/>
          <p:nvPr/>
        </p:nvSpPr>
        <p:spPr>
          <a:xfrm>
            <a:off x="146304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Проекты и маршруты</a:t>
            </a:r>
            <a:endParaRPr lang="en-US" sz="1700" dirty="0"/>
          </a:p>
        </p:txBody>
      </p:sp>
      <p:sp>
        <p:nvSpPr>
          <p:cNvPr id="21" name="Shape 19"/>
          <p:cNvSpPr/>
          <p:nvPr/>
        </p:nvSpPr>
        <p:spPr>
          <a:xfrm>
            <a:off x="4297680" y="3419856"/>
            <a:ext cx="3593592" cy="1060704"/>
          </a:xfrm>
          <a:prstGeom prst="rect">
            <a:avLst>
              <a:gd name="adj" fmla="val 8621"/>
            </a:avLst>
          </a:prstGeom>
          <a:solidFill>
            <a:srgbClr val="FFFFFF"/>
          </a:solidFill>
          <a:ln w="8890">
            <a:solidFill>
              <a:srgbClr val="DCE7E7"/>
            </a:solidFill>
            <a:prstDash val="solid"/>
          </a:ln>
        </p:spPr>
      </p:sp>
      <p:sp>
        <p:nvSpPr>
          <p:cNvPr id="22" name="Text 20"/>
          <p:cNvSpPr/>
          <p:nvPr/>
        </p:nvSpPr>
        <p:spPr>
          <a:xfrm>
            <a:off x="448056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BL</a:t>
            </a:r>
            <a:endParaRPr lang="en-US" sz="2500" dirty="0"/>
          </a:p>
        </p:txBody>
      </p:sp>
      <p:sp>
        <p:nvSpPr>
          <p:cNvPr id="23" name="Text 21"/>
          <p:cNvSpPr/>
          <p:nvPr/>
        </p:nvSpPr>
        <p:spPr>
          <a:xfrm>
            <a:off x="530352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Связи балансов</a:t>
            </a:r>
            <a:endParaRPr lang="en-US" sz="1700" dirty="0"/>
          </a:p>
        </p:txBody>
      </p:sp>
      <p:sp>
        <p:nvSpPr>
          <p:cNvPr id="24" name="Shape 22"/>
          <p:cNvSpPr/>
          <p:nvPr/>
        </p:nvSpPr>
        <p:spPr>
          <a:xfrm>
            <a:off x="8138160" y="3419856"/>
            <a:ext cx="3593592" cy="1060704"/>
          </a:xfrm>
          <a:prstGeom prst="rect">
            <a:avLst>
              <a:gd name="adj" fmla="val 8621"/>
            </a:avLst>
          </a:prstGeom>
          <a:solidFill>
            <a:srgbClr val="FFFFFF"/>
          </a:solidFill>
          <a:ln w="8890">
            <a:solidFill>
              <a:srgbClr val="DCE7E7"/>
            </a:solidFill>
            <a:prstDash val="solid"/>
          </a:ln>
        </p:spPr>
      </p:sp>
      <p:sp>
        <p:nvSpPr>
          <p:cNvPr id="25" name="Text 23"/>
          <p:cNvSpPr/>
          <p:nvPr/>
        </p:nvSpPr>
        <p:spPr>
          <a:xfrm>
            <a:off x="832104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RV</a:t>
            </a:r>
            <a:endParaRPr lang="en-US" sz="2500" dirty="0"/>
          </a:p>
        </p:txBody>
      </p:sp>
      <p:sp>
        <p:nvSpPr>
          <p:cNvPr id="26" name="Text 24"/>
          <p:cNvSpPr/>
          <p:nvPr/>
        </p:nvSpPr>
        <p:spPr>
          <a:xfrm>
            <a:off x="914400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Проверки и версии</a:t>
            </a:r>
            <a:endParaRPr lang="en-US" sz="1700" dirty="0"/>
          </a:p>
        </p:txBody>
      </p:sp>
      <p:sp>
        <p:nvSpPr>
          <p:cNvPr id="27" name="Text 25"/>
          <p:cNvSpPr/>
          <p:nvPr/>
        </p:nvSpPr>
        <p:spPr>
          <a:xfrm>
            <a:off x="612648" y="5093208"/>
            <a:ext cx="10972800" cy="429768"/>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Проект  →  Пилот  →  Проверен в условиях  →  Применение  →  Пересмотр  →  Архив</a:t>
            </a:r>
            <a:endParaRPr lang="en-US" sz="1800" dirty="0"/>
          </a:p>
        </p:txBody>
      </p:sp>
      <p:sp>
        <p:nvSpPr>
          <p:cNvPr id="28" name="Shape 2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9" name="Text 2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Новый контекст требует проверки переносимости. Старое заключение не копируется автоматически.</a:t>
            </a:r>
            <a:endParaRPr lang="en-US" sz="1600" dirty="0"/>
          </a:p>
        </p:txBody>
      </p:sp>
      <p:sp>
        <p:nvSpPr>
          <p:cNvPr id="3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ИИ И ОТВЕТСТВЕННОСТЬ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ИИ помогает формулировать — человек принимает решение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Автоматизация не повышает доказательность неподтвержденных данных.</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S06</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25</a:t>
            </a:r>
            <a:endParaRPr lang="en-US" sz="1200" dirty="0"/>
          </a:p>
        </p:txBody>
      </p:sp>
      <p:sp>
        <p:nvSpPr>
          <p:cNvPr id="10" name="Shape 8"/>
          <p:cNvSpPr/>
          <p:nvPr/>
        </p:nvSpPr>
        <p:spPr>
          <a:xfrm>
            <a:off x="457200" y="2176272"/>
            <a:ext cx="5504688" cy="3072384"/>
          </a:xfrm>
          <a:prstGeom prst="rect">
            <a:avLst>
              <a:gd name="adj" fmla="val 2976"/>
            </a:avLst>
          </a:prstGeom>
          <a:solidFill>
            <a:srgbClr val="FFFFFF"/>
          </a:solidFill>
          <a:ln w="8890">
            <a:solidFill>
              <a:srgbClr val="DCE7E7"/>
            </a:solidFill>
            <a:prstDash val="solid"/>
          </a:ln>
        </p:spPr>
      </p:sp>
      <p:sp>
        <p:nvSpPr>
          <p:cNvPr id="11" name="Shape 9"/>
          <p:cNvSpPr/>
          <p:nvPr/>
        </p:nvSpPr>
        <p:spPr>
          <a:xfrm>
            <a:off x="457200" y="2176272"/>
            <a:ext cx="54864" cy="3072384"/>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77440"/>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Функции помощника</a:t>
            </a:r>
            <a:endParaRPr lang="en-US" sz="1900" dirty="0"/>
          </a:p>
        </p:txBody>
      </p:sp>
      <p:sp>
        <p:nvSpPr>
          <p:cNvPr id="13" name="Text 11"/>
          <p:cNvSpPr/>
          <p:nvPr/>
        </p:nvSpPr>
        <p:spPr>
          <a:xfrm>
            <a:off x="658368" y="3108960"/>
            <a:ext cx="5102352" cy="195681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Найти пропуски в паспорте.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Предложить варианты критерия.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Сопоставить версии и источники.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Подготовить черновик отчета.</a:t>
            </a:r>
            <a:endParaRPr lang="en-US" sz="1620" dirty="0"/>
          </a:p>
        </p:txBody>
      </p:sp>
      <p:sp>
        <p:nvSpPr>
          <p:cNvPr id="14" name="Shape 12"/>
          <p:cNvSpPr/>
          <p:nvPr/>
        </p:nvSpPr>
        <p:spPr>
          <a:xfrm>
            <a:off x="6217920" y="2176272"/>
            <a:ext cx="5513832" cy="3072384"/>
          </a:xfrm>
          <a:prstGeom prst="rect">
            <a:avLst>
              <a:gd name="adj" fmla="val 2976"/>
            </a:avLst>
          </a:prstGeom>
          <a:solidFill>
            <a:srgbClr val="FFFFFF"/>
          </a:solidFill>
          <a:ln w="8890">
            <a:solidFill>
              <a:srgbClr val="DCE7E7"/>
            </a:solidFill>
            <a:prstDash val="solid"/>
          </a:ln>
        </p:spPr>
      </p:sp>
      <p:sp>
        <p:nvSpPr>
          <p:cNvPr id="15" name="Shape 13"/>
          <p:cNvSpPr/>
          <p:nvPr/>
        </p:nvSpPr>
        <p:spPr>
          <a:xfrm>
            <a:off x="6217920" y="2176272"/>
            <a:ext cx="54864" cy="3072384"/>
          </a:xfrm>
          <a:prstGeom prst="rect">
            <a:avLst>
              <a:gd name="adj" fmla="val 166667"/>
            </a:avLst>
          </a:prstGeom>
          <a:solidFill>
            <a:srgbClr val="C85B22"/>
          </a:solidFill>
          <a:ln w="8890">
            <a:solidFill>
              <a:srgbClr val="C85B22"/>
            </a:solidFill>
            <a:prstDash val="solid"/>
          </a:ln>
        </p:spPr>
      </p:sp>
      <p:sp>
        <p:nvSpPr>
          <p:cNvPr id="16" name="Text 14"/>
          <p:cNvSpPr/>
          <p:nvPr/>
        </p:nvSpPr>
        <p:spPr>
          <a:xfrm>
            <a:off x="6419088" y="2377440"/>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Ответственность человека</a:t>
            </a:r>
            <a:endParaRPr lang="en-US" sz="1900" dirty="0"/>
          </a:p>
        </p:txBody>
      </p:sp>
      <p:sp>
        <p:nvSpPr>
          <p:cNvPr id="17" name="Text 15"/>
          <p:cNvSpPr/>
          <p:nvPr/>
        </p:nvSpPr>
        <p:spPr>
          <a:xfrm>
            <a:off x="6419088" y="3108960"/>
            <a:ext cx="5111496" cy="195681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Проверить факты и расчеты.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Назначить допустимые границы.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Разрешить или остановить работы.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Рассмотреть возражение.</a:t>
            </a:r>
            <a:endParaRPr lang="en-US" sz="1620" dirty="0"/>
          </a:p>
        </p:txBody>
      </p:sp>
      <p:sp>
        <p:nvSpPr>
          <p:cNvPr id="18" name="Shape 1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9" name="Text 1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Источник, метод и доказательство проверяются отдельно от убедительности текста.</a:t>
            </a:r>
            <a:endParaRPr lang="en-US" sz="1600" dirty="0"/>
          </a:p>
        </p:txBody>
      </p:sp>
      <p:sp>
        <p:nvSpPr>
          <p:cNvPr id="2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РОССИЙСКАЯ ПРАВОВАЯ ЧАСТЬ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Название «эталон» не заменяет правовые основания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Проверяется фактическая деятельность конкретного оператора.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S07, S08, S09</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26</a:t>
            </a:r>
            <a:endParaRPr lang="en-US" sz="1200" dirty="0"/>
          </a:p>
        </p:txBody>
      </p:sp>
      <p:sp>
        <p:nvSpPr>
          <p:cNvPr id="10" name="Shape 8"/>
          <p:cNvSpPr/>
          <p:nvPr/>
        </p:nvSpPr>
        <p:spPr>
          <a:xfrm>
            <a:off x="457200" y="2157984"/>
            <a:ext cx="3593592" cy="3145536"/>
          </a:xfrm>
          <a:prstGeom prst="rect">
            <a:avLst>
              <a:gd name="adj" fmla="val 2907"/>
            </a:avLst>
          </a:prstGeom>
          <a:solidFill>
            <a:srgbClr val="FFFFFF"/>
          </a:solidFill>
          <a:ln w="8890">
            <a:solidFill>
              <a:srgbClr val="DCE7E7"/>
            </a:solidFill>
            <a:prstDash val="solid"/>
          </a:ln>
        </p:spPr>
      </p:sp>
      <p:sp>
        <p:nvSpPr>
          <p:cNvPr id="11" name="Shape 9"/>
          <p:cNvSpPr/>
          <p:nvPr/>
        </p:nvSpPr>
        <p:spPr>
          <a:xfrm>
            <a:off x="457200" y="2157984"/>
            <a:ext cx="54864" cy="3145536"/>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5915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Данные</a:t>
            </a:r>
            <a:endParaRPr lang="en-US" sz="1900" dirty="0"/>
          </a:p>
        </p:txBody>
      </p:sp>
      <p:sp>
        <p:nvSpPr>
          <p:cNvPr id="13" name="Text 11"/>
          <p:cNvSpPr/>
          <p:nvPr/>
        </p:nvSpPr>
        <p:spPr>
          <a:xfrm>
            <a:off x="65836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Цель и основание.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Достаточный объем.</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 и хранение.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Права участника.</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152-ФЗ</a:t>
            </a:r>
            <a:endParaRPr lang="en-US" sz="1620" dirty="0"/>
          </a:p>
        </p:txBody>
      </p:sp>
      <p:sp>
        <p:nvSpPr>
          <p:cNvPr id="14" name="Shape 12"/>
          <p:cNvSpPr/>
          <p:nvPr/>
        </p:nvSpPr>
        <p:spPr>
          <a:xfrm>
            <a:off x="4297680" y="2157984"/>
            <a:ext cx="3593592" cy="3145536"/>
          </a:xfrm>
          <a:prstGeom prst="rect">
            <a:avLst>
              <a:gd name="adj" fmla="val 2907"/>
            </a:avLst>
          </a:prstGeom>
          <a:solidFill>
            <a:srgbClr val="FFFFFF"/>
          </a:solidFill>
          <a:ln w="8890">
            <a:solidFill>
              <a:srgbClr val="DCE7E7"/>
            </a:solidFill>
            <a:prstDash val="solid"/>
          </a:ln>
        </p:spPr>
      </p:sp>
      <p:sp>
        <p:nvSpPr>
          <p:cNvPr id="15" name="Shape 13"/>
          <p:cNvSpPr/>
          <p:nvPr/>
        </p:nvSpPr>
        <p:spPr>
          <a:xfrm>
            <a:off x="4297680" y="2157984"/>
            <a:ext cx="54864" cy="3145536"/>
          </a:xfrm>
          <a:prstGeom prst="rect">
            <a:avLst>
              <a:gd name="adj" fmla="val 166667"/>
            </a:avLst>
          </a:prstGeom>
          <a:solidFill>
            <a:srgbClr val="C85B22"/>
          </a:solidFill>
          <a:ln w="8890">
            <a:solidFill>
              <a:srgbClr val="C85B22"/>
            </a:solidFill>
            <a:prstDash val="solid"/>
          </a:ln>
        </p:spPr>
      </p:sp>
      <p:sp>
        <p:nvSpPr>
          <p:cNvPr id="16" name="Text 14"/>
          <p:cNvSpPr/>
          <p:nvPr/>
        </p:nvSpPr>
        <p:spPr>
          <a:xfrm>
            <a:off x="4498848" y="235915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Обучение</a:t>
            </a:r>
            <a:endParaRPr lang="en-US" sz="1900" dirty="0"/>
          </a:p>
        </p:txBody>
      </p:sp>
      <p:sp>
        <p:nvSpPr>
          <p:cNvPr id="17" name="Text 15"/>
          <p:cNvSpPr/>
          <p:nvPr/>
        </p:nvSpPr>
        <p:spPr>
          <a:xfrm>
            <a:off x="449884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Формат деятельности.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Лицензирование.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Статус документа.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Условия участия.</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273-ФЗ</a:t>
            </a:r>
            <a:endParaRPr lang="en-US" sz="1620" dirty="0"/>
          </a:p>
        </p:txBody>
      </p:sp>
      <p:sp>
        <p:nvSpPr>
          <p:cNvPr id="18" name="Shape 16"/>
          <p:cNvSpPr/>
          <p:nvPr/>
        </p:nvSpPr>
        <p:spPr>
          <a:xfrm>
            <a:off x="8138160" y="2157984"/>
            <a:ext cx="3593592" cy="3145536"/>
          </a:xfrm>
          <a:prstGeom prst="rect">
            <a:avLst>
              <a:gd name="adj" fmla="val 2907"/>
            </a:avLst>
          </a:prstGeom>
          <a:solidFill>
            <a:srgbClr val="FFFFFF"/>
          </a:solidFill>
          <a:ln w="8890">
            <a:solidFill>
              <a:srgbClr val="DCE7E7"/>
            </a:solidFill>
            <a:prstDash val="solid"/>
          </a:ln>
        </p:spPr>
      </p:sp>
      <p:sp>
        <p:nvSpPr>
          <p:cNvPr id="19" name="Shape 17"/>
          <p:cNvSpPr/>
          <p:nvPr/>
        </p:nvSpPr>
        <p:spPr>
          <a:xfrm>
            <a:off x="8138160" y="2157984"/>
            <a:ext cx="54864" cy="3145536"/>
          </a:xfrm>
          <a:prstGeom prst="rect">
            <a:avLst>
              <a:gd name="adj" fmla="val 166667"/>
            </a:avLst>
          </a:prstGeom>
          <a:solidFill>
            <a:srgbClr val="AE812B"/>
          </a:solidFill>
          <a:ln w="8890">
            <a:solidFill>
              <a:srgbClr val="AE812B"/>
            </a:solidFill>
            <a:prstDash val="solid"/>
          </a:ln>
        </p:spPr>
      </p:sp>
      <p:sp>
        <p:nvSpPr>
          <p:cNvPr id="20" name="Text 18"/>
          <p:cNvSpPr/>
          <p:nvPr/>
        </p:nvSpPr>
        <p:spPr>
          <a:xfrm>
            <a:off x="8339328" y="235915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Измерения</a:t>
            </a:r>
            <a:endParaRPr lang="en-US" sz="1900" dirty="0"/>
          </a:p>
        </p:txBody>
      </p:sp>
      <p:sp>
        <p:nvSpPr>
          <p:cNvPr id="21" name="Text 19"/>
          <p:cNvSpPr/>
          <p:nvPr/>
        </p:nvSpPr>
        <p:spPr>
          <a:xfrm>
            <a:off x="833932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Сфера применения.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прибор.</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Требуемые процедуры.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Безопасность работы.</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102-ФЗ</a:t>
            </a:r>
            <a:endParaRPr lang="en-US" sz="1620" dirty="0"/>
          </a:p>
        </p:txBody>
      </p:sp>
      <p:sp>
        <p:nvSpPr>
          <p:cNvPr id="22" name="Shape 20"/>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3" name="Text 21"/>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Внутренняя приемка не означает лицензию, аккредитацию или государственное одобрение.</a:t>
            </a:r>
            <a:endParaRPr lang="en-US" sz="1600" dirty="0"/>
          </a:p>
        </p:txBody>
      </p:sp>
      <p:sp>
        <p:nvSpPr>
          <p:cNvPr id="24"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МЕЖДУНАРОДНАЯ ЧАСТЬ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Общий язык требований и доказательств</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Сопоставимость не означает единую юрисдикцию или автоматическое признание.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S01, S02, S04, S05, S06</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27</a:t>
            </a:r>
            <a:endParaRPr lang="en-US" sz="1200" dirty="0"/>
          </a:p>
        </p:txBody>
      </p:sp>
      <p:sp>
        <p:nvSpPr>
          <p:cNvPr id="10" name="Shape 8"/>
          <p:cNvSpPr/>
          <p:nvPr/>
        </p:nvSpPr>
        <p:spPr>
          <a:xfrm>
            <a:off x="457200" y="2057400"/>
            <a:ext cx="4617720" cy="365760"/>
          </a:xfrm>
          <a:prstGeom prst="rect">
            <a:avLst>
              <a:gd name="adj" fmla="val 25000"/>
            </a:avLst>
          </a:prstGeom>
          <a:solidFill>
            <a:srgbClr val="16354A"/>
          </a:solidFill>
          <a:ln w="8890">
            <a:solidFill>
              <a:srgbClr val="16354A"/>
            </a:solidFill>
            <a:prstDash val="solid"/>
          </a:ln>
        </p:spPr>
      </p:sp>
      <p:sp>
        <p:nvSpPr>
          <p:cNvPr id="11" name="Text 9"/>
          <p:cNvSpPr/>
          <p:nvPr/>
        </p:nvSpPr>
        <p:spPr>
          <a:xfrm>
            <a:off x="557784" y="2125980"/>
            <a:ext cx="44165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МЕТОДИЧЕСКИЙ ОРИЕНТИР</a:t>
            </a:r>
            <a:endParaRPr lang="en-US" sz="1100" dirty="0"/>
          </a:p>
        </p:txBody>
      </p:sp>
      <p:sp>
        <p:nvSpPr>
          <p:cNvPr id="12" name="Shape 10"/>
          <p:cNvSpPr/>
          <p:nvPr/>
        </p:nvSpPr>
        <p:spPr>
          <a:xfrm>
            <a:off x="5074920" y="2057400"/>
            <a:ext cx="6656832" cy="365760"/>
          </a:xfrm>
          <a:prstGeom prst="rect">
            <a:avLst>
              <a:gd name="adj" fmla="val 25000"/>
            </a:avLst>
          </a:prstGeom>
          <a:solidFill>
            <a:srgbClr val="16354A"/>
          </a:solidFill>
          <a:ln w="8890">
            <a:solidFill>
              <a:srgbClr val="16354A"/>
            </a:solidFill>
            <a:prstDash val="solid"/>
          </a:ln>
        </p:spPr>
      </p:sp>
      <p:sp>
        <p:nvSpPr>
          <p:cNvPr id="13" name="Text 11"/>
          <p:cNvSpPr/>
          <p:nvPr/>
        </p:nvSpPr>
        <p:spPr>
          <a:xfrm>
            <a:off x="5175504" y="2125980"/>
            <a:ext cx="64556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ПРИМЕНЕНИЕ В КОНСТРУКТОРЕ</a:t>
            </a:r>
            <a:endParaRPr lang="en-US" sz="1100" dirty="0"/>
          </a:p>
        </p:txBody>
      </p:sp>
      <p:sp>
        <p:nvSpPr>
          <p:cNvPr id="14" name="Shape 12"/>
          <p:cNvSpPr/>
          <p:nvPr/>
        </p:nvSpPr>
        <p:spPr>
          <a:xfrm>
            <a:off x="457200" y="2423160"/>
            <a:ext cx="4617720" cy="566928"/>
          </a:xfrm>
          <a:prstGeom prst="rect">
            <a:avLst>
              <a:gd name="adj" fmla="val 16129"/>
            </a:avLst>
          </a:prstGeom>
          <a:solidFill>
            <a:srgbClr val="F1F7F6"/>
          </a:solidFill>
          <a:ln w="8890">
            <a:solidFill>
              <a:srgbClr val="F1F7F6"/>
            </a:solidFill>
            <a:prstDash val="solid"/>
          </a:ln>
        </p:spPr>
      </p:sp>
      <p:sp>
        <p:nvSpPr>
          <p:cNvPr id="15" name="Text 13"/>
          <p:cNvSpPr/>
          <p:nvPr/>
        </p:nvSpPr>
        <p:spPr>
          <a:xfrm>
            <a:off x="557784" y="2514600"/>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ISO / принципы качества</a:t>
            </a:r>
            <a:endParaRPr lang="en-US" sz="1750" dirty="0"/>
          </a:p>
        </p:txBody>
      </p:sp>
      <p:sp>
        <p:nvSpPr>
          <p:cNvPr id="16" name="Shape 14"/>
          <p:cNvSpPr/>
          <p:nvPr/>
        </p:nvSpPr>
        <p:spPr>
          <a:xfrm>
            <a:off x="5074920" y="2423160"/>
            <a:ext cx="6656832" cy="566928"/>
          </a:xfrm>
          <a:prstGeom prst="rect">
            <a:avLst>
              <a:gd name="adj" fmla="val 16129"/>
            </a:avLst>
          </a:prstGeom>
          <a:solidFill>
            <a:srgbClr val="F1F7F6"/>
          </a:solidFill>
          <a:ln w="8890">
            <a:solidFill>
              <a:srgbClr val="F1F7F6"/>
            </a:solidFill>
            <a:prstDash val="solid"/>
          </a:ln>
        </p:spPr>
      </p:sp>
      <p:sp>
        <p:nvSpPr>
          <p:cNvPr id="17" name="Text 15"/>
          <p:cNvSpPr/>
          <p:nvPr/>
        </p:nvSpPr>
        <p:spPr>
          <a:xfrm>
            <a:off x="5175504" y="2514600"/>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Процессы, улучшение и данные</a:t>
            </a:r>
            <a:endParaRPr lang="en-US" sz="1750" dirty="0"/>
          </a:p>
        </p:txBody>
      </p:sp>
      <p:sp>
        <p:nvSpPr>
          <p:cNvPr id="18" name="Shape 16"/>
          <p:cNvSpPr/>
          <p:nvPr/>
        </p:nvSpPr>
        <p:spPr>
          <a:xfrm>
            <a:off x="457200" y="2990088"/>
            <a:ext cx="4617720" cy="566928"/>
          </a:xfrm>
          <a:prstGeom prst="rect">
            <a:avLst>
              <a:gd name="adj" fmla="val 16129"/>
            </a:avLst>
          </a:prstGeom>
          <a:solidFill>
            <a:srgbClr val="FFFFFF"/>
          </a:solidFill>
          <a:ln w="8890">
            <a:solidFill>
              <a:srgbClr val="FFFFFF"/>
            </a:solidFill>
            <a:prstDash val="solid"/>
          </a:ln>
        </p:spPr>
      </p:sp>
      <p:sp>
        <p:nvSpPr>
          <p:cNvPr id="19" name="Text 17"/>
          <p:cNvSpPr/>
          <p:nvPr/>
        </p:nvSpPr>
        <p:spPr>
          <a:xfrm>
            <a:off x="557784" y="3081528"/>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NASA / системная инженерия</a:t>
            </a:r>
            <a:endParaRPr lang="en-US" sz="1750" dirty="0"/>
          </a:p>
        </p:txBody>
      </p:sp>
      <p:sp>
        <p:nvSpPr>
          <p:cNvPr id="20" name="Shape 18"/>
          <p:cNvSpPr/>
          <p:nvPr/>
        </p:nvSpPr>
        <p:spPr>
          <a:xfrm>
            <a:off x="5074920" y="2990088"/>
            <a:ext cx="6656832" cy="566928"/>
          </a:xfrm>
          <a:prstGeom prst="rect">
            <a:avLst>
              <a:gd name="adj" fmla="val 16129"/>
            </a:avLst>
          </a:prstGeom>
          <a:solidFill>
            <a:srgbClr val="FFFFFF"/>
          </a:solidFill>
          <a:ln w="8890">
            <a:solidFill>
              <a:srgbClr val="FFFFFF"/>
            </a:solidFill>
            <a:prstDash val="solid"/>
          </a:ln>
        </p:spPr>
      </p:sp>
      <p:sp>
        <p:nvSpPr>
          <p:cNvPr id="21" name="Text 19"/>
          <p:cNvSpPr/>
          <p:nvPr/>
        </p:nvSpPr>
        <p:spPr>
          <a:xfrm>
            <a:off x="5175504" y="3081528"/>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Соответствие требованиям и пригодность</a:t>
            </a:r>
            <a:endParaRPr lang="en-US" sz="1750" dirty="0"/>
          </a:p>
        </p:txBody>
      </p:sp>
      <p:sp>
        <p:nvSpPr>
          <p:cNvPr id="22" name="Shape 20"/>
          <p:cNvSpPr/>
          <p:nvPr/>
        </p:nvSpPr>
        <p:spPr>
          <a:xfrm>
            <a:off x="457200" y="3557016"/>
            <a:ext cx="4617720" cy="566928"/>
          </a:xfrm>
          <a:prstGeom prst="rect">
            <a:avLst>
              <a:gd name="adj" fmla="val 16129"/>
            </a:avLst>
          </a:prstGeom>
          <a:solidFill>
            <a:srgbClr val="F1F7F6"/>
          </a:solidFill>
          <a:ln w="8890">
            <a:solidFill>
              <a:srgbClr val="F1F7F6"/>
            </a:solidFill>
            <a:prstDash val="solid"/>
          </a:ln>
        </p:spPr>
      </p:sp>
      <p:sp>
        <p:nvSpPr>
          <p:cNvPr id="23" name="Text 21"/>
          <p:cNvSpPr/>
          <p:nvPr/>
        </p:nvSpPr>
        <p:spPr>
          <a:xfrm>
            <a:off x="557784" y="3648456"/>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ISO 50001 / энергия</a:t>
            </a:r>
            <a:endParaRPr lang="en-US" sz="1750" dirty="0"/>
          </a:p>
        </p:txBody>
      </p:sp>
      <p:sp>
        <p:nvSpPr>
          <p:cNvPr id="24" name="Shape 22"/>
          <p:cNvSpPr/>
          <p:nvPr/>
        </p:nvSpPr>
        <p:spPr>
          <a:xfrm>
            <a:off x="5074920" y="3557016"/>
            <a:ext cx="6656832" cy="566928"/>
          </a:xfrm>
          <a:prstGeom prst="rect">
            <a:avLst>
              <a:gd name="adj" fmla="val 16129"/>
            </a:avLst>
          </a:prstGeom>
          <a:solidFill>
            <a:srgbClr val="F1F7F6"/>
          </a:solidFill>
          <a:ln w="8890">
            <a:solidFill>
              <a:srgbClr val="F1F7F6"/>
            </a:solidFill>
            <a:prstDash val="solid"/>
          </a:ln>
        </p:spPr>
      </p:sp>
      <p:sp>
        <p:nvSpPr>
          <p:cNvPr id="25" name="Text 23"/>
          <p:cNvSpPr/>
          <p:nvPr/>
        </p:nvSpPr>
        <p:spPr>
          <a:xfrm>
            <a:off x="5175504" y="3648456"/>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Учет, цели и проверка улучшений</a:t>
            </a:r>
            <a:endParaRPr lang="en-US" sz="1750" dirty="0"/>
          </a:p>
        </p:txBody>
      </p:sp>
      <p:sp>
        <p:nvSpPr>
          <p:cNvPr id="26" name="Shape 24"/>
          <p:cNvSpPr/>
          <p:nvPr/>
        </p:nvSpPr>
        <p:spPr>
          <a:xfrm>
            <a:off x="457200" y="4123944"/>
            <a:ext cx="4617720" cy="566928"/>
          </a:xfrm>
          <a:prstGeom prst="rect">
            <a:avLst>
              <a:gd name="adj" fmla="val 16129"/>
            </a:avLst>
          </a:prstGeom>
          <a:solidFill>
            <a:srgbClr val="FFFFFF"/>
          </a:solidFill>
          <a:ln w="8890">
            <a:solidFill>
              <a:srgbClr val="FFFFFF"/>
            </a:solidFill>
            <a:prstDash val="solid"/>
          </a:ln>
        </p:spPr>
      </p:sp>
      <p:sp>
        <p:nvSpPr>
          <p:cNvPr id="27" name="Text 25"/>
          <p:cNvSpPr/>
          <p:nvPr/>
        </p:nvSpPr>
        <p:spPr>
          <a:xfrm>
            <a:off x="557784" y="4215384"/>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ЮНЕСКО / открытые ресурсы</a:t>
            </a:r>
            <a:endParaRPr lang="en-US" sz="1750" dirty="0"/>
          </a:p>
        </p:txBody>
      </p:sp>
      <p:sp>
        <p:nvSpPr>
          <p:cNvPr id="28" name="Shape 26"/>
          <p:cNvSpPr/>
          <p:nvPr/>
        </p:nvSpPr>
        <p:spPr>
          <a:xfrm>
            <a:off x="5074920" y="4123944"/>
            <a:ext cx="6656832" cy="566928"/>
          </a:xfrm>
          <a:prstGeom prst="rect">
            <a:avLst>
              <a:gd name="adj" fmla="val 16129"/>
            </a:avLst>
          </a:prstGeom>
          <a:solidFill>
            <a:srgbClr val="FFFFFF"/>
          </a:solidFill>
          <a:ln w="8890">
            <a:solidFill>
              <a:srgbClr val="FFFFFF"/>
            </a:solidFill>
            <a:prstDash val="solid"/>
          </a:ln>
        </p:spPr>
      </p:sp>
      <p:sp>
        <p:nvSpPr>
          <p:cNvPr id="29" name="Text 27"/>
          <p:cNvSpPr/>
          <p:nvPr/>
        </p:nvSpPr>
        <p:spPr>
          <a:xfrm>
            <a:off x="5175504" y="4215384"/>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Права, адаптация и обмен знаниями</a:t>
            </a:r>
            <a:endParaRPr lang="en-US" sz="1750" dirty="0"/>
          </a:p>
        </p:txBody>
      </p:sp>
      <p:sp>
        <p:nvSpPr>
          <p:cNvPr id="30" name="Shape 28"/>
          <p:cNvSpPr/>
          <p:nvPr/>
        </p:nvSpPr>
        <p:spPr>
          <a:xfrm>
            <a:off x="457200" y="4690872"/>
            <a:ext cx="4617720" cy="566928"/>
          </a:xfrm>
          <a:prstGeom prst="rect">
            <a:avLst>
              <a:gd name="adj" fmla="val 16129"/>
            </a:avLst>
          </a:prstGeom>
          <a:solidFill>
            <a:srgbClr val="F1F7F6"/>
          </a:solidFill>
          <a:ln w="8890">
            <a:solidFill>
              <a:srgbClr val="F1F7F6"/>
            </a:solidFill>
            <a:prstDash val="solid"/>
          </a:ln>
        </p:spPr>
      </p:sp>
      <p:sp>
        <p:nvSpPr>
          <p:cNvPr id="31" name="Text 29"/>
          <p:cNvSpPr/>
          <p:nvPr/>
        </p:nvSpPr>
        <p:spPr>
          <a:xfrm>
            <a:off x="557784" y="4782312"/>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NIST AI RMF 1.0 / ИИ</a:t>
            </a:r>
            <a:endParaRPr lang="en-US" sz="1750" dirty="0"/>
          </a:p>
        </p:txBody>
      </p:sp>
      <p:sp>
        <p:nvSpPr>
          <p:cNvPr id="32" name="Shape 30"/>
          <p:cNvSpPr/>
          <p:nvPr/>
        </p:nvSpPr>
        <p:spPr>
          <a:xfrm>
            <a:off x="5074920" y="4690872"/>
            <a:ext cx="6656832" cy="566928"/>
          </a:xfrm>
          <a:prstGeom prst="rect">
            <a:avLst>
              <a:gd name="adj" fmla="val 16129"/>
            </a:avLst>
          </a:prstGeom>
          <a:solidFill>
            <a:srgbClr val="F1F7F6"/>
          </a:solidFill>
          <a:ln w="8890">
            <a:solidFill>
              <a:srgbClr val="F1F7F6"/>
            </a:solidFill>
            <a:prstDash val="solid"/>
          </a:ln>
        </p:spPr>
      </p:sp>
      <p:sp>
        <p:nvSpPr>
          <p:cNvPr id="33" name="Text 31"/>
          <p:cNvSpPr/>
          <p:nvPr/>
        </p:nvSpPr>
        <p:spPr>
          <a:xfrm>
            <a:off x="5175504" y="4782312"/>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Риски, проверка и человеческая ответственность</a:t>
            </a:r>
            <a:endParaRPr lang="en-US" sz="1750" dirty="0"/>
          </a:p>
        </p:txBody>
      </p:sp>
      <p:sp>
        <p:nvSpPr>
          <p:cNvPr id="34" name="Shape 3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5" name="Text 3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Передавать результат вместе с методом, правами, условиями и ограничениями.</a:t>
            </a:r>
            <a:endParaRPr lang="en-US" sz="1600" dirty="0"/>
          </a:p>
        </p:txBody>
      </p:sp>
      <p:sp>
        <p:nvSpPr>
          <p:cNvPr id="3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ПИЛОТ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12 недель: от заявки до проверенного опыта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Встраивается в прежнюю модель: 3 центра, 60 участников, 6 наставников, 6 проектов.</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28</a:t>
            </a:r>
            <a:endParaRPr lang="en-US" sz="1200" dirty="0"/>
          </a:p>
        </p:txBody>
      </p:sp>
      <p:sp>
        <p:nvSpPr>
          <p:cNvPr id="9" name="Shape 7"/>
          <p:cNvSpPr/>
          <p:nvPr/>
        </p:nvSpPr>
        <p:spPr>
          <a:xfrm>
            <a:off x="457200" y="2340864"/>
            <a:ext cx="2121408" cy="2843784"/>
          </a:xfrm>
          <a:prstGeom prst="rect">
            <a:avLst>
              <a:gd name="adj" fmla="val 4310"/>
            </a:avLst>
          </a:prstGeom>
          <a:solidFill>
            <a:srgbClr val="FFFFFF"/>
          </a:solidFill>
          <a:ln w="8890">
            <a:solidFill>
              <a:srgbClr val="DCE7E7"/>
            </a:solidFill>
            <a:prstDash val="solid"/>
          </a:ln>
        </p:spPr>
      </p:sp>
      <p:sp>
        <p:nvSpPr>
          <p:cNvPr id="10" name="Text 8"/>
          <p:cNvSpPr/>
          <p:nvPr/>
        </p:nvSpPr>
        <p:spPr>
          <a:xfrm>
            <a:off x="612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1–2</a:t>
            </a:r>
            <a:endParaRPr lang="en-US" sz="2900" dirty="0"/>
          </a:p>
        </p:txBody>
      </p:sp>
      <p:sp>
        <p:nvSpPr>
          <p:cNvPr id="11" name="Text 9"/>
          <p:cNvSpPr/>
          <p:nvPr/>
        </p:nvSpPr>
        <p:spPr>
          <a:xfrm>
            <a:off x="612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Запросы</a:t>
            </a:r>
            <a:endParaRPr lang="en-US" sz="2000" dirty="0"/>
          </a:p>
        </p:txBody>
      </p:sp>
      <p:sp>
        <p:nvSpPr>
          <p:cNvPr id="12" name="Text 10"/>
          <p:cNvSpPr/>
          <p:nvPr/>
        </p:nvSpPr>
        <p:spPr>
          <a:xfrm>
            <a:off x="612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Оператор, площадки,</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границы и безопасность</a:t>
            </a:r>
            <a:endParaRPr lang="en-US" sz="1420" dirty="0"/>
          </a:p>
        </p:txBody>
      </p:sp>
      <p:sp>
        <p:nvSpPr>
          <p:cNvPr id="13" name="Shape 11"/>
          <p:cNvSpPr/>
          <p:nvPr/>
        </p:nvSpPr>
        <p:spPr>
          <a:xfrm>
            <a:off x="2743200" y="2340864"/>
            <a:ext cx="2121408" cy="2843784"/>
          </a:xfrm>
          <a:prstGeom prst="rect">
            <a:avLst>
              <a:gd name="adj" fmla="val 4310"/>
            </a:avLst>
          </a:prstGeom>
          <a:solidFill>
            <a:srgbClr val="FFFFFF"/>
          </a:solidFill>
          <a:ln w="8890">
            <a:solidFill>
              <a:srgbClr val="DCE7E7"/>
            </a:solidFill>
            <a:prstDash val="solid"/>
          </a:ln>
        </p:spPr>
      </p:sp>
      <p:sp>
        <p:nvSpPr>
          <p:cNvPr id="14" name="Text 12"/>
          <p:cNvSpPr/>
          <p:nvPr/>
        </p:nvSpPr>
        <p:spPr>
          <a:xfrm>
            <a:off x="2898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3–4</a:t>
            </a:r>
            <a:endParaRPr lang="en-US" sz="2900" dirty="0"/>
          </a:p>
        </p:txBody>
      </p:sp>
      <p:sp>
        <p:nvSpPr>
          <p:cNvPr id="15" name="Text 13"/>
          <p:cNvSpPr/>
          <p:nvPr/>
        </p:nvSpPr>
        <p:spPr>
          <a:xfrm>
            <a:off x="2898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Эталоны</a:t>
            </a:r>
            <a:endParaRPr lang="en-US" sz="2000" dirty="0"/>
          </a:p>
        </p:txBody>
      </p:sp>
      <p:sp>
        <p:nvSpPr>
          <p:cNvPr id="16" name="Text 14"/>
          <p:cNvSpPr/>
          <p:nvPr/>
        </p:nvSpPr>
        <p:spPr>
          <a:xfrm>
            <a:off x="2898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6 паспортов, критерии</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исходные задания</a:t>
            </a:r>
            <a:endParaRPr lang="en-US" sz="1420" dirty="0"/>
          </a:p>
        </p:txBody>
      </p:sp>
      <p:sp>
        <p:nvSpPr>
          <p:cNvPr id="17" name="Shape 15"/>
          <p:cNvSpPr/>
          <p:nvPr/>
        </p:nvSpPr>
        <p:spPr>
          <a:xfrm>
            <a:off x="5029200" y="2340864"/>
            <a:ext cx="2121408" cy="2843784"/>
          </a:xfrm>
          <a:prstGeom prst="rect">
            <a:avLst>
              <a:gd name="adj" fmla="val 4310"/>
            </a:avLst>
          </a:prstGeom>
          <a:solidFill>
            <a:srgbClr val="FFFFFF"/>
          </a:solidFill>
          <a:ln w="8890">
            <a:solidFill>
              <a:srgbClr val="DCE7E7"/>
            </a:solidFill>
            <a:prstDash val="solid"/>
          </a:ln>
        </p:spPr>
      </p:sp>
      <p:sp>
        <p:nvSpPr>
          <p:cNvPr id="18" name="Text 16"/>
          <p:cNvSpPr/>
          <p:nvPr/>
        </p:nvSpPr>
        <p:spPr>
          <a:xfrm>
            <a:off x="5184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5–8</a:t>
            </a:r>
            <a:endParaRPr lang="en-US" sz="2900" dirty="0"/>
          </a:p>
        </p:txBody>
      </p:sp>
      <p:sp>
        <p:nvSpPr>
          <p:cNvPr id="19" name="Text 17"/>
          <p:cNvSpPr/>
          <p:nvPr/>
        </p:nvSpPr>
        <p:spPr>
          <a:xfrm>
            <a:off x="5184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Практика</a:t>
            </a:r>
            <a:endParaRPr lang="en-US" sz="2000" dirty="0"/>
          </a:p>
        </p:txBody>
      </p:sp>
      <p:sp>
        <p:nvSpPr>
          <p:cNvPr id="20" name="Text 18"/>
          <p:cNvSpPr/>
          <p:nvPr/>
        </p:nvSpPr>
        <p:spPr>
          <a:xfrm>
            <a:off x="5184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Журналы, работа,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ресурсы и замечания</a:t>
            </a:r>
            <a:endParaRPr lang="en-US" sz="1420" dirty="0"/>
          </a:p>
        </p:txBody>
      </p:sp>
      <p:sp>
        <p:nvSpPr>
          <p:cNvPr id="21" name="Shape 19"/>
          <p:cNvSpPr/>
          <p:nvPr/>
        </p:nvSpPr>
        <p:spPr>
          <a:xfrm>
            <a:off x="7315200" y="2340864"/>
            <a:ext cx="2121408" cy="2843784"/>
          </a:xfrm>
          <a:prstGeom prst="rect">
            <a:avLst>
              <a:gd name="adj" fmla="val 4310"/>
            </a:avLst>
          </a:prstGeom>
          <a:solidFill>
            <a:srgbClr val="FFFFFF"/>
          </a:solidFill>
          <a:ln w="8890">
            <a:solidFill>
              <a:srgbClr val="DCE7E7"/>
            </a:solidFill>
            <a:prstDash val="solid"/>
          </a:ln>
        </p:spPr>
      </p:sp>
      <p:sp>
        <p:nvSpPr>
          <p:cNvPr id="22" name="Text 20"/>
          <p:cNvSpPr/>
          <p:nvPr/>
        </p:nvSpPr>
        <p:spPr>
          <a:xfrm>
            <a:off x="7470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9–10</a:t>
            </a:r>
            <a:endParaRPr lang="en-US" sz="2900" dirty="0"/>
          </a:p>
        </p:txBody>
      </p:sp>
      <p:sp>
        <p:nvSpPr>
          <p:cNvPr id="23" name="Text 21"/>
          <p:cNvSpPr/>
          <p:nvPr/>
        </p:nvSpPr>
        <p:spPr>
          <a:xfrm>
            <a:off x="7470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Проверка</a:t>
            </a:r>
            <a:endParaRPr lang="en-US" sz="2000" dirty="0"/>
          </a:p>
        </p:txBody>
      </p:sp>
      <p:sp>
        <p:nvSpPr>
          <p:cNvPr id="24" name="Text 22"/>
          <p:cNvSpPr/>
          <p:nvPr/>
        </p:nvSpPr>
        <p:spPr>
          <a:xfrm>
            <a:off x="7470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Повторение, пользователь</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неавторская оценка</a:t>
            </a:r>
            <a:endParaRPr lang="en-US" sz="1420" dirty="0"/>
          </a:p>
        </p:txBody>
      </p:sp>
      <p:sp>
        <p:nvSpPr>
          <p:cNvPr id="25" name="Shape 23"/>
          <p:cNvSpPr/>
          <p:nvPr/>
        </p:nvSpPr>
        <p:spPr>
          <a:xfrm>
            <a:off x="9601200" y="2340864"/>
            <a:ext cx="2121408" cy="2843784"/>
          </a:xfrm>
          <a:prstGeom prst="rect">
            <a:avLst>
              <a:gd name="adj" fmla="val 4310"/>
            </a:avLst>
          </a:prstGeom>
          <a:solidFill>
            <a:srgbClr val="FFFFFF"/>
          </a:solidFill>
          <a:ln w="8890">
            <a:solidFill>
              <a:srgbClr val="DCE7E7"/>
            </a:solidFill>
            <a:prstDash val="solid"/>
          </a:ln>
        </p:spPr>
      </p:sp>
      <p:sp>
        <p:nvSpPr>
          <p:cNvPr id="26" name="Text 24"/>
          <p:cNvSpPr/>
          <p:nvPr/>
        </p:nvSpPr>
        <p:spPr>
          <a:xfrm>
            <a:off x="9756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11–12</a:t>
            </a:r>
            <a:endParaRPr lang="en-US" sz="2900" dirty="0"/>
          </a:p>
        </p:txBody>
      </p:sp>
      <p:sp>
        <p:nvSpPr>
          <p:cNvPr id="27" name="Text 25"/>
          <p:cNvSpPr/>
          <p:nvPr/>
        </p:nvSpPr>
        <p:spPr>
          <a:xfrm>
            <a:off x="9756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Архив</a:t>
            </a:r>
            <a:endParaRPr lang="en-US" sz="2000" dirty="0"/>
          </a:p>
        </p:txBody>
      </p:sp>
      <p:sp>
        <p:nvSpPr>
          <p:cNvPr id="28" name="Text 26"/>
          <p:cNvSpPr/>
          <p:nvPr/>
        </p:nvSpPr>
        <p:spPr>
          <a:xfrm>
            <a:off x="9756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6 протоколов</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следующий цикл</a:t>
            </a:r>
            <a:endParaRPr lang="en-US" sz="1420" dirty="0"/>
          </a:p>
        </p:txBody>
      </p:sp>
      <p:sp>
        <p:nvSpPr>
          <p:cNvPr id="29" name="Shape 2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0" name="Text 2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Численность и сроки — проектный сценарий, не подтвержденный набор или обязательство.</a:t>
            </a:r>
            <a:endParaRPr lang="en-US" sz="1600" dirty="0"/>
          </a:p>
        </p:txBody>
      </p:sp>
      <p:sp>
        <p:nvSpPr>
          <p:cNvPr id="3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РАБОЧИЕ ФОРМЫ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Пять форм для реального применения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Заполняемые таблицы включены в документ Word.</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29</a:t>
            </a:r>
            <a:endParaRPr lang="en-US" sz="1200" dirty="0"/>
          </a:p>
        </p:txBody>
      </p:sp>
      <p:sp>
        <p:nvSpPr>
          <p:cNvPr id="9" name="Shape 7"/>
          <p:cNvSpPr/>
          <p:nvPr/>
        </p:nvSpPr>
        <p:spPr>
          <a:xfrm>
            <a:off x="457200" y="2075688"/>
            <a:ext cx="320040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44268"/>
            <a:ext cx="29992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ФОРМА</a:t>
            </a:r>
            <a:endParaRPr lang="en-US" sz="1100" dirty="0"/>
          </a:p>
        </p:txBody>
      </p:sp>
      <p:sp>
        <p:nvSpPr>
          <p:cNvPr id="11" name="Shape 9"/>
          <p:cNvSpPr/>
          <p:nvPr/>
        </p:nvSpPr>
        <p:spPr>
          <a:xfrm>
            <a:off x="3657600" y="2075688"/>
            <a:ext cx="8074152"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758184" y="2144268"/>
            <a:ext cx="787298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НАЗНАЧЕНИЕ</a:t>
            </a:r>
            <a:endParaRPr lang="en-US" sz="1100" dirty="0"/>
          </a:p>
        </p:txBody>
      </p:sp>
      <p:sp>
        <p:nvSpPr>
          <p:cNvPr id="13" name="Shape 11"/>
          <p:cNvSpPr/>
          <p:nvPr/>
        </p:nvSpPr>
        <p:spPr>
          <a:xfrm>
            <a:off x="457200" y="2441448"/>
            <a:ext cx="3200400" cy="630936"/>
          </a:xfrm>
          <a:prstGeom prst="rect">
            <a:avLst>
              <a:gd name="adj" fmla="val 14493"/>
            </a:avLst>
          </a:prstGeom>
          <a:solidFill>
            <a:srgbClr val="F1F7F6"/>
          </a:solidFill>
          <a:ln w="8890">
            <a:solidFill>
              <a:srgbClr val="F1F7F6"/>
            </a:solidFill>
            <a:prstDash val="solid"/>
          </a:ln>
        </p:spPr>
      </p:sp>
      <p:sp>
        <p:nvSpPr>
          <p:cNvPr id="14" name="Text 12"/>
          <p:cNvSpPr/>
          <p:nvPr/>
        </p:nvSpPr>
        <p:spPr>
          <a:xfrm>
            <a:off x="557784" y="2532888"/>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F-ET-01</a:t>
            </a:r>
            <a:endParaRPr lang="en-US" sz="1900" dirty="0"/>
          </a:p>
        </p:txBody>
      </p:sp>
      <p:sp>
        <p:nvSpPr>
          <p:cNvPr id="15" name="Shape 13"/>
          <p:cNvSpPr/>
          <p:nvPr/>
        </p:nvSpPr>
        <p:spPr>
          <a:xfrm>
            <a:off x="3657600" y="2441448"/>
            <a:ext cx="8074152" cy="630936"/>
          </a:xfrm>
          <a:prstGeom prst="rect">
            <a:avLst>
              <a:gd name="adj" fmla="val 14493"/>
            </a:avLst>
          </a:prstGeom>
          <a:solidFill>
            <a:srgbClr val="F1F7F6"/>
          </a:solidFill>
          <a:ln w="8890">
            <a:solidFill>
              <a:srgbClr val="F1F7F6"/>
            </a:solidFill>
            <a:prstDash val="solid"/>
          </a:ln>
        </p:spPr>
      </p:sp>
      <p:sp>
        <p:nvSpPr>
          <p:cNvPr id="16" name="Text 14"/>
          <p:cNvSpPr/>
          <p:nvPr/>
        </p:nvSpPr>
        <p:spPr>
          <a:xfrm>
            <a:off x="3758184" y="2532888"/>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Паспорт эталона: 13 полей</a:t>
            </a:r>
            <a:endParaRPr lang="en-US" sz="1900" dirty="0"/>
          </a:p>
        </p:txBody>
      </p:sp>
      <p:sp>
        <p:nvSpPr>
          <p:cNvPr id="17" name="Shape 15"/>
          <p:cNvSpPr/>
          <p:nvPr/>
        </p:nvSpPr>
        <p:spPr>
          <a:xfrm>
            <a:off x="457200" y="3072384"/>
            <a:ext cx="3200400" cy="630936"/>
          </a:xfrm>
          <a:prstGeom prst="rect">
            <a:avLst>
              <a:gd name="adj" fmla="val 14493"/>
            </a:avLst>
          </a:prstGeom>
          <a:solidFill>
            <a:srgbClr val="FFFFFF"/>
          </a:solidFill>
          <a:ln w="8890">
            <a:solidFill>
              <a:srgbClr val="FFFFFF"/>
            </a:solidFill>
            <a:prstDash val="solid"/>
          </a:ln>
        </p:spPr>
      </p:sp>
      <p:sp>
        <p:nvSpPr>
          <p:cNvPr id="18" name="Text 16"/>
          <p:cNvSpPr/>
          <p:nvPr/>
        </p:nvSpPr>
        <p:spPr>
          <a:xfrm>
            <a:off x="557784" y="3163824"/>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F-ET-02</a:t>
            </a:r>
            <a:endParaRPr lang="en-US" sz="1900" dirty="0"/>
          </a:p>
        </p:txBody>
      </p:sp>
      <p:sp>
        <p:nvSpPr>
          <p:cNvPr id="19" name="Shape 17"/>
          <p:cNvSpPr/>
          <p:nvPr/>
        </p:nvSpPr>
        <p:spPr>
          <a:xfrm>
            <a:off x="3657600" y="3072384"/>
            <a:ext cx="8074152" cy="630936"/>
          </a:xfrm>
          <a:prstGeom prst="rect">
            <a:avLst>
              <a:gd name="adj" fmla="val 14493"/>
            </a:avLst>
          </a:prstGeom>
          <a:solidFill>
            <a:srgbClr val="FFFFFF"/>
          </a:solidFill>
          <a:ln w="8890">
            <a:solidFill>
              <a:srgbClr val="FFFFFF"/>
            </a:solidFill>
            <a:prstDash val="solid"/>
          </a:ln>
        </p:spPr>
      </p:sp>
      <p:sp>
        <p:nvSpPr>
          <p:cNvPr id="20" name="Text 18"/>
          <p:cNvSpPr/>
          <p:nvPr/>
        </p:nvSpPr>
        <p:spPr>
          <a:xfrm>
            <a:off x="3758184" y="3163824"/>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Карточка критерия и правила решения</a:t>
            </a:r>
            <a:endParaRPr lang="en-US" sz="1900" dirty="0"/>
          </a:p>
        </p:txBody>
      </p:sp>
      <p:sp>
        <p:nvSpPr>
          <p:cNvPr id="21" name="Shape 19"/>
          <p:cNvSpPr/>
          <p:nvPr/>
        </p:nvSpPr>
        <p:spPr>
          <a:xfrm>
            <a:off x="457200" y="3703320"/>
            <a:ext cx="3200400" cy="630936"/>
          </a:xfrm>
          <a:prstGeom prst="rect">
            <a:avLst>
              <a:gd name="adj" fmla="val 14493"/>
            </a:avLst>
          </a:prstGeom>
          <a:solidFill>
            <a:srgbClr val="F1F7F6"/>
          </a:solidFill>
          <a:ln w="8890">
            <a:solidFill>
              <a:srgbClr val="F1F7F6"/>
            </a:solidFill>
            <a:prstDash val="solid"/>
          </a:ln>
        </p:spPr>
      </p:sp>
      <p:sp>
        <p:nvSpPr>
          <p:cNvPr id="22" name="Text 20"/>
          <p:cNvSpPr/>
          <p:nvPr/>
        </p:nvSpPr>
        <p:spPr>
          <a:xfrm>
            <a:off x="557784" y="3794760"/>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F-ET-03</a:t>
            </a:r>
            <a:endParaRPr lang="en-US" sz="1900" dirty="0"/>
          </a:p>
        </p:txBody>
      </p:sp>
      <p:sp>
        <p:nvSpPr>
          <p:cNvPr id="23" name="Shape 21"/>
          <p:cNvSpPr/>
          <p:nvPr/>
        </p:nvSpPr>
        <p:spPr>
          <a:xfrm>
            <a:off x="3657600" y="3703320"/>
            <a:ext cx="8074152" cy="630936"/>
          </a:xfrm>
          <a:prstGeom prst="rect">
            <a:avLst>
              <a:gd name="adj" fmla="val 14493"/>
            </a:avLst>
          </a:prstGeom>
          <a:solidFill>
            <a:srgbClr val="F1F7F6"/>
          </a:solidFill>
          <a:ln w="8890">
            <a:solidFill>
              <a:srgbClr val="F1F7F6"/>
            </a:solidFill>
            <a:prstDash val="solid"/>
          </a:ln>
        </p:spPr>
      </p:sp>
      <p:sp>
        <p:nvSpPr>
          <p:cNvPr id="24" name="Text 22"/>
          <p:cNvSpPr/>
          <p:nvPr/>
        </p:nvSpPr>
        <p:spPr>
          <a:xfrm>
            <a:off x="3758184" y="3794760"/>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Протокол проверки и приемки</a:t>
            </a:r>
            <a:endParaRPr lang="en-US" sz="1900" dirty="0"/>
          </a:p>
        </p:txBody>
      </p:sp>
      <p:sp>
        <p:nvSpPr>
          <p:cNvPr id="25" name="Shape 23"/>
          <p:cNvSpPr/>
          <p:nvPr/>
        </p:nvSpPr>
        <p:spPr>
          <a:xfrm>
            <a:off x="457200" y="4334256"/>
            <a:ext cx="3200400" cy="630936"/>
          </a:xfrm>
          <a:prstGeom prst="rect">
            <a:avLst>
              <a:gd name="adj" fmla="val 14493"/>
            </a:avLst>
          </a:prstGeom>
          <a:solidFill>
            <a:srgbClr val="FFFFFF"/>
          </a:solidFill>
          <a:ln w="8890">
            <a:solidFill>
              <a:srgbClr val="FFFFFF"/>
            </a:solidFill>
            <a:prstDash val="solid"/>
          </a:ln>
        </p:spPr>
      </p:sp>
      <p:sp>
        <p:nvSpPr>
          <p:cNvPr id="26" name="Text 24"/>
          <p:cNvSpPr/>
          <p:nvPr/>
        </p:nvSpPr>
        <p:spPr>
          <a:xfrm>
            <a:off x="557784" y="4425696"/>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F-ET-04</a:t>
            </a:r>
            <a:endParaRPr lang="en-US" sz="1900" dirty="0"/>
          </a:p>
        </p:txBody>
      </p:sp>
      <p:sp>
        <p:nvSpPr>
          <p:cNvPr id="27" name="Shape 25"/>
          <p:cNvSpPr/>
          <p:nvPr/>
        </p:nvSpPr>
        <p:spPr>
          <a:xfrm>
            <a:off x="3657600" y="4334256"/>
            <a:ext cx="8074152" cy="630936"/>
          </a:xfrm>
          <a:prstGeom prst="rect">
            <a:avLst>
              <a:gd name="adj" fmla="val 14493"/>
            </a:avLst>
          </a:prstGeom>
          <a:solidFill>
            <a:srgbClr val="FFFFFF"/>
          </a:solidFill>
          <a:ln w="8890">
            <a:solidFill>
              <a:srgbClr val="FFFFFF"/>
            </a:solidFill>
            <a:prstDash val="solid"/>
          </a:ln>
        </p:spPr>
      </p:sp>
      <p:sp>
        <p:nvSpPr>
          <p:cNvPr id="28" name="Text 26"/>
          <p:cNvSpPr/>
          <p:nvPr/>
        </p:nvSpPr>
        <p:spPr>
          <a:xfrm>
            <a:off x="3758184" y="4425696"/>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Изменение и согласование новой версии</a:t>
            </a:r>
            <a:endParaRPr lang="en-US" sz="1900" dirty="0"/>
          </a:p>
        </p:txBody>
      </p:sp>
      <p:sp>
        <p:nvSpPr>
          <p:cNvPr id="29" name="Shape 27"/>
          <p:cNvSpPr/>
          <p:nvPr/>
        </p:nvSpPr>
        <p:spPr>
          <a:xfrm>
            <a:off x="457200" y="4965192"/>
            <a:ext cx="3200400" cy="630936"/>
          </a:xfrm>
          <a:prstGeom prst="rect">
            <a:avLst>
              <a:gd name="adj" fmla="val 14493"/>
            </a:avLst>
          </a:prstGeom>
          <a:solidFill>
            <a:srgbClr val="F1F7F6"/>
          </a:solidFill>
          <a:ln w="8890">
            <a:solidFill>
              <a:srgbClr val="F1F7F6"/>
            </a:solidFill>
            <a:prstDash val="solid"/>
          </a:ln>
        </p:spPr>
      </p:sp>
      <p:sp>
        <p:nvSpPr>
          <p:cNvPr id="30" name="Text 28"/>
          <p:cNvSpPr/>
          <p:nvPr/>
        </p:nvSpPr>
        <p:spPr>
          <a:xfrm>
            <a:off x="557784" y="5056632"/>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F-ET-05</a:t>
            </a:r>
            <a:endParaRPr lang="en-US" sz="1900" dirty="0"/>
          </a:p>
        </p:txBody>
      </p:sp>
      <p:sp>
        <p:nvSpPr>
          <p:cNvPr id="31" name="Shape 29"/>
          <p:cNvSpPr/>
          <p:nvPr/>
        </p:nvSpPr>
        <p:spPr>
          <a:xfrm>
            <a:off x="3657600" y="4965192"/>
            <a:ext cx="8074152" cy="630936"/>
          </a:xfrm>
          <a:prstGeom prst="rect">
            <a:avLst>
              <a:gd name="adj" fmla="val 14493"/>
            </a:avLst>
          </a:prstGeom>
          <a:solidFill>
            <a:srgbClr val="F1F7F6"/>
          </a:solidFill>
          <a:ln w="8890">
            <a:solidFill>
              <a:srgbClr val="F1F7F6"/>
            </a:solidFill>
            <a:prstDash val="solid"/>
          </a:ln>
        </p:spPr>
      </p:sp>
      <p:sp>
        <p:nvSpPr>
          <p:cNvPr id="32" name="Text 30"/>
          <p:cNvSpPr/>
          <p:nvPr/>
        </p:nvSpPr>
        <p:spPr>
          <a:xfrm>
            <a:off x="3758184" y="5056632"/>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Связь балансов и исключение двойного учета</a:t>
            </a:r>
            <a:endParaRPr lang="en-US" sz="1900" dirty="0"/>
          </a:p>
        </p:txBody>
      </p:sp>
      <p:sp>
        <p:nvSpPr>
          <p:cNvPr id="33" name="Shape 31"/>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4" name="Text 32"/>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Минимум: паспорт + критерии + доказательства + протокол.</a:t>
            </a:r>
            <a:endParaRPr lang="en-US" sz="1600" dirty="0"/>
          </a:p>
        </p:txBody>
      </p:sp>
      <p:sp>
        <p:nvSpPr>
          <p:cNvPr id="3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ПЕРВОЕ РЕШЕНИЕ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Начать с одного результата, который можно проверить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Согласовать до запуска — не додумывать в ходе исполнения.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30</a:t>
            </a:r>
            <a:endParaRPr lang="en-US" sz="1200" dirty="0"/>
          </a:p>
        </p:txBody>
      </p:sp>
      <p:sp>
        <p:nvSpPr>
          <p:cNvPr id="9" name="Text 7"/>
          <p:cNvSpPr/>
          <p:nvPr/>
        </p:nvSpPr>
        <p:spPr>
          <a:xfrm>
            <a:off x="658368" y="224028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0" name="Text 8"/>
          <p:cNvSpPr/>
          <p:nvPr/>
        </p:nvSpPr>
        <p:spPr>
          <a:xfrm>
            <a:off x="1124712" y="2226564"/>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Выбрать объект и владельца задачи</a:t>
            </a:r>
            <a:endParaRPr lang="en-US" sz="2200" dirty="0"/>
          </a:p>
        </p:txBody>
      </p:sp>
      <p:sp>
        <p:nvSpPr>
          <p:cNvPr id="11" name="Text 9"/>
          <p:cNvSpPr/>
          <p:nvPr/>
        </p:nvSpPr>
        <p:spPr>
          <a:xfrm>
            <a:off x="658368" y="287121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12" name="Text 10"/>
          <p:cNvSpPr/>
          <p:nvPr/>
        </p:nvSpPr>
        <p:spPr>
          <a:xfrm>
            <a:off x="1124712" y="2857500"/>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Определить границы и исходное состояние</a:t>
            </a:r>
            <a:endParaRPr lang="en-US" sz="2200" dirty="0"/>
          </a:p>
        </p:txBody>
      </p:sp>
      <p:sp>
        <p:nvSpPr>
          <p:cNvPr id="13" name="Text 11"/>
          <p:cNvSpPr/>
          <p:nvPr/>
        </p:nvSpPr>
        <p:spPr>
          <a:xfrm>
            <a:off x="658368" y="35021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14" name="Text 12"/>
          <p:cNvSpPr/>
          <p:nvPr/>
        </p:nvSpPr>
        <p:spPr>
          <a:xfrm>
            <a:off x="1124712" y="3488436"/>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Назначить автора, наставника и проверяющего</a:t>
            </a:r>
            <a:endParaRPr lang="en-US" sz="2200" dirty="0"/>
          </a:p>
        </p:txBody>
      </p:sp>
      <p:sp>
        <p:nvSpPr>
          <p:cNvPr id="15" name="Text 13"/>
          <p:cNvSpPr/>
          <p:nvPr/>
        </p:nvSpPr>
        <p:spPr>
          <a:xfrm>
            <a:off x="658368" y="4133088"/>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16" name="Text 14"/>
          <p:cNvSpPr/>
          <p:nvPr/>
        </p:nvSpPr>
        <p:spPr>
          <a:xfrm>
            <a:off x="1124712" y="4119372"/>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Согласовать критерии, ресурсы и стоп-условия</a:t>
            </a:r>
            <a:endParaRPr lang="en-US" sz="2200" dirty="0"/>
          </a:p>
        </p:txBody>
      </p:sp>
      <p:sp>
        <p:nvSpPr>
          <p:cNvPr id="17" name="Text 15"/>
          <p:cNvSpPr/>
          <p:nvPr/>
        </p:nvSpPr>
        <p:spPr>
          <a:xfrm>
            <a:off x="658368" y="476402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05</a:t>
            </a:r>
            <a:endParaRPr lang="en-US" sz="1100" dirty="0"/>
          </a:p>
        </p:txBody>
      </p:sp>
      <p:sp>
        <p:nvSpPr>
          <p:cNvPr id="18" name="Text 16"/>
          <p:cNvSpPr/>
          <p:nvPr/>
        </p:nvSpPr>
        <p:spPr>
          <a:xfrm>
            <a:off x="1124712" y="4750308"/>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Провести практику и сохранить доказательства</a:t>
            </a:r>
            <a:endParaRPr lang="en-US" sz="2200" dirty="0"/>
          </a:p>
        </p:txBody>
      </p:sp>
      <p:sp>
        <p:nvSpPr>
          <p:cNvPr id="19" name="Shape 17"/>
          <p:cNvSpPr/>
          <p:nvPr/>
        </p:nvSpPr>
        <p:spPr>
          <a:xfrm>
            <a:off x="457200" y="5724144"/>
            <a:ext cx="11274552" cy="566928"/>
          </a:xfrm>
          <a:prstGeom prst="rect">
            <a:avLst>
              <a:gd name="adj" fmla="val 16129"/>
            </a:avLst>
          </a:prstGeom>
          <a:solidFill>
            <a:srgbClr val="F1F7F6"/>
          </a:solidFill>
          <a:ln w="8890">
            <a:solidFill>
              <a:srgbClr val="F1F7F6"/>
            </a:solidFill>
            <a:prstDash val="solid"/>
          </a:ln>
        </p:spPr>
      </p:sp>
      <p:sp>
        <p:nvSpPr>
          <p:cNvPr id="20" name="Text 18"/>
          <p:cNvSpPr/>
          <p:nvPr/>
        </p:nvSpPr>
        <p:spPr>
          <a:xfrm>
            <a:off x="667512" y="582472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ФЕНИКС: выбранная цель → знания → практика → доказательства → следующий цикл.</a:t>
            </a:r>
            <a:endParaRPr lang="en-US" sz="1600" dirty="0"/>
          </a:p>
        </p:txBody>
      </p:sp>
      <p:sp>
        <p:nvSpPr>
          <p:cNvPr id="2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ИСТОЧНИКИ / 1</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Источники и границы использования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Дата подготовки: 17 сентября 2026 года. Ссылки также приведены в заметках и документе.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31</a:t>
            </a:r>
            <a:endParaRPr lang="en-US" sz="1200" dirty="0"/>
          </a:p>
        </p:txBody>
      </p:sp>
      <p:sp>
        <p:nvSpPr>
          <p:cNvPr id="9" name="Shape 7"/>
          <p:cNvSpPr/>
          <p:nvPr/>
        </p:nvSpPr>
        <p:spPr>
          <a:xfrm>
            <a:off x="502920" y="2066544"/>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57784" y="210769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S01</a:t>
            </a:r>
            <a:endParaRPr lang="en-US" sz="1000" dirty="0"/>
          </a:p>
        </p:txBody>
      </p:sp>
      <p:sp>
        <p:nvSpPr>
          <p:cNvPr id="11" name="Text 9">
            <a:hlinkClick r:id="rId1" tooltip=""/>
          </p:cNvPr>
          <p:cNvSpPr/>
          <p:nvPr/>
        </p:nvSpPr>
        <p:spPr>
          <a:xfrm>
            <a:off x="1289304" y="2061972"/>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ISO. Quality management principles</a:t>
            </a:r>
            <a:endParaRPr lang="en-US" sz="1570" dirty="0"/>
          </a:p>
        </p:txBody>
      </p:sp>
      <p:sp>
        <p:nvSpPr>
          <p:cNvPr id="12" name="Text 10"/>
          <p:cNvSpPr/>
          <p:nvPr/>
        </p:nvSpPr>
        <p:spPr>
          <a:xfrm>
            <a:off x="1298448" y="2432304"/>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Принципы качества и решения на основе данных.</a:t>
            </a:r>
            <a:endParaRPr lang="en-US" sz="1270" dirty="0"/>
          </a:p>
        </p:txBody>
      </p:sp>
      <p:sp>
        <p:nvSpPr>
          <p:cNvPr id="13" name="Shape 11"/>
          <p:cNvSpPr/>
          <p:nvPr/>
        </p:nvSpPr>
        <p:spPr>
          <a:xfrm>
            <a:off x="502920" y="2770632"/>
            <a:ext cx="576072" cy="283464"/>
          </a:xfrm>
          <a:prstGeom prst="rect">
            <a:avLst>
              <a:gd name="adj" fmla="val 32258"/>
            </a:avLst>
          </a:prstGeom>
          <a:solidFill>
            <a:srgbClr val="C85B22"/>
          </a:solidFill>
          <a:ln w="8890">
            <a:solidFill>
              <a:srgbClr val="C85B22"/>
            </a:solidFill>
            <a:prstDash val="solid"/>
          </a:ln>
        </p:spPr>
      </p:sp>
      <p:sp>
        <p:nvSpPr>
          <p:cNvPr id="14" name="Text 12"/>
          <p:cNvSpPr/>
          <p:nvPr/>
        </p:nvSpPr>
        <p:spPr>
          <a:xfrm>
            <a:off x="557784" y="28117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S02</a:t>
            </a:r>
            <a:endParaRPr lang="en-US" sz="1000" dirty="0"/>
          </a:p>
        </p:txBody>
      </p:sp>
      <p:sp>
        <p:nvSpPr>
          <p:cNvPr id="15" name="Text 13">
            <a:hlinkClick r:id="rId2" tooltip=""/>
          </p:cNvPr>
          <p:cNvSpPr/>
          <p:nvPr/>
        </p:nvSpPr>
        <p:spPr>
          <a:xfrm>
            <a:off x="1289304" y="2766060"/>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NASA. Systems Engineering Handbook, § 5.0 Product Realization</a:t>
            </a:r>
            <a:endParaRPr lang="en-US" sz="1570" dirty="0"/>
          </a:p>
        </p:txBody>
      </p:sp>
      <p:sp>
        <p:nvSpPr>
          <p:cNvPr id="16" name="Text 14"/>
          <p:cNvSpPr/>
          <p:nvPr/>
        </p:nvSpPr>
        <p:spPr>
          <a:xfrm>
            <a:off x="1298448" y="3136392"/>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Верификация и валидация в инженерной методологии.</a:t>
            </a:r>
            <a:endParaRPr lang="en-US" sz="1270" dirty="0"/>
          </a:p>
        </p:txBody>
      </p:sp>
      <p:sp>
        <p:nvSpPr>
          <p:cNvPr id="17" name="Shape 15"/>
          <p:cNvSpPr/>
          <p:nvPr/>
        </p:nvSpPr>
        <p:spPr>
          <a:xfrm>
            <a:off x="502920" y="3474720"/>
            <a:ext cx="576072" cy="283464"/>
          </a:xfrm>
          <a:prstGeom prst="rect">
            <a:avLst>
              <a:gd name="adj" fmla="val 32258"/>
            </a:avLst>
          </a:prstGeom>
          <a:solidFill>
            <a:srgbClr val="197D78"/>
          </a:solidFill>
          <a:ln w="8890">
            <a:solidFill>
              <a:srgbClr val="197D78"/>
            </a:solidFill>
            <a:prstDash val="solid"/>
          </a:ln>
        </p:spPr>
      </p:sp>
      <p:sp>
        <p:nvSpPr>
          <p:cNvPr id="18" name="Text 16"/>
          <p:cNvSpPr/>
          <p:nvPr/>
        </p:nvSpPr>
        <p:spPr>
          <a:xfrm>
            <a:off x="557784" y="351586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S03</a:t>
            </a:r>
            <a:endParaRPr lang="en-US" sz="1000" dirty="0"/>
          </a:p>
        </p:txBody>
      </p:sp>
      <p:sp>
        <p:nvSpPr>
          <p:cNvPr id="19" name="Text 17">
            <a:hlinkClick r:id="rId3" tooltip=""/>
          </p:cNvPr>
          <p:cNvSpPr/>
          <p:nvPr/>
        </p:nvSpPr>
        <p:spPr>
          <a:xfrm>
            <a:off x="1289304" y="3470148"/>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JCGM / BIPM. VIM, § 5.1 Measurement standard</a:t>
            </a:r>
            <a:endParaRPr lang="en-US" sz="1570" dirty="0"/>
          </a:p>
        </p:txBody>
      </p:sp>
      <p:sp>
        <p:nvSpPr>
          <p:cNvPr id="20" name="Text 18"/>
          <p:cNvSpPr/>
          <p:nvPr/>
        </p:nvSpPr>
        <p:spPr>
          <a:xfrm>
            <a:off x="1298448" y="3840480"/>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Техническое значение эталона в метрологии.</a:t>
            </a:r>
            <a:endParaRPr lang="en-US" sz="1270" dirty="0"/>
          </a:p>
        </p:txBody>
      </p:sp>
      <p:sp>
        <p:nvSpPr>
          <p:cNvPr id="21" name="Shape 19"/>
          <p:cNvSpPr/>
          <p:nvPr/>
        </p:nvSpPr>
        <p:spPr>
          <a:xfrm>
            <a:off x="502920" y="4178808"/>
            <a:ext cx="576072" cy="283464"/>
          </a:xfrm>
          <a:prstGeom prst="rect">
            <a:avLst>
              <a:gd name="adj" fmla="val 32258"/>
            </a:avLst>
          </a:prstGeom>
          <a:solidFill>
            <a:srgbClr val="C85B22"/>
          </a:solidFill>
          <a:ln w="8890">
            <a:solidFill>
              <a:srgbClr val="C85B22"/>
            </a:solidFill>
            <a:prstDash val="solid"/>
          </a:ln>
        </p:spPr>
      </p:sp>
      <p:sp>
        <p:nvSpPr>
          <p:cNvPr id="22" name="Text 20"/>
          <p:cNvSpPr/>
          <p:nvPr/>
        </p:nvSpPr>
        <p:spPr>
          <a:xfrm>
            <a:off x="557784" y="42199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S04</a:t>
            </a:r>
            <a:endParaRPr lang="en-US" sz="1000" dirty="0"/>
          </a:p>
        </p:txBody>
      </p:sp>
      <p:sp>
        <p:nvSpPr>
          <p:cNvPr id="23" name="Text 21">
            <a:hlinkClick r:id="rId4" tooltip=""/>
          </p:cNvPr>
          <p:cNvSpPr/>
          <p:nvPr/>
        </p:nvSpPr>
        <p:spPr>
          <a:xfrm>
            <a:off x="1289304" y="4174236"/>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ISO. ISO 50001 — Energy management</a:t>
            </a:r>
            <a:endParaRPr lang="en-US" sz="1570" dirty="0"/>
          </a:p>
        </p:txBody>
      </p:sp>
      <p:sp>
        <p:nvSpPr>
          <p:cNvPr id="24" name="Text 22"/>
          <p:cNvSpPr/>
          <p:nvPr/>
        </p:nvSpPr>
        <p:spPr>
          <a:xfrm>
            <a:off x="1298448" y="4544568"/>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Энергоменеджмент: данные, цели и улучшение.</a:t>
            </a:r>
            <a:endParaRPr lang="en-US" sz="1270" dirty="0"/>
          </a:p>
        </p:txBody>
      </p:sp>
      <p:sp>
        <p:nvSpPr>
          <p:cNvPr id="25" name="Shape 23"/>
          <p:cNvSpPr/>
          <p:nvPr/>
        </p:nvSpPr>
        <p:spPr>
          <a:xfrm>
            <a:off x="502920" y="4882896"/>
            <a:ext cx="576072" cy="283464"/>
          </a:xfrm>
          <a:prstGeom prst="rect">
            <a:avLst>
              <a:gd name="adj" fmla="val 32258"/>
            </a:avLst>
          </a:prstGeom>
          <a:solidFill>
            <a:srgbClr val="197D78"/>
          </a:solidFill>
          <a:ln w="8890">
            <a:solidFill>
              <a:srgbClr val="197D78"/>
            </a:solidFill>
            <a:prstDash val="solid"/>
          </a:ln>
        </p:spPr>
      </p:sp>
      <p:sp>
        <p:nvSpPr>
          <p:cNvPr id="26" name="Text 24"/>
          <p:cNvSpPr/>
          <p:nvPr/>
        </p:nvSpPr>
        <p:spPr>
          <a:xfrm>
            <a:off x="557784" y="492404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S05</a:t>
            </a:r>
            <a:endParaRPr lang="en-US" sz="1000" dirty="0"/>
          </a:p>
        </p:txBody>
      </p:sp>
      <p:sp>
        <p:nvSpPr>
          <p:cNvPr id="27" name="Text 25">
            <a:hlinkClick r:id="rId5" tooltip=""/>
          </p:cNvPr>
          <p:cNvSpPr/>
          <p:nvPr/>
        </p:nvSpPr>
        <p:spPr>
          <a:xfrm>
            <a:off x="1289304" y="4878324"/>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ЮНЕСКО. Recommendation on Open Educational Resources, 2019</a:t>
            </a:r>
            <a:endParaRPr lang="en-US" sz="1570" dirty="0"/>
          </a:p>
        </p:txBody>
      </p:sp>
      <p:sp>
        <p:nvSpPr>
          <p:cNvPr id="28" name="Text 26"/>
          <p:cNvSpPr/>
          <p:nvPr/>
        </p:nvSpPr>
        <p:spPr>
          <a:xfrm>
            <a:off x="1298448" y="5248656"/>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Открытая лицензия, права и обмен учебными материалами.</a:t>
            </a:r>
            <a:endParaRPr lang="en-US" sz="1270" dirty="0"/>
          </a:p>
        </p:txBody>
      </p:sp>
      <p:sp>
        <p:nvSpPr>
          <p:cNvPr id="29" name="Text 27"/>
          <p:cNvSpPr/>
          <p:nvPr/>
        </p:nvSpPr>
        <p:spPr>
          <a:xfrm>
            <a:off x="539496" y="5843016"/>
            <a:ext cx="11119104" cy="329184"/>
          </a:xfrm>
          <a:prstGeom prst="rect">
            <a:avLst/>
          </a:prstGeom>
          <a:noFill/>
          <a:ln/>
        </p:spPr>
        <p:txBody>
          <a:bodyPr wrap="square" lIns="0" tIns="0" rIns="0" bIns="0" rtlCol="0" anchor="ctr"/>
          <a:lstStyle/>
          <a:p>
            <a:pPr indent="0" marL="0">
              <a:buNone/>
            </a:pPr>
            <a:r>
              <a:rPr lang="en-US" sz="1300" b="1" dirty="0">
                <a:solidFill>
                  <a:srgbClr val="16354A"/>
                </a:solidFill>
                <a:latin typeface="Arial" pitchFamily="34" charset="0"/>
                <a:ea typeface="Arial" pitchFamily="34" charset="-122"/>
                <a:cs typeface="Arial" pitchFamily="34" charset="-120"/>
              </a:rPr>
              <a:t>Методические источники не означают сертификации, партнерства или одобрения проекта.</a:t>
            </a:r>
            <a:endParaRPr lang="en-US" sz="1300" dirty="0"/>
          </a:p>
        </p:txBody>
      </p:sp>
      <p:sp>
        <p:nvSpPr>
          <p:cNvPr id="3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8"/>
              </a:rPr>
              <a:t>fenix-city.com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ИСТОЧНИКИ / 2</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Источники и границы использования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Дата подготовки: 17 сентября 2026 года. Ссылки также приведены в заметках и документе.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32</a:t>
            </a:r>
            <a:endParaRPr lang="en-US" sz="1200" dirty="0"/>
          </a:p>
        </p:txBody>
      </p:sp>
      <p:sp>
        <p:nvSpPr>
          <p:cNvPr id="9" name="Shape 7"/>
          <p:cNvSpPr/>
          <p:nvPr/>
        </p:nvSpPr>
        <p:spPr>
          <a:xfrm>
            <a:off x="502920" y="2066544"/>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57784" y="210769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S06</a:t>
            </a:r>
            <a:endParaRPr lang="en-US" sz="1000" dirty="0"/>
          </a:p>
        </p:txBody>
      </p:sp>
      <p:sp>
        <p:nvSpPr>
          <p:cNvPr id="11" name="Text 9">
            <a:hlinkClick r:id="rId1" tooltip=""/>
          </p:cNvPr>
          <p:cNvSpPr/>
          <p:nvPr/>
        </p:nvSpPr>
        <p:spPr>
          <a:xfrm>
            <a:off x="1289304" y="2061972"/>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NIST. Artificial Intelligence Risk Management Framework (AI RMF 1.0), 2023</a:t>
            </a:r>
            <a:endParaRPr lang="en-US" sz="1570" dirty="0"/>
          </a:p>
        </p:txBody>
      </p:sp>
      <p:sp>
        <p:nvSpPr>
          <p:cNvPr id="12" name="Text 10"/>
          <p:cNvSpPr/>
          <p:nvPr/>
        </p:nvSpPr>
        <p:spPr>
          <a:xfrm>
            <a:off x="1298448" y="2432304"/>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Добровольная рамка управления рисками ИИ.</a:t>
            </a:r>
            <a:endParaRPr lang="en-US" sz="1270" dirty="0"/>
          </a:p>
        </p:txBody>
      </p:sp>
      <p:sp>
        <p:nvSpPr>
          <p:cNvPr id="13" name="Shape 11"/>
          <p:cNvSpPr/>
          <p:nvPr/>
        </p:nvSpPr>
        <p:spPr>
          <a:xfrm>
            <a:off x="502920" y="2770632"/>
            <a:ext cx="576072" cy="283464"/>
          </a:xfrm>
          <a:prstGeom prst="rect">
            <a:avLst>
              <a:gd name="adj" fmla="val 32258"/>
            </a:avLst>
          </a:prstGeom>
          <a:solidFill>
            <a:srgbClr val="C85B22"/>
          </a:solidFill>
          <a:ln w="8890">
            <a:solidFill>
              <a:srgbClr val="C85B22"/>
            </a:solidFill>
            <a:prstDash val="solid"/>
          </a:ln>
        </p:spPr>
      </p:sp>
      <p:sp>
        <p:nvSpPr>
          <p:cNvPr id="14" name="Text 12"/>
          <p:cNvSpPr/>
          <p:nvPr/>
        </p:nvSpPr>
        <p:spPr>
          <a:xfrm>
            <a:off x="557784" y="28117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S07</a:t>
            </a:r>
            <a:endParaRPr lang="en-US" sz="1000" dirty="0"/>
          </a:p>
        </p:txBody>
      </p:sp>
      <p:sp>
        <p:nvSpPr>
          <p:cNvPr id="15" name="Text 13">
            <a:hlinkClick r:id="rId2" tooltip=""/>
          </p:cNvPr>
          <p:cNvSpPr/>
          <p:nvPr/>
        </p:nvSpPr>
        <p:spPr>
          <a:xfrm>
            <a:off x="1289304" y="2766060"/>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Федеральный закон от 27.07.2006 № 152-ФЗ «О персональных данных»</a:t>
            </a:r>
            <a:endParaRPr lang="en-US" sz="1570" dirty="0"/>
          </a:p>
        </p:txBody>
      </p:sp>
      <p:sp>
        <p:nvSpPr>
          <p:cNvPr id="16" name="Text 14"/>
          <p:cNvSpPr/>
          <p:nvPr/>
        </p:nvSpPr>
        <p:spPr>
          <a:xfrm>
            <a:off x="1298448" y="3136392"/>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Цель, основание, безопасность и права при обработке данных.</a:t>
            </a:r>
            <a:endParaRPr lang="en-US" sz="1270" dirty="0"/>
          </a:p>
        </p:txBody>
      </p:sp>
      <p:sp>
        <p:nvSpPr>
          <p:cNvPr id="17" name="Shape 15"/>
          <p:cNvSpPr/>
          <p:nvPr/>
        </p:nvSpPr>
        <p:spPr>
          <a:xfrm>
            <a:off x="502920" y="3474720"/>
            <a:ext cx="576072" cy="283464"/>
          </a:xfrm>
          <a:prstGeom prst="rect">
            <a:avLst>
              <a:gd name="adj" fmla="val 32258"/>
            </a:avLst>
          </a:prstGeom>
          <a:solidFill>
            <a:srgbClr val="197D78"/>
          </a:solidFill>
          <a:ln w="8890">
            <a:solidFill>
              <a:srgbClr val="197D78"/>
            </a:solidFill>
            <a:prstDash val="solid"/>
          </a:ln>
        </p:spPr>
      </p:sp>
      <p:sp>
        <p:nvSpPr>
          <p:cNvPr id="18" name="Text 16"/>
          <p:cNvSpPr/>
          <p:nvPr/>
        </p:nvSpPr>
        <p:spPr>
          <a:xfrm>
            <a:off x="557784" y="351586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S08</a:t>
            </a:r>
            <a:endParaRPr lang="en-US" sz="1000" dirty="0"/>
          </a:p>
        </p:txBody>
      </p:sp>
      <p:sp>
        <p:nvSpPr>
          <p:cNvPr id="19" name="Text 17">
            <a:hlinkClick r:id="rId3" tooltip=""/>
          </p:cNvPr>
          <p:cNvSpPr/>
          <p:nvPr/>
        </p:nvSpPr>
        <p:spPr>
          <a:xfrm>
            <a:off x="1289304" y="3470148"/>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Федеральный закон от 29.12.2012 № 273-ФЗ «Об образовании в Российской Федерации»</a:t>
            </a:r>
            <a:endParaRPr lang="en-US" sz="1570" dirty="0"/>
          </a:p>
        </p:txBody>
      </p:sp>
      <p:sp>
        <p:nvSpPr>
          <p:cNvPr id="20" name="Text 18"/>
          <p:cNvSpPr/>
          <p:nvPr/>
        </p:nvSpPr>
        <p:spPr>
          <a:xfrm>
            <a:off x="1298448" y="3840480"/>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Формат деятельности, лицензирование и статус документов.</a:t>
            </a:r>
            <a:endParaRPr lang="en-US" sz="1270" dirty="0"/>
          </a:p>
        </p:txBody>
      </p:sp>
      <p:sp>
        <p:nvSpPr>
          <p:cNvPr id="21" name="Shape 19"/>
          <p:cNvSpPr/>
          <p:nvPr/>
        </p:nvSpPr>
        <p:spPr>
          <a:xfrm>
            <a:off x="502920" y="4178808"/>
            <a:ext cx="576072" cy="283464"/>
          </a:xfrm>
          <a:prstGeom prst="rect">
            <a:avLst>
              <a:gd name="adj" fmla="val 32258"/>
            </a:avLst>
          </a:prstGeom>
          <a:solidFill>
            <a:srgbClr val="C85B22"/>
          </a:solidFill>
          <a:ln w="8890">
            <a:solidFill>
              <a:srgbClr val="C85B22"/>
            </a:solidFill>
            <a:prstDash val="solid"/>
          </a:ln>
        </p:spPr>
      </p:sp>
      <p:sp>
        <p:nvSpPr>
          <p:cNvPr id="22" name="Text 20"/>
          <p:cNvSpPr/>
          <p:nvPr/>
        </p:nvSpPr>
        <p:spPr>
          <a:xfrm>
            <a:off x="557784" y="42199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S09</a:t>
            </a:r>
            <a:endParaRPr lang="en-US" sz="1000" dirty="0"/>
          </a:p>
        </p:txBody>
      </p:sp>
      <p:sp>
        <p:nvSpPr>
          <p:cNvPr id="23" name="Text 21">
            <a:hlinkClick r:id="rId4" tooltip=""/>
          </p:cNvPr>
          <p:cNvSpPr/>
          <p:nvPr/>
        </p:nvSpPr>
        <p:spPr>
          <a:xfrm>
            <a:off x="1289304" y="4174236"/>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Федеральный закон от 26.06.2008 № 102-ФЗ «Об обеспечении единства измерений»</a:t>
            </a:r>
            <a:endParaRPr lang="en-US" sz="1570" dirty="0"/>
          </a:p>
        </p:txBody>
      </p:sp>
      <p:sp>
        <p:nvSpPr>
          <p:cNvPr id="24" name="Text 22"/>
          <p:cNvSpPr/>
          <p:nvPr/>
        </p:nvSpPr>
        <p:spPr>
          <a:xfrm>
            <a:off x="1298448" y="4544568"/>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Сфера регулирования, методы и средства измерений.</a:t>
            </a:r>
            <a:endParaRPr lang="en-US" sz="1270" dirty="0"/>
          </a:p>
        </p:txBody>
      </p:sp>
      <p:sp>
        <p:nvSpPr>
          <p:cNvPr id="25" name="Shape 23"/>
          <p:cNvSpPr/>
          <p:nvPr/>
        </p:nvSpPr>
        <p:spPr>
          <a:xfrm>
            <a:off x="502920" y="4882896"/>
            <a:ext cx="576072" cy="283464"/>
          </a:xfrm>
          <a:prstGeom prst="rect">
            <a:avLst>
              <a:gd name="adj" fmla="val 32258"/>
            </a:avLst>
          </a:prstGeom>
          <a:solidFill>
            <a:srgbClr val="197D78"/>
          </a:solidFill>
          <a:ln w="8890">
            <a:solidFill>
              <a:srgbClr val="197D78"/>
            </a:solidFill>
            <a:prstDash val="solid"/>
          </a:ln>
        </p:spPr>
      </p:sp>
      <p:sp>
        <p:nvSpPr>
          <p:cNvPr id="26" name="Text 24"/>
          <p:cNvSpPr/>
          <p:nvPr/>
        </p:nvSpPr>
        <p:spPr>
          <a:xfrm>
            <a:off x="557784" y="492404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S10</a:t>
            </a:r>
            <a:endParaRPr lang="en-US" sz="1000" dirty="0"/>
          </a:p>
        </p:txBody>
      </p:sp>
      <p:sp>
        <p:nvSpPr>
          <p:cNvPr id="27" name="Text 25">
            <a:hlinkClick r:id="rId5" tooltip=""/>
          </p:cNvPr>
          <p:cNvSpPr/>
          <p:nvPr/>
        </p:nvSpPr>
        <p:spPr>
          <a:xfrm>
            <a:off x="1289304" y="4878324"/>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JCGM / BIPM. VIM, § 2.41 Metrological traceability</a:t>
            </a:r>
            <a:endParaRPr lang="en-US" sz="1570" dirty="0"/>
          </a:p>
        </p:txBody>
      </p:sp>
      <p:sp>
        <p:nvSpPr>
          <p:cNvPr id="28" name="Text 26"/>
          <p:cNvSpPr/>
          <p:nvPr/>
        </p:nvSpPr>
        <p:spPr>
          <a:xfrm>
            <a:off x="1298448" y="5248656"/>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Прослеживаемость результата измерения и неопределенность.</a:t>
            </a:r>
            <a:endParaRPr lang="en-US" sz="1270" dirty="0"/>
          </a:p>
        </p:txBody>
      </p:sp>
      <p:sp>
        <p:nvSpPr>
          <p:cNvPr id="29" name="Text 27"/>
          <p:cNvSpPr/>
          <p:nvPr/>
        </p:nvSpPr>
        <p:spPr>
          <a:xfrm>
            <a:off x="539496" y="5843016"/>
            <a:ext cx="11119104" cy="329184"/>
          </a:xfrm>
          <a:prstGeom prst="rect">
            <a:avLst/>
          </a:prstGeom>
          <a:noFill/>
          <a:ln/>
        </p:spPr>
        <p:txBody>
          <a:bodyPr wrap="square" lIns="0" tIns="0" rIns="0" bIns="0" rtlCol="0" anchor="ctr"/>
          <a:lstStyle/>
          <a:p>
            <a:pPr indent="0" marL="0">
              <a:buNone/>
            </a:pPr>
            <a:r>
              <a:rPr lang="en-US" sz="1300" b="1" dirty="0">
                <a:solidFill>
                  <a:srgbClr val="16354A"/>
                </a:solidFill>
                <a:latin typeface="Arial" pitchFamily="34" charset="0"/>
                <a:ea typeface="Arial" pitchFamily="34" charset="-122"/>
                <a:cs typeface="Arial" pitchFamily="34" charset="-120"/>
              </a:rPr>
              <a:t>Внутренняя основа: «ФЕНИКС — Эволюционная система», v1.0. D01–D19 сохранены.</a:t>
            </a:r>
            <a:endParaRPr lang="en-US" sz="1300" dirty="0"/>
          </a:p>
        </p:txBody>
      </p:sp>
      <p:sp>
        <p:nvSpPr>
          <p:cNvPr id="3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8"/>
              </a:rPr>
              <a:t>fenix-city.com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ФЕНИКС — Конструктор идеального эталона</dc:title>
  <dc:subject>ФЕНИКС — Эволюционная система. Знания и энергия.</dc:subject>
  <dc:creator/>
  <cp:lastModifiedBy/>
  <cp:revision>1</cp:revision>
  <dcterms:created xsi:type="dcterms:W3CDTF">2026-09-16T22:35:43Z</dcterms:created>
  <dcterms:modified xsi:type="dcterms:W3CDTF">2026-09-16T22:35:43Z</dcterms:modified>
</cp:coreProperties>
</file>