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4630400" cy="82296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Источники: https://speczashchita.com/fenix/library/catalog.json . Документы и статусы приведены в реестре комплекта. Рабочая концепция.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Relationship Id="rId5" Type="http://schemas.openxmlformats.org/officeDocument/2006/relationships/hyperlink" Target="https://fenix-city.com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2.xml"/><Relationship Id="rId5" Type="http://schemas.openxmlformats.org/officeDocument/2006/relationships/hyperlink" Target="https://fenix-city.com/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3.xml"/><Relationship Id="rId5" Type="http://schemas.openxmlformats.org/officeDocument/2006/relationships/hyperlink" Target="https://fenix-city.com/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4.xml"/><Relationship Id="rId5" Type="http://schemas.openxmlformats.org/officeDocument/2006/relationships/hyperlink" Target="https://fenix-city.com/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5.xml"/><Relationship Id="rId5" Type="http://schemas.openxmlformats.org/officeDocument/2006/relationships/hyperlink" Target="https://fenix-city.com/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6.xml"/><Relationship Id="rId5" Type="http://schemas.openxmlformats.org/officeDocument/2006/relationships/hyperlink" Target="https://fenix-city.com/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7.xml"/><Relationship Id="rId5" Type="http://schemas.openxmlformats.org/officeDocument/2006/relationships/hyperlink" Target="https://fenix-city.com/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8.xml"/><Relationship Id="rId5" Type="http://schemas.openxmlformats.org/officeDocument/2006/relationships/hyperlink" Target="https://fenix-city.com/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9.xml"/><Relationship Id="rId5" Type="http://schemas.openxmlformats.org/officeDocument/2006/relationships/hyperlink" Target="https://fenix-city.com/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0.xml"/><Relationship Id="rId5" Type="http://schemas.openxmlformats.org/officeDocument/2006/relationships/hyperlink" Target="https://fenix-city.com/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1.xml"/><Relationship Id="rId5" Type="http://schemas.openxmlformats.org/officeDocument/2006/relationships/hyperlink" Target="https://fenix-city.com/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2.xml"/><Relationship Id="rId5" Type="http://schemas.openxmlformats.org/officeDocument/2006/relationships/hyperlink" Target="https://fenix-city.com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1-evolu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3E9D3"/>
                </a:solidFill>
                <a:latin typeface="Cormorant Garamond"/>
              </a:defRPr>
            </a:pPr>
            <a:r>
              <a:t>ФЕНИКС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Эволюционная система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Программа народного саморазвития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От личного выбора — к общему делу  ·  01</a:t>
            </a:r>
          </a:p>
        </p:txBody>
      </p:sp>
      <p:sp>
        <p:nvSpPr>
          <p:cNvPr id="9" name="Fenix site address"/>
          <p:cNvSpPr txBox="1"/>
          <p:nvPr/>
        </p:nvSpPr>
        <p:spPr>
          <a:xfrm>
            <a:off x="12344400" y="79735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5"/>
              </a:rPr>
              <a:t>fenix-city.com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1-evolu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3E9D3"/>
                </a:solidFill>
                <a:latin typeface="Cormorant Garamond"/>
              </a:defRPr>
            </a:pPr>
            <a:r>
              <a:t>Эволюционная система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От личного выбора — к общему делу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Личный выбор, знания, наставничество и совместная практика. Участник создаёт работу, проверяет результат и сохраняет опыт.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Рабочая концепция · 2026  ·  02</a:t>
            </a:r>
          </a:p>
        </p:txBody>
      </p:sp>
      <p:sp>
        <p:nvSpPr>
          <p:cNvPr id="9" name="Fenix site address"/>
          <p:cNvSpPr txBox="1"/>
          <p:nvPr/>
        </p:nvSpPr>
        <p:spPr>
          <a:xfrm>
            <a:off x="12344400" y="79735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5"/>
              </a:rPr>
              <a:t>fenix-city.com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2-foundati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3E9D3"/>
                </a:solidFill>
                <a:latin typeface="Cormorant Garamond"/>
              </a:defRPr>
            </a:pPr>
            <a:r>
              <a:t>Основы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Свобода выбора. Уважение. Ответственность.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Общие принципы и язык программы. Права участника, правила сотрудничества и связь знания с практической работой.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Рабочая концепция · 2026  ·  03</a:t>
            </a:r>
          </a:p>
        </p:txBody>
      </p:sp>
      <p:sp>
        <p:nvSpPr>
          <p:cNvPr id="9" name="Fenix site address"/>
          <p:cNvSpPr txBox="1"/>
          <p:nvPr/>
        </p:nvSpPr>
        <p:spPr>
          <a:xfrm>
            <a:off x="12344400" y="79735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5"/>
              </a:rPr>
              <a:t>fenix-city.com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3-culture-scien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3E9D3"/>
                </a:solidFill>
                <a:latin typeface="Cormorant Garamond"/>
              </a:defRPr>
            </a:pPr>
            <a:r>
              <a:t>Культура и наука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Понимать. Исследовать. Создавать.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Культурная работа и исследовательская задача соединяются в учебном маршруте. Результат становится предметом обсуждения и проверки.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Рабочая концепция · 2026  ·  04</a:t>
            </a:r>
          </a:p>
        </p:txBody>
      </p:sp>
      <p:sp>
        <p:nvSpPr>
          <p:cNvPr id="9" name="Fenix site address"/>
          <p:cNvSpPr txBox="1"/>
          <p:nvPr/>
        </p:nvSpPr>
        <p:spPr>
          <a:xfrm>
            <a:off x="12344400" y="79735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5"/>
              </a:rPr>
              <a:t>fenix-city.com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4-ideal-bench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800">
                <a:solidFill>
                  <a:srgbClr val="F3E9D3"/>
                </a:solidFill>
                <a:latin typeface="Cormorant Garamond"/>
              </a:defRPr>
            </a:pPr>
            <a:r>
              <a:t>Конструктор идеального эталона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Образ → требования → результат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Переход от замысла к паспорту работы: 13 полей и 20 проверок. Эталон описывает результат, процесс или условия участия.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Рабочая концепция · 2026  ·  05</a:t>
            </a:r>
          </a:p>
        </p:txBody>
      </p:sp>
      <p:sp>
        <p:nvSpPr>
          <p:cNvPr id="9" name="Fenix site address"/>
          <p:cNvSpPr txBox="1"/>
          <p:nvPr/>
        </p:nvSpPr>
        <p:spPr>
          <a:xfrm>
            <a:off x="12344400" y="79735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5"/>
              </a:rPr>
              <a:t>fenix-city.com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5-pract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3E9D3"/>
                </a:solidFill>
                <a:latin typeface="Cormorant Garamond"/>
              </a:defRPr>
            </a:pPr>
            <a:r>
              <a:t>Практика саморазвития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Выберите вопрос. Создайте работу. Передайте опыт.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Личный маршрут, наставник и мастерская. Упражнения, рабочие формы, проверка результата и передача полезного опыта.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Рабочая концепция · 2026  ·  06</a:t>
            </a:r>
          </a:p>
        </p:txBody>
      </p:sp>
      <p:sp>
        <p:nvSpPr>
          <p:cNvPr id="9" name="Fenix site address"/>
          <p:cNvSpPr txBox="1"/>
          <p:nvPr/>
        </p:nvSpPr>
        <p:spPr>
          <a:xfrm>
            <a:off x="12344400" y="79735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5"/>
              </a:rPr>
              <a:t>fenix-city.com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6-knowledge-energ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3E9D3"/>
                </a:solidFill>
                <a:latin typeface="Cormorant Garamond"/>
              </a:defRPr>
            </a:pPr>
            <a:r>
              <a:t>Знания и энергия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От знания — к работающему узлу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Сопутствующая концепция ZE-01: ограниченный учебный и инженерный пилот, связь архива, энергетики и природной среды.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Рабочая концепция · 2026  ·  07</a:t>
            </a:r>
          </a:p>
        </p:txBody>
      </p:sp>
      <p:sp>
        <p:nvSpPr>
          <p:cNvPr id="9" name="Fenix site address"/>
          <p:cNvSpPr txBox="1"/>
          <p:nvPr/>
        </p:nvSpPr>
        <p:spPr>
          <a:xfrm>
            <a:off x="12344400" y="79735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5"/>
              </a:rPr>
              <a:t>fenix-city.com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5-pract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3E9D3"/>
                </a:solidFill>
                <a:latin typeface="Cormorant Garamond"/>
              </a:defRPr>
            </a:pPr>
            <a:r>
              <a:t>Маршрут участника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Вопрос → знание → собственная работа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Выбрать задачу. Договориться о результате. Освоить знания. Выполнить работу. Обсудить и проверить. Сохранить опыт.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Добровольное участие  ·  08</a:t>
            </a:r>
          </a:p>
        </p:txBody>
      </p:sp>
      <p:sp>
        <p:nvSpPr>
          <p:cNvPr id="9" name="Fenix site address"/>
          <p:cNvSpPr txBox="1"/>
          <p:nvPr/>
        </p:nvSpPr>
        <p:spPr>
          <a:xfrm>
            <a:off x="12344400" y="79735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5"/>
              </a:rPr>
              <a:t>fenix-city.com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3-culture-scien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3E9D3"/>
                </a:solidFill>
                <a:latin typeface="Cormorant Garamond"/>
              </a:defRPr>
            </a:pPr>
            <a:r>
              <a:t>19 направлений практики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Разные задачи — общий порядок работы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Человек, образование, культура, среда жизни, ресурсы и сотрудничество. Направления ФЕНИКС D01–D19 выделены в отдельную серию обложек.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Классификаторы ФЕНИКС и ECO-PPA разделены  ·  09</a:t>
            </a:r>
          </a:p>
        </p:txBody>
      </p:sp>
      <p:sp>
        <p:nvSpPr>
          <p:cNvPr id="9" name="Fenix site address"/>
          <p:cNvSpPr txBox="1"/>
          <p:nvPr/>
        </p:nvSpPr>
        <p:spPr>
          <a:xfrm>
            <a:off x="12344400" y="79735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5"/>
              </a:rPr>
              <a:t>fenix-city.com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2-foundati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3E9D3"/>
                </a:solidFill>
                <a:latin typeface="Cormorant Garamond"/>
              </a:defRPr>
            </a:pPr>
            <a:r>
              <a:t>Первый учебный цикл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12 недель / 36 часов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Предложение в методических материалах: личный маршрут, поддержка наставника, собственная работа и обратная связь. Сроки и условия согласуются до старта.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Предлагаемая модель, не отчёт о проведении  ·  10</a:t>
            </a:r>
          </a:p>
        </p:txBody>
      </p:sp>
      <p:sp>
        <p:nvSpPr>
          <p:cNvPr id="9" name="Fenix site address"/>
          <p:cNvSpPr txBox="1"/>
          <p:nvPr/>
        </p:nvSpPr>
        <p:spPr>
          <a:xfrm>
            <a:off x="12344400" y="79735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5"/>
              </a:rPr>
              <a:t>fenix-city.com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4-ideal-bench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3E9D3"/>
                </a:solidFill>
                <a:latin typeface="Cormorant Garamond"/>
              </a:defRPr>
            </a:pPr>
            <a:r>
              <a:t>Общий язык оформления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Тёплый свет. Ясная мысль.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Золотой феникс, глубокий синий фон, светлая бумага. Один заголовок, один смысловой образ, короткое описание и точный статус документа.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Фирменный стиль · 01.10.2026  ·  11</a:t>
            </a:r>
          </a:p>
        </p:txBody>
      </p:sp>
      <p:sp>
        <p:nvSpPr>
          <p:cNvPr id="9" name="Fenix site address"/>
          <p:cNvSpPr txBox="1"/>
          <p:nvPr/>
        </p:nvSpPr>
        <p:spPr>
          <a:xfrm>
            <a:off x="12344400" y="79735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5"/>
              </a:rPr>
              <a:t>fenix-city.com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1-evolu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54480"/>
            <a:ext cx="8229600" cy="4636008"/>
          </a:xfrm>
          <a:prstGeom prst="rect">
            <a:avLst/>
          </a:prstGeom>
        </p:spPr>
      </p:pic>
      <p:pic>
        <p:nvPicPr>
          <p:cNvPr id="3" name="Picture 2" descr="fenix-logo-compa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0160" y="512064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D8AD61"/>
                </a:solidFill>
                <a:latin typeface="Montserrat"/>
              </a:defRPr>
            </a:pPr>
            <a:r>
              <a:t>ФЕНИКС  /  СПЕЦЗАЩИТА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52120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>
                <a:solidFill>
                  <a:srgbClr val="F3E9D3"/>
                </a:solidFill>
                <a:latin typeface="Cormorant Garamond"/>
              </a:defRPr>
            </a:pPr>
            <a:r>
              <a:t>Начните с вопроса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4160520"/>
            <a:ext cx="50292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>
                <a:solidFill>
                  <a:srgbClr val="D8AD61"/>
                </a:solidFill>
                <a:latin typeface="Cormorant Garamond"/>
              </a:defRPr>
            </a:pPr>
            <a:r>
              <a:t>Что вы хотите понять и сделать?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5486400"/>
            <a:ext cx="50292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BAC4D0"/>
                </a:solidFill>
                <a:latin typeface="Montserrat"/>
              </a:defRPr>
            </a:pPr>
            <a:r>
              <a:t>Выберите материал. Определите небольшой практический результат. Найдите подходящий формат совместной работы и сохраните то, чему научились.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7680960"/>
            <a:ext cx="1188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AC4D0"/>
                </a:solidFill>
                <a:latin typeface="Montserrat"/>
              </a:defRPr>
            </a:pPr>
            <a:r>
              <a:t>speczashchita.com/fenix.html  ·  12</a:t>
            </a:r>
          </a:p>
        </p:txBody>
      </p:sp>
      <p:sp>
        <p:nvSpPr>
          <p:cNvPr id="9" name="Fenix site address"/>
          <p:cNvSpPr txBox="1"/>
          <p:nvPr/>
        </p:nvSpPr>
        <p:spPr>
          <a:xfrm>
            <a:off x="12344400" y="79735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5"/>
              </a:rPr>
              <a:t>fenix-city.com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