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enix-city.com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fenix-city.com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Анализ мировых балансов — 130 лет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Эволюция человека, ресурсов, технологий, экономики и цивилизации</a:t>
            </a:r>
          </a:p>
        </p:txBody>
      </p:sp>
      <p:pic>
        <p:nvPicPr>
          <p:cNvPr id="6" name="Picture 5" descr="анализ_мировых_балансов_130_лет_сочетани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170432"/>
            <a:ext cx="10972800" cy="48920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8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Главная идея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От истории конфликтов к проектированию согласованных балансов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566160" cy="411480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435607"/>
            <a:ext cx="3291840" cy="395020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Исторический вывод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130 лет показывают смену источников силы: сырьё → промышленность → финансы → технологии → знания.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Главная цена старого уклада — несогласованность роста и ответственности.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566160" cy="411480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435607"/>
            <a:ext cx="3291840" cy="395020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Метод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Новый Уклад требует видеть не одну цифру ВВП, а профиль устойчивости.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Баланс — это инструмент управления, а не бухгалтерская таблица.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0" y="1325880"/>
            <a:ext cx="3246120" cy="411480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66760" y="1435607"/>
            <a:ext cx="2971800" cy="395020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Решение ЭКВИЛИБРИУМ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19 связанных балансов.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12 контуров анализа.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Многомерные рейтинги.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Пилоты и архив доказательств.</a:t>
            </a:r>
          </a:p>
        </p:txBody>
      </p:sp>
      <p:sp>
        <p:nvSpPr>
          <p:cNvPr id="13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1895–1914: Индустриальный разгон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Эпоха как узел балансов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Двигатель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Пар, сталь, железные дороги, электричество, телеграф; рост имперских рынков.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Дисбаланс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Ресурсы и производство быстрее институтов; колониальная асимметрия; социальное напряжение.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280160"/>
            <a:ext cx="338328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75320" y="1389888"/>
            <a:ext cx="310896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800" b="1">
                <a:solidFill>
                  <a:srgbClr val="0C3E74"/>
                </a:solidFill>
              </a:rPr>
              <a:t>Урок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Вывод: устойчивость не возникает автоматически из роста производства.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Каждая эпоха оставляет скрытые обязательства будущим поколениям.</a:t>
            </a:r>
          </a:p>
        </p:txBody>
      </p:sp>
      <p:sp>
        <p:nvSpPr>
          <p:cNvPr id="13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1914–1945: Эпоха мировых войн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Эпоха как узел балансов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Двигатель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Мобилизационная промышленность, нефть, авиация, радио, массовая армия.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Дисбаланс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Крушение старых империй; военная логика доминирует над экономикой; цена ошибки измеряется поколениями.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280160"/>
            <a:ext cx="338328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75320" y="1389888"/>
            <a:ext cx="310896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800" b="1">
                <a:solidFill>
                  <a:srgbClr val="0C3E74"/>
                </a:solidFill>
              </a:rPr>
              <a:t>Урок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Вывод: устойчивость не возникает автоматически из роста производства.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Каждая эпоха оставляет скрытые обязательства будущим поколениям.</a:t>
            </a:r>
          </a:p>
        </p:txBody>
      </p:sp>
      <p:sp>
        <p:nvSpPr>
          <p:cNvPr id="13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1945–1970: Послевоенное восстановление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Эпоха как узел балансов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Двигатель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Инфраструктурный рывок, атомная энергетика, институты ООН/Бреттон-Вудса, начало космической эры.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Дисбаланс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Рост качества жизни в индустриальных центрах при новой зависимости от энергии и сырья.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280160"/>
            <a:ext cx="338328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75320" y="1389888"/>
            <a:ext cx="310896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800" b="1">
                <a:solidFill>
                  <a:srgbClr val="0C3E74"/>
                </a:solidFill>
              </a:rPr>
              <a:t>Урок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Вывод: устойчивость не возникает автоматически из роста производства.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Каждая эпоха оставляет скрытые обязательства будущим поколениям.</a:t>
            </a:r>
          </a:p>
        </p:txBody>
      </p:sp>
      <p:sp>
        <p:nvSpPr>
          <p:cNvPr id="13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1970–1991: Холодная война и техногонка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Эпоха как узел балансов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Двигатель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Нефтяные шоки, вычислительные системы, спутники, системное планирование и военно-промышленные комплексы.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Дисбаланс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Гонка технологий без достаточной экологической обратной связи; высокая стоимость блоковой конфронтации.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280160"/>
            <a:ext cx="338328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75320" y="1389888"/>
            <a:ext cx="310896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800" b="1">
                <a:solidFill>
                  <a:srgbClr val="0C3E74"/>
                </a:solidFill>
              </a:rPr>
              <a:t>Урок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Вывод: устойчивость не возникает автоматически из роста производства.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Каждая эпоха оставляет скрытые обязательства будущим поколениям.</a:t>
            </a:r>
          </a:p>
        </p:txBody>
      </p:sp>
      <p:sp>
        <p:nvSpPr>
          <p:cNvPr id="13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1991–2020: Глобализация и цифровой переход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Эпоха как узел балансов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Двигатель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Контейнерная логистика, интернет, финансовые рынки, платформенные корпорации, быстрый рост Китая.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Дисбаланс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Высокая эффективность цепочек ценности, но уязвимость к шокам, санкциям и концентрации данных.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280160"/>
            <a:ext cx="338328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75320" y="1389888"/>
            <a:ext cx="310896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800" b="1">
                <a:solidFill>
                  <a:srgbClr val="0C3E74"/>
                </a:solidFill>
              </a:rPr>
              <a:t>Урок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Вывод: устойчивость не возникает автоматически из роста производства.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Каждая эпоха оставляет скрытые обязательства будущим поколениям.</a:t>
            </a:r>
          </a:p>
        </p:txBody>
      </p:sp>
      <p:sp>
        <p:nvSpPr>
          <p:cNvPr id="13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2020–2025: Порог Нового Уклада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Эпоха как узел балансов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Двигатель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Пандемия, санкционные контуры, энергетическая перестройка, ИИ, электрификация, климатические риски.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Дисбаланс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Переход от одномерной прибыли к многомерной устойчивости: энергия, вода, земля, человек, знания, безопасность.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280160"/>
            <a:ext cx="338328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75320" y="1389888"/>
            <a:ext cx="310896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800" b="1">
                <a:solidFill>
                  <a:srgbClr val="0C3E74"/>
                </a:solidFill>
              </a:rPr>
              <a:t>Урок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Вывод: устойчивость не возникает автоматически из роста производства.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Каждая эпоха оставляет скрытые обязательства будущим поколениям.</a:t>
            </a:r>
          </a:p>
        </p:txBody>
      </p:sp>
      <p:sp>
        <p:nvSpPr>
          <p:cNvPr id="13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Контуры анализа 1–6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Что именно нужно учитывать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2588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435607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Население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Люди как основа развития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демография, возраст, здоровье, миграция, качество человеческого капитала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435607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Энергия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Источник возможностей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доступность, надежность, цена, чистота, автономность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83879" y="132588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0" y="1435607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Промышленность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Создание материального мира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производственные цепочки, оборудование, локализация, критические компетенции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47472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3584448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Финансы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Кровеносная система экономики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долг, инвестиции, валютные зоны, клиринг, устойчивость расчетов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347472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0" y="3584448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Транспорт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Движение людей и ресурсов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морские пути, железные дороги, авиация, городская мобильность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83879" y="347472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1040" y="3584448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Наука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Познание и открытия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школы, лаборатории, инженерные кадры, фундаментальные исследования</a:t>
            </a:r>
          </a:p>
        </p:txBody>
      </p:sp>
      <p:sp>
        <p:nvSpPr>
          <p:cNvPr id="19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Контуры анализа 7–12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Что именно нужно учитывать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2588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435607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Технологии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Ускорение прогресса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ИИ, цифровые двойники, микроэлектроника, роботы, материалы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435607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Продовольствие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Безопасность жизни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урожайность, почвы, водный цикл, агротехнологии, доступность еды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83879" y="132588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0" y="1435607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Вода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Основа жизни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пресная вода, водосбережение, опреснение, санитарная инфраструктура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47472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3584448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Экология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Баланс человека и природы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выбросы, биоразнообразие, рекультивация, климатическая адаптация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347472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0" y="3584448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Культура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Ценности и смысл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язык, память, образование, диалог поколений, доверие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83879" y="347472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1040" y="3584448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Безопасность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Стабильность и развитие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риски конфликтов, киберзащита, продовольственная и энергетическая устойчивость</a:t>
            </a:r>
          </a:p>
        </p:txBody>
      </p:sp>
      <p:sp>
        <p:nvSpPr>
          <p:cNvPr id="19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19 связанных балансов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Целостная система учёта и развития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170432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261872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1. демографический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47288" y="1170432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38728" y="1261872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2. энергетический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27648" y="1170432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088" y="1261872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3. водный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208007" y="1170432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299447" y="1261872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4. земельный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2112264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2203704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5. продовольственный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447288" y="2112264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538728" y="2203704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6. сырьевой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27648" y="2112264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2203704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7. промышленный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208007" y="2112264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99447" y="2203704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8. транспортно-логистический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3054096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8368" y="3145536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9. финансовый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447288" y="3054096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38728" y="3145536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10. научно-технологический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27648" y="3054096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19088" y="3145536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11. образовательный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208007" y="3054096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299447" y="3145536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12. здоровья и качества жизни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66928" y="3995928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4087368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13. экологический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447288" y="3995928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538728" y="4087368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14. культурно-смысловой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27648" y="3995928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19088" y="4087368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15. управленческий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208007" y="3995928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299447" y="4087368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16. информационно-цифровой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66928" y="4937760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58368" y="502920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17. безопасности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447288" y="4937760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38728" y="502920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18. международной кооперации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27648" y="4937760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502920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19. межпоколенческий</a:t>
            </a:r>
          </a:p>
        </p:txBody>
      </p:sp>
      <p:sp>
        <p:nvSpPr>
          <p:cNvPr id="45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Профили центров силы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Не один победитель, а разные конфигурации силы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234440"/>
            <a:ext cx="5257800" cy="1261872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344168"/>
            <a:ext cx="4983480" cy="1097280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250" b="1">
                <a:solidFill>
                  <a:srgbClr val="0C3E74"/>
                </a:solidFill>
              </a:rPr>
              <a:t>Россия</a:t>
            </a:r>
          </a:p>
          <a:p>
            <a:pPr>
              <a:spcAft>
                <a:spcPts val="400"/>
              </a:spcAft>
              <a:defRPr sz="1050">
                <a:solidFill>
                  <a:srgbClr val="232323"/>
                </a:solidFill>
              </a:defRPr>
            </a:pPr>
            <a:r>
              <a:t>• Сила: ресурсы, территория, вода, энергетика, фундаментальная наука, безопасность</a:t>
            </a:r>
          </a:p>
          <a:p>
            <a:pPr>
              <a:spcAft>
                <a:spcPts val="400"/>
              </a:spcAft>
              <a:defRPr sz="1050">
                <a:solidFill>
                  <a:srgbClr val="232323"/>
                </a:solidFill>
              </a:defRPr>
            </a:pPr>
            <a:r>
              <a:t>• Риск: демография, технологическая локализация, капитализация знаний, инфраструктурная связанность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234440"/>
            <a:ext cx="5257800" cy="1261872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46520" y="1344168"/>
            <a:ext cx="4983480" cy="1097280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250" b="1">
                <a:solidFill>
                  <a:srgbClr val="0C3E74"/>
                </a:solidFill>
              </a:rPr>
              <a:t>Китай</a:t>
            </a:r>
          </a:p>
          <a:p>
            <a:pPr>
              <a:spcAft>
                <a:spcPts val="400"/>
              </a:spcAft>
              <a:defRPr sz="1050">
                <a:solidFill>
                  <a:srgbClr val="232323"/>
                </a:solidFill>
              </a:defRPr>
            </a:pPr>
            <a:r>
              <a:t>• Сила: производство, инфраструктурная дисциплина, скорость масштабирования, промышленная кооперация</a:t>
            </a:r>
          </a:p>
          <a:p>
            <a:pPr>
              <a:spcAft>
                <a:spcPts val="400"/>
              </a:spcAft>
              <a:defRPr sz="1050">
                <a:solidFill>
                  <a:srgbClr val="232323"/>
                </a:solidFill>
              </a:defRPr>
            </a:pPr>
            <a:r>
              <a:t>• Риск: демография, энергетическая зависимость, экологическая нагрузка, внешние рынки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2834640"/>
            <a:ext cx="5257800" cy="1261872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2944368"/>
            <a:ext cx="4983480" cy="1097280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250" b="1">
                <a:solidFill>
                  <a:srgbClr val="0C3E74"/>
                </a:solidFill>
              </a:rPr>
              <a:t>США</a:t>
            </a:r>
          </a:p>
          <a:p>
            <a:pPr>
              <a:spcAft>
                <a:spcPts val="400"/>
              </a:spcAft>
              <a:defRPr sz="1050">
                <a:solidFill>
                  <a:srgbClr val="232323"/>
                </a:solidFill>
              </a:defRPr>
            </a:pPr>
            <a:r>
              <a:t>• Сила: финансы, университеты, цифровые платформы, оборонные технологии, предпринимательство</a:t>
            </a:r>
          </a:p>
          <a:p>
            <a:pPr>
              <a:spcAft>
                <a:spcPts val="400"/>
              </a:spcAft>
              <a:defRPr sz="1050">
                <a:solidFill>
                  <a:srgbClr val="232323"/>
                </a:solidFill>
              </a:defRPr>
            </a:pPr>
            <a:r>
              <a:t>• Риск: долг, социальная поляризация, деградация инфраструктуры, доверие к институтам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2834640"/>
            <a:ext cx="5257800" cy="1261872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520" y="2944368"/>
            <a:ext cx="4983480" cy="1097280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250" b="1">
                <a:solidFill>
                  <a:srgbClr val="0C3E74"/>
                </a:solidFill>
              </a:rPr>
              <a:t>Европа</a:t>
            </a:r>
          </a:p>
          <a:p>
            <a:pPr>
              <a:spcAft>
                <a:spcPts val="400"/>
              </a:spcAft>
              <a:defRPr sz="1050">
                <a:solidFill>
                  <a:srgbClr val="232323"/>
                </a:solidFill>
              </a:defRPr>
            </a:pPr>
            <a:r>
              <a:t>• Сила: стандарты, культура, регуляторные модели, качество жизни, зеленая повестка</a:t>
            </a:r>
          </a:p>
          <a:p>
            <a:pPr>
              <a:spcAft>
                <a:spcPts val="400"/>
              </a:spcAft>
              <a:defRPr sz="1050">
                <a:solidFill>
                  <a:srgbClr val="232323"/>
                </a:solidFill>
              </a:defRPr>
            </a:pPr>
            <a:r>
              <a:t>• Риск: энергетическая цена, промышленная конкурентоспособность, миграционная и политическая фрагментация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4434840"/>
            <a:ext cx="5257800" cy="1261872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4983480" cy="1097280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250" b="1">
                <a:solidFill>
                  <a:srgbClr val="0C3E74"/>
                </a:solidFill>
              </a:rPr>
              <a:t>Мир в целом</a:t>
            </a:r>
          </a:p>
          <a:p>
            <a:pPr>
              <a:spcAft>
                <a:spcPts val="400"/>
              </a:spcAft>
              <a:defRPr sz="1050">
                <a:solidFill>
                  <a:srgbClr val="232323"/>
                </a:solidFill>
              </a:defRPr>
            </a:pPr>
            <a:r>
              <a:t>• Сила: единая научная база, глобальные коммуникации, технологическое ускорение</a:t>
            </a:r>
          </a:p>
          <a:p>
            <a:pPr>
              <a:spcAft>
                <a:spcPts val="400"/>
              </a:spcAft>
              <a:defRPr sz="1050">
                <a:solidFill>
                  <a:srgbClr val="232323"/>
                </a:solidFill>
              </a:defRPr>
            </a:pPr>
            <a:r>
              <a:t>• Риск: водный стресс, климатические риски, неравный доступ к энергии, рост конфликтности</a:t>
            </a:r>
          </a:p>
        </p:txBody>
      </p:sp>
      <p:sp>
        <p:nvSpPr>
          <p:cNvPr id="17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Многомерные рейтинги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От ранжирования к профилю развития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325880"/>
            <a:ext cx="342900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435607"/>
            <a:ext cx="315468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Принцип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Рейтинг не должен сводиться к одному месту в таблице.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Он показывает профиль: где сила, где дефицит, где риск.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42900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435607"/>
            <a:ext cx="315468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Измерения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Ресурсы, энергия, знания, качество жизни, экология, управление.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Каждый показатель должен иметь источник, метод расчета и ответственного.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325880"/>
            <a:ext cx="32461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75320" y="1435607"/>
            <a:ext cx="29718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Выход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Результат — не медаль, а карта решения.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Проект становится управляемым, когда его эффект доказан данными.</a:t>
            </a:r>
          </a:p>
        </p:txBody>
      </p:sp>
      <p:sp>
        <p:nvSpPr>
          <p:cNvPr id="13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Матрица 19×19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Каждое решение влияет на всю систему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25880"/>
            <a:ext cx="34747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435607"/>
            <a:ext cx="32004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Связанность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Энергетика меняет воду, землю, транспорт, производство и финансы.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Вода меняет здоровье, продовольствие и миграцию.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4747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435607"/>
            <a:ext cx="32004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Механизм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Проект получает цифровой паспорт.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Данные уходят в архив доказательств.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ГРИД считает сценарии и последствия.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83879" y="1325880"/>
            <a:ext cx="32461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0" y="1435607"/>
            <a:ext cx="29718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Управление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Решение принимается только после проверки межбалансовых эффектов.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Так снижается цена стратегической ошибки.</a:t>
            </a:r>
          </a:p>
        </p:txBody>
      </p:sp>
      <p:sp>
        <p:nvSpPr>
          <p:cNvPr id="13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Переход к Новому Укладу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Ресурсы → технологии → инфраструктура → качество жизни → устойчивость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325880"/>
            <a:ext cx="342900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435607"/>
            <a:ext cx="315468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Шаг 1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История используется как диагностика системных дисбалансов.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Проектирование будущего начинается с честного учета прошлого.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42900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435607"/>
            <a:ext cx="315468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Шаг 2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19 балансов становятся языком стратегического планирования.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Многомерные рейтинги заменяют одномерную гонку.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325880"/>
            <a:ext cx="32461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75320" y="1435607"/>
            <a:ext cx="29718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Шаг 3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Пилоты подтверждают метод на практике.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Масштабируются только проверенные решения.</a:t>
            </a:r>
          </a:p>
        </p:txBody>
      </p:sp>
      <p:sp>
        <p:nvSpPr>
          <p:cNvPr id="13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Пилоты для проверки метода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От анализа прошлого к практическому будущему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25880"/>
            <a:ext cx="34747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435607"/>
            <a:ext cx="32004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800" b="1">
                <a:solidFill>
                  <a:srgbClr val="0C3E74"/>
                </a:solidFill>
              </a:rPr>
              <a:t>Пилоты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Город знания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ECO-PPA GLOBAL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Архив сохранения наследия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Биоценозные точки мониторинга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4747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435607"/>
            <a:ext cx="32004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800" b="1">
                <a:solidFill>
                  <a:srgbClr val="0C3E74"/>
                </a:solidFill>
              </a:rPr>
              <a:t>Что измеряем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Энергия, вода, земля, продовольствие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Наука, образование, культура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Данные, доказательства, рейтинги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83879" y="1325880"/>
            <a:ext cx="32461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0" y="1435607"/>
            <a:ext cx="29718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800" b="1">
                <a:solidFill>
                  <a:srgbClr val="0C3E74"/>
                </a:solidFill>
              </a:rPr>
              <a:t>Выход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Паспорт проекта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Матрица 19×19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Архив доказательств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Решение о масштабировании</a:t>
            </a:r>
          </a:p>
        </p:txBody>
      </p:sp>
      <p:sp>
        <p:nvSpPr>
          <p:cNvPr id="13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Первые 90 дней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Как превратить анализ в управляемый проект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25880"/>
            <a:ext cx="34747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435607"/>
            <a:ext cx="32004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Подготовка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0–30 дней: словарь, команда, источники, контуры.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30–60 дней: профили центров силы и матрица 19×19.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4747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435607"/>
            <a:ext cx="32004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Сборка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60–75 дней: цифровой паспорт, архив доказательств, модель рейтинга.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75–90 дней: доклад, презентация, решение о пилотах.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83879" y="1325880"/>
            <a:ext cx="32461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0" y="1435607"/>
            <a:ext cx="29718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800" b="1">
                <a:solidFill>
                  <a:srgbClr val="0C3E74"/>
                </a:solidFill>
              </a:rPr>
              <a:t>Результат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Итог: не обзорная статья, а рабочий контур управления развитием.</a:t>
            </a:r>
          </a:p>
        </p:txBody>
      </p:sp>
      <p:sp>
        <p:nvSpPr>
          <p:cNvPr id="13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Финальная формула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130 лет анализа — для следующих 130 лет развития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88720" y="1600200"/>
            <a:ext cx="9784080" cy="33832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325880" y="1709928"/>
            <a:ext cx="9509759" cy="32186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2300" b="1">
                <a:solidFill>
                  <a:srgbClr val="0C3E74"/>
                </a:solidFill>
              </a:rPr>
              <a:t>Вывод</a:t>
            </a:r>
          </a:p>
          <a:p>
            <a:pPr>
              <a:spcAft>
                <a:spcPts val="400"/>
              </a:spcAft>
              <a:defRPr sz="2100">
                <a:solidFill>
                  <a:srgbClr val="232323"/>
                </a:solidFill>
              </a:defRPr>
            </a:pPr>
            <a:r>
              <a:t>• Прошлые 130 лет показали цену несогласованных балансов.</a:t>
            </a:r>
          </a:p>
          <a:p>
            <a:pPr>
              <a:spcAft>
                <a:spcPts val="400"/>
              </a:spcAft>
              <a:defRPr sz="2100">
                <a:solidFill>
                  <a:srgbClr val="232323"/>
                </a:solidFill>
              </a:defRPr>
            </a:pPr>
            <a:r>
              <a:t>• Следующие 130 лет должны быть спроектированы как система воспроизводства жизни, знаний, энергии, воды, земли и человеческого достоинства.</a:t>
            </a:r>
          </a:p>
          <a:p>
            <a:pPr>
              <a:spcAft>
                <a:spcPts val="400"/>
              </a:spcAft>
              <a:defRPr sz="2100">
                <a:solidFill>
                  <a:srgbClr val="232323"/>
                </a:solidFill>
              </a:defRPr>
            </a:pPr>
            <a:r>
              <a:t>• ЭКВИЛИБРИУМ: аналитика сегодня — устойчивый мир завтра.</a:t>
            </a:r>
          </a:p>
        </p:txBody>
      </p:sp>
      <p:sp>
        <p:nvSpPr>
          <p:cNvPr id="9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2"/>
              </a:rPr>
              <a:t>fenix-city.com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