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Relationship Id="rId4" Type="http://schemas.openxmlformats.org/officeDocument/2006/relationships/hyperlink" Target="https://fenix-city.com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fenix-city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fenix-city.com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fenix-city.com/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enix-city.com/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fenix-city.com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fenix-city.com/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fenix-city.com/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fenix-city.com/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fenix-city.com/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fenix-city.com/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fenix-city.com/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fenix-city.com/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Relationship Id="rId4" Type="http://schemas.openxmlformats.org/officeDocument/2006/relationships/hyperlink" Target="https://fenix-city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единое_будущее_гармония_людей_и_планет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Смысл книги: единая судьба как система действия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777240" y="1417320"/>
            <a:ext cx="1060704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судьба — это не единообразие. Это согласование прав, ресурсов, ответственности и результата вокруг человека и живой планеты.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31520" y="2788920"/>
            <a:ext cx="822960" cy="822960"/>
          </a:xfrm>
          <a:prstGeom prst="ellipse">
            <a:avLst/>
          </a:prstGeom>
          <a:solidFill>
            <a:srgbClr val="EAF6FF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☼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48640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Принцип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1664208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395728" y="2788920"/>
            <a:ext cx="822960" cy="822960"/>
          </a:xfrm>
          <a:prstGeom prst="ellipse">
            <a:avLst/>
          </a:prstGeom>
          <a:solidFill>
            <a:srgbClr val="DFF5F1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95728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◎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2212848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Задача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328416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4059936" y="2788920"/>
            <a:ext cx="822960" cy="822960"/>
          </a:xfrm>
          <a:prstGeom prst="ellipse">
            <a:avLst/>
          </a:prstGeom>
          <a:solidFill>
            <a:srgbClr val="EAF6FF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59936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⚙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877056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Решение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992624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5724144" y="2788920"/>
            <a:ext cx="822960" cy="822960"/>
          </a:xfrm>
          <a:prstGeom prst="ellipse">
            <a:avLst/>
          </a:prstGeom>
          <a:solidFill>
            <a:srgbClr val="DFF5F1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24144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✦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541264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Действие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656832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7388352" y="2788920"/>
            <a:ext cx="822960" cy="822960"/>
          </a:xfrm>
          <a:prstGeom prst="ellipse">
            <a:avLst/>
          </a:prstGeom>
          <a:solidFill>
            <a:srgbClr val="EAF6FF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88352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▣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205472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Доказательство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321040" y="3200400"/>
            <a:ext cx="621792" cy="0"/>
          </a:xfrm>
          <a:prstGeom prst="line">
            <a:avLst/>
          </a:prstGeom>
          <a:noFill/>
          <a:ln w="1524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9" name="Shape 27"/>
          <p:cNvSpPr/>
          <p:nvPr/>
        </p:nvSpPr>
        <p:spPr>
          <a:xfrm>
            <a:off x="9052560" y="2788920"/>
            <a:ext cx="822960" cy="822960"/>
          </a:xfrm>
          <a:prstGeom prst="ellipse">
            <a:avLst/>
          </a:prstGeom>
          <a:solidFill>
            <a:srgbClr val="DFF5F1"/>
          </a:solidFill>
          <a:ln w="13970">
            <a:solidFill>
              <a:srgbClr val="B58A2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052560" y="2962656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8869680" y="37033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Баланс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1005840" y="4617720"/>
            <a:ext cx="10195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Рабочая формула книги: каждая идея должна дойти до проверяемого изменения баланса, иначе она остаётся лозунгом.</a:t>
            </a:r>
            <a:endParaRPr lang="en-US" sz="1650" dirty="0"/>
          </a:p>
        </p:txBody>
      </p:sp>
      <p:sp>
        <p:nvSpPr>
          <p:cNvPr id="3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входит в мастер-документ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868680" y="138988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325880" y="1536192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28800" y="1371600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Миссия, человек, 16 Конов и Завет из 19 статей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68680" y="2139696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1325880" y="228600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828800" y="2121408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Планетарный лотос, Кристалл 741 и матрица 13×20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68680" y="2889504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1325880" y="3035808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0" y="2871216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Семь уровней перехода от принципа к балансу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68680" y="3639312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1325880" y="3785616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828800" y="3621024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 направлений Нового Мирового Уклада и 19 связанных балансов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68680" y="4389120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325880" y="4535424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828800" y="4370832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Архитектура исполнения: ЭКВИЛИБРИУМ, СФЕРА, ECO-PPA, СПЕЦЗАЩИТА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68680" y="513892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1325880" y="5285232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828800" y="5120640"/>
            <a:ext cx="8778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Пилоты, формуляры, дорожная карта и карта достоверности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68680" y="5806440"/>
            <a:ext cx="10424160" cy="384048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33272" y="5907024"/>
            <a:ext cx="100949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Внутренняя дисциплина документа: отделять вдохновляющий образ, проектные решения и проверяемые факты.</a:t>
            </a:r>
            <a:endParaRPr lang="en-US" sz="1400" dirty="0"/>
          </a:p>
        </p:txBody>
      </p:sp>
      <p:sp>
        <p:nvSpPr>
          <p:cNvPr id="28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Завет Единого Неба — 19 статей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640080" y="132588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15568" y="130759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судьба свободных людей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640080" y="175564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115568" y="173736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Неприкосновенность достоинства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640080" y="218541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115568" y="216712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Мир как способ действия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640080" y="261518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115568" y="259689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Свобода совести и участия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640080" y="304495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1115568" y="3026664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Дети и будущие поколения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640080" y="34747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115568" y="345643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Здоровье и самостоятельность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640080" y="39044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1115568" y="388620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Живая Земля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640080" y="433425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1115568" y="431596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 и пища</a:t>
            </a:r>
            <a:endParaRPr lang="en-US" sz="1220" dirty="0"/>
          </a:p>
        </p:txBody>
      </p:sp>
      <p:sp>
        <p:nvSpPr>
          <p:cNvPr id="24" name="Text 22"/>
          <p:cNvSpPr/>
          <p:nvPr/>
        </p:nvSpPr>
        <p:spPr>
          <a:xfrm>
            <a:off x="640080" y="476402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1115568" y="474573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Знание и образование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640080" y="519379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115568" y="5175504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Наука и исследование</a:t>
            </a:r>
            <a:endParaRPr lang="en-US" sz="1220" dirty="0"/>
          </a:p>
        </p:txBody>
      </p:sp>
      <p:sp>
        <p:nvSpPr>
          <p:cNvPr id="28" name="Text 26"/>
          <p:cNvSpPr/>
          <p:nvPr/>
        </p:nvSpPr>
        <p:spPr>
          <a:xfrm>
            <a:off x="6400800" y="132588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876288" y="130759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Труд и экономика</a:t>
            </a:r>
            <a:endParaRPr lang="en-US" sz="1220" dirty="0"/>
          </a:p>
        </p:txBody>
      </p:sp>
      <p:sp>
        <p:nvSpPr>
          <p:cNvPr id="30" name="Text 28"/>
          <p:cNvSpPr/>
          <p:nvPr/>
        </p:nvSpPr>
        <p:spPr>
          <a:xfrm>
            <a:off x="6400800" y="175564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6876288" y="173736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Энергия и ответственность</a:t>
            </a:r>
            <a:endParaRPr lang="en-US" sz="1220" dirty="0"/>
          </a:p>
        </p:txBody>
      </p:sp>
      <p:sp>
        <p:nvSpPr>
          <p:cNvPr id="32" name="Text 30"/>
          <p:cNvSpPr/>
          <p:nvPr/>
        </p:nvSpPr>
        <p:spPr>
          <a:xfrm>
            <a:off x="6400800" y="218541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6876288" y="216712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 как средство</a:t>
            </a:r>
            <a:endParaRPr lang="en-US" sz="1220" dirty="0"/>
          </a:p>
        </p:txBody>
      </p:sp>
      <p:sp>
        <p:nvSpPr>
          <p:cNvPr id="34" name="Text 32"/>
          <p:cNvSpPr/>
          <p:nvPr/>
        </p:nvSpPr>
        <p:spPr>
          <a:xfrm>
            <a:off x="6400800" y="261518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876288" y="259689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Кооперация и поддержка</a:t>
            </a:r>
            <a:endParaRPr lang="en-US" sz="1220" dirty="0"/>
          </a:p>
        </p:txBody>
      </p:sp>
      <p:sp>
        <p:nvSpPr>
          <p:cNvPr id="36" name="Text 34"/>
          <p:cNvSpPr/>
          <p:nvPr/>
        </p:nvSpPr>
        <p:spPr>
          <a:xfrm>
            <a:off x="6400800" y="3044952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6876288" y="3026664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Культура и память</a:t>
            </a:r>
            <a:endParaRPr lang="en-US" sz="1220" dirty="0"/>
          </a:p>
        </p:txBody>
      </p:sp>
      <p:sp>
        <p:nvSpPr>
          <p:cNvPr id="38" name="Text 36"/>
          <p:cNvSpPr/>
          <p:nvPr/>
        </p:nvSpPr>
        <p:spPr>
          <a:xfrm>
            <a:off x="6400800" y="3474720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876288" y="3456432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Право и управление</a:t>
            </a:r>
            <a:endParaRPr lang="en-US" sz="1220" dirty="0"/>
          </a:p>
        </p:txBody>
      </p:sp>
      <p:sp>
        <p:nvSpPr>
          <p:cNvPr id="40" name="Text 38"/>
          <p:cNvSpPr/>
          <p:nvPr/>
        </p:nvSpPr>
        <p:spPr>
          <a:xfrm>
            <a:off x="6400800" y="3904488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876288" y="3886200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 и личная свобода</a:t>
            </a:r>
            <a:endParaRPr lang="en-US" sz="1220" dirty="0"/>
          </a:p>
        </p:txBody>
      </p:sp>
      <p:sp>
        <p:nvSpPr>
          <p:cNvPr id="42" name="Text 40"/>
          <p:cNvSpPr/>
          <p:nvPr/>
        </p:nvSpPr>
        <p:spPr>
          <a:xfrm>
            <a:off x="6400800" y="4334256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876288" y="4315968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Связанные балансы</a:t>
            </a:r>
            <a:endParaRPr lang="en-US" sz="1220" dirty="0"/>
          </a:p>
        </p:txBody>
      </p:sp>
      <p:sp>
        <p:nvSpPr>
          <p:cNvPr id="44" name="Text 42"/>
          <p:cNvSpPr/>
          <p:nvPr/>
        </p:nvSpPr>
        <p:spPr>
          <a:xfrm>
            <a:off x="6400800" y="4764024"/>
            <a:ext cx="320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6876288" y="4745736"/>
            <a:ext cx="4800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Преемственность будущего</a:t>
            </a:r>
            <a:endParaRPr lang="en-US" sz="1220" dirty="0"/>
          </a:p>
        </p:txBody>
      </p:sp>
      <p:sp>
        <p:nvSpPr>
          <p:cNvPr id="46" name="Text 44"/>
          <p:cNvSpPr/>
          <p:nvPr/>
        </p:nvSpPr>
        <p:spPr>
          <a:xfrm>
            <a:off x="914400" y="5897880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Назначение Завета — не подменить право, а задать высокую этическую рамку для проектирования решений.</a:t>
            </a:r>
            <a:endParaRPr lang="en-US" sz="1350" dirty="0"/>
          </a:p>
        </p:txBody>
      </p:sp>
      <p:sp>
        <p:nvSpPr>
          <p:cNvPr id="47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05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 связанных балансов — язык управления результатом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685800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0392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Жизнь и природа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923544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1344168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Демография</a:t>
            </a:r>
            <a:endParaRPr lang="en-US" sz="1080" dirty="0"/>
          </a:p>
        </p:txBody>
      </p:sp>
      <p:sp>
        <p:nvSpPr>
          <p:cNvPr id="12" name="Text 10"/>
          <p:cNvSpPr/>
          <p:nvPr/>
        </p:nvSpPr>
        <p:spPr>
          <a:xfrm>
            <a:off x="923544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1344168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Биосфера</a:t>
            </a:r>
            <a:endParaRPr lang="en-US" sz="1080" dirty="0"/>
          </a:p>
        </p:txBody>
      </p:sp>
      <p:sp>
        <p:nvSpPr>
          <p:cNvPr id="14" name="Text 12"/>
          <p:cNvSpPr/>
          <p:nvPr/>
        </p:nvSpPr>
        <p:spPr>
          <a:xfrm>
            <a:off x="923544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344168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</a:t>
            </a:r>
            <a:endParaRPr lang="en-US" sz="1080" dirty="0"/>
          </a:p>
        </p:txBody>
      </p:sp>
      <p:sp>
        <p:nvSpPr>
          <p:cNvPr id="16" name="Text 14"/>
          <p:cNvSpPr/>
          <p:nvPr/>
        </p:nvSpPr>
        <p:spPr>
          <a:xfrm>
            <a:off x="923544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1344168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Здоровье</a:t>
            </a:r>
            <a:endParaRPr lang="en-US" sz="1080" dirty="0"/>
          </a:p>
        </p:txBody>
      </p:sp>
      <p:sp>
        <p:nvSpPr>
          <p:cNvPr id="18" name="Text 16"/>
          <p:cNvSpPr/>
          <p:nvPr/>
        </p:nvSpPr>
        <p:spPr>
          <a:xfrm>
            <a:off x="923544" y="39319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344168" y="390448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Поколения</a:t>
            </a:r>
            <a:endParaRPr lang="en-US" sz="1080" dirty="0"/>
          </a:p>
        </p:txBody>
      </p:sp>
      <p:sp>
        <p:nvSpPr>
          <p:cNvPr id="20" name="Shape 18"/>
          <p:cNvSpPr/>
          <p:nvPr/>
        </p:nvSpPr>
        <p:spPr>
          <a:xfrm>
            <a:off x="3502152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666744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Ресурсы и производство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3739896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160520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Энергия</a:t>
            </a:r>
            <a:endParaRPr lang="en-US" sz="1080" dirty="0"/>
          </a:p>
        </p:txBody>
      </p:sp>
      <p:sp>
        <p:nvSpPr>
          <p:cNvPr id="24" name="Text 22"/>
          <p:cNvSpPr/>
          <p:nvPr/>
        </p:nvSpPr>
        <p:spPr>
          <a:xfrm>
            <a:off x="3739896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160520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Продовольствие</a:t>
            </a:r>
            <a:endParaRPr lang="en-US" sz="1080" dirty="0"/>
          </a:p>
        </p:txBody>
      </p:sp>
      <p:sp>
        <p:nvSpPr>
          <p:cNvPr id="26" name="Text 24"/>
          <p:cNvSpPr/>
          <p:nvPr/>
        </p:nvSpPr>
        <p:spPr>
          <a:xfrm>
            <a:off x="3739896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160520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Материалы</a:t>
            </a:r>
            <a:endParaRPr lang="en-US" sz="1080" dirty="0"/>
          </a:p>
        </p:txBody>
      </p:sp>
      <p:sp>
        <p:nvSpPr>
          <p:cNvPr id="28" name="Text 26"/>
          <p:cNvSpPr/>
          <p:nvPr/>
        </p:nvSpPr>
        <p:spPr>
          <a:xfrm>
            <a:off x="3739896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4160520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Инфраструктура</a:t>
            </a:r>
            <a:endParaRPr lang="en-US" sz="1080" dirty="0"/>
          </a:p>
        </p:txBody>
      </p:sp>
      <p:sp>
        <p:nvSpPr>
          <p:cNvPr id="30" name="Text 28"/>
          <p:cNvSpPr/>
          <p:nvPr/>
        </p:nvSpPr>
        <p:spPr>
          <a:xfrm>
            <a:off x="3739896" y="39319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160520" y="390448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Труд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6318504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483096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Знание и технологии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6556248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6976872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Знание</a:t>
            </a:r>
            <a:endParaRPr lang="en-US" sz="1080" dirty="0"/>
          </a:p>
        </p:txBody>
      </p:sp>
      <p:sp>
        <p:nvSpPr>
          <p:cNvPr id="36" name="Text 34"/>
          <p:cNvSpPr/>
          <p:nvPr/>
        </p:nvSpPr>
        <p:spPr>
          <a:xfrm>
            <a:off x="6556248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6976872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Наука</a:t>
            </a:r>
            <a:endParaRPr lang="en-US" sz="1080" dirty="0"/>
          </a:p>
        </p:txBody>
      </p:sp>
      <p:sp>
        <p:nvSpPr>
          <p:cNvPr id="38" name="Text 36"/>
          <p:cNvSpPr/>
          <p:nvPr/>
        </p:nvSpPr>
        <p:spPr>
          <a:xfrm>
            <a:off x="6556248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6976872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Технологии</a:t>
            </a:r>
            <a:endParaRPr lang="en-US" sz="1080" dirty="0"/>
          </a:p>
        </p:txBody>
      </p:sp>
      <p:sp>
        <p:nvSpPr>
          <p:cNvPr id="40" name="Text 38"/>
          <p:cNvSpPr/>
          <p:nvPr/>
        </p:nvSpPr>
        <p:spPr>
          <a:xfrm>
            <a:off x="6556248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6976872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Культура</a:t>
            </a:r>
            <a:endParaRPr lang="en-US" sz="1080" dirty="0"/>
          </a:p>
        </p:txBody>
      </p:sp>
      <p:sp>
        <p:nvSpPr>
          <p:cNvPr id="42" name="Text 40"/>
          <p:cNvSpPr/>
          <p:nvPr/>
        </p:nvSpPr>
        <p:spPr>
          <a:xfrm>
            <a:off x="6556248" y="3931920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6976872" y="3904488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Космос</a:t>
            </a:r>
            <a:endParaRPr lang="en-US" sz="1080" dirty="0"/>
          </a:p>
        </p:txBody>
      </p:sp>
      <p:sp>
        <p:nvSpPr>
          <p:cNvPr id="44" name="Shape 42"/>
          <p:cNvSpPr/>
          <p:nvPr/>
        </p:nvSpPr>
        <p:spPr>
          <a:xfrm>
            <a:off x="9134856" y="1417320"/>
            <a:ext cx="2331720" cy="3429000"/>
          </a:xfrm>
          <a:prstGeom prst="roundRect">
            <a:avLst>
              <a:gd name="adj" fmla="val 3137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299448" y="1691640"/>
            <a:ext cx="19933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Институты и доверие</a:t>
            </a:r>
            <a:endParaRPr lang="en-US" sz="1350" dirty="0"/>
          </a:p>
        </p:txBody>
      </p:sp>
      <p:sp>
        <p:nvSpPr>
          <p:cNvPr id="46" name="Text 44"/>
          <p:cNvSpPr/>
          <p:nvPr/>
        </p:nvSpPr>
        <p:spPr>
          <a:xfrm>
            <a:off x="9372600" y="2176272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9793224" y="214884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</a:t>
            </a:r>
            <a:endParaRPr lang="en-US" sz="1080" dirty="0"/>
          </a:p>
        </p:txBody>
      </p:sp>
      <p:sp>
        <p:nvSpPr>
          <p:cNvPr id="48" name="Text 46"/>
          <p:cNvSpPr/>
          <p:nvPr/>
        </p:nvSpPr>
        <p:spPr>
          <a:xfrm>
            <a:off x="9372600" y="2615184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9793224" y="258775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Безопасность</a:t>
            </a:r>
            <a:endParaRPr lang="en-US" sz="1080" dirty="0"/>
          </a:p>
        </p:txBody>
      </p:sp>
      <p:sp>
        <p:nvSpPr>
          <p:cNvPr id="50" name="Text 48"/>
          <p:cNvSpPr/>
          <p:nvPr/>
        </p:nvSpPr>
        <p:spPr>
          <a:xfrm>
            <a:off x="9372600" y="3054096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9793224" y="3026664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Управление</a:t>
            </a:r>
            <a:endParaRPr lang="en-US" sz="1080" dirty="0"/>
          </a:p>
        </p:txBody>
      </p:sp>
      <p:sp>
        <p:nvSpPr>
          <p:cNvPr id="52" name="Text 50"/>
          <p:cNvSpPr/>
          <p:nvPr/>
        </p:nvSpPr>
        <p:spPr>
          <a:xfrm>
            <a:off x="9372600" y="3493008"/>
            <a:ext cx="2926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9793224" y="3465576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Кооперация</a:t>
            </a:r>
            <a:endParaRPr lang="en-US" sz="1080" dirty="0"/>
          </a:p>
        </p:txBody>
      </p:sp>
      <p:sp>
        <p:nvSpPr>
          <p:cNvPr id="54" name="Shape 52"/>
          <p:cNvSpPr/>
          <p:nvPr/>
        </p:nvSpPr>
        <p:spPr>
          <a:xfrm>
            <a:off x="868680" y="5440680"/>
            <a:ext cx="10469880" cy="530352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33272" y="5541264"/>
            <a:ext cx="101406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Каждый баланс получает паспорт: объект учёта, ответственные, метрики, источник данных, периодичность и критерии приёмки.</a:t>
            </a:r>
            <a:endParaRPr lang="en-US" sz="1400" dirty="0"/>
          </a:p>
        </p:txBody>
      </p:sp>
      <p:sp>
        <p:nvSpPr>
          <p:cNvPr id="56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06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Семь уровней: от смысла к измерению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640080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Смысл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зачем решение нужно людям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1947672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2249424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59152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2386584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Право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340864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допустимо и защищено</a:t>
            </a:r>
            <a:endParaRPr lang="en-US" sz="760" dirty="0"/>
          </a:p>
        </p:txBody>
      </p:sp>
      <p:sp>
        <p:nvSpPr>
          <p:cNvPr id="17" name="Shape 15"/>
          <p:cNvSpPr/>
          <p:nvPr/>
        </p:nvSpPr>
        <p:spPr>
          <a:xfrm>
            <a:off x="3557016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3858768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68496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995928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Объект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950208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именно учитываем</a:t>
            </a:r>
            <a:endParaRPr lang="en-US" sz="760" dirty="0"/>
          </a:p>
        </p:txBody>
      </p:sp>
      <p:sp>
        <p:nvSpPr>
          <p:cNvPr id="22" name="Shape 20"/>
          <p:cNvSpPr/>
          <p:nvPr/>
        </p:nvSpPr>
        <p:spPr>
          <a:xfrm>
            <a:off x="5166360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5468112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77840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605272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Согласие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559552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кто берёт ответственность</a:t>
            </a:r>
            <a:endParaRPr lang="en-US" sz="760" dirty="0"/>
          </a:p>
        </p:txBody>
      </p:sp>
      <p:sp>
        <p:nvSpPr>
          <p:cNvPr id="27" name="Shape 25"/>
          <p:cNvSpPr/>
          <p:nvPr/>
        </p:nvSpPr>
        <p:spPr>
          <a:xfrm>
            <a:off x="6775704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7077456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187184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214616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Действие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7168896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запускается на земле</a:t>
            </a:r>
            <a:endParaRPr lang="en-US" sz="760" dirty="0"/>
          </a:p>
        </p:txBody>
      </p:sp>
      <p:sp>
        <p:nvSpPr>
          <p:cNvPr id="32" name="Shape 30"/>
          <p:cNvSpPr/>
          <p:nvPr/>
        </p:nvSpPr>
        <p:spPr>
          <a:xfrm>
            <a:off x="8385048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8686800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796528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8823960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Доказательство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8778240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какие данные подтверждают факт</a:t>
            </a:r>
            <a:endParaRPr lang="en-US" sz="760" dirty="0"/>
          </a:p>
        </p:txBody>
      </p:sp>
      <p:sp>
        <p:nvSpPr>
          <p:cNvPr id="37" name="Shape 35"/>
          <p:cNvSpPr/>
          <p:nvPr/>
        </p:nvSpPr>
        <p:spPr>
          <a:xfrm>
            <a:off x="9994392" y="2331720"/>
            <a:ext cx="265176" cy="0"/>
          </a:xfrm>
          <a:prstGeom prst="line">
            <a:avLst/>
          </a:prstGeom>
          <a:noFill/>
          <a:ln w="1143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38" name="Shape 36"/>
          <p:cNvSpPr/>
          <p:nvPr/>
        </p:nvSpPr>
        <p:spPr>
          <a:xfrm>
            <a:off x="10296144" y="1847088"/>
            <a:ext cx="1261872" cy="969264"/>
          </a:xfrm>
          <a:prstGeom prst="roundRect">
            <a:avLst>
              <a:gd name="adj" fmla="val 6604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0405872" y="1993392"/>
            <a:ext cx="228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10433304" y="2267712"/>
            <a:ext cx="98755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Баланс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10387584" y="2523744"/>
            <a:ext cx="10789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6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изменилось в системе</a:t>
            </a:r>
            <a:endParaRPr lang="en-US" sz="760" dirty="0"/>
          </a:p>
        </p:txBody>
      </p:sp>
      <p:sp>
        <p:nvSpPr>
          <p:cNvPr id="42" name="Shape 40"/>
          <p:cNvSpPr/>
          <p:nvPr/>
        </p:nvSpPr>
        <p:spPr>
          <a:xfrm>
            <a:off x="914400" y="3886200"/>
            <a:ext cx="1028700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078992" y="3986784"/>
            <a:ext cx="9957816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Важное ограничение: это авторская информационно-управленческая модель; она не объявляется соответствием ISO/OSI без отдельной сертификационной проверки.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1051560" y="48280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Такая честная рамка усиливает документ: вдохновение остаётся высоким, а практическая часть становится проверяемой.</a:t>
            </a:r>
            <a:endParaRPr lang="en-US" sz="1700" dirty="0"/>
          </a:p>
        </p:txBody>
      </p:sp>
      <p:sp>
        <p:nvSpPr>
          <p:cNvPr id="45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07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Архитектура исполнения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2971800" y="2395728"/>
            <a:ext cx="484632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760720" y="2395728"/>
            <a:ext cx="484632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8549640" y="2395728"/>
            <a:ext cx="484632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73152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EAF6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ЭКВИЛИБРИУМ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9611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наблюдение, контроль, раннее предупреждение</a:t>
            </a:r>
            <a:endParaRPr lang="en-US" sz="940" dirty="0"/>
          </a:p>
        </p:txBody>
      </p:sp>
      <p:sp>
        <p:nvSpPr>
          <p:cNvPr id="14" name="Shape 12"/>
          <p:cNvSpPr/>
          <p:nvPr/>
        </p:nvSpPr>
        <p:spPr>
          <a:xfrm>
            <a:off x="352044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DFF5F1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760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СФЕРА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8503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портал, общая карта смыслов и проектов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630936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EAF6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4652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ECO-PPA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47395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ресурсы, договорные контуры, подтверждение результата</a:t>
            </a:r>
            <a:endParaRPr lang="en-US" sz="940" dirty="0"/>
          </a:p>
        </p:txBody>
      </p:sp>
      <p:sp>
        <p:nvSpPr>
          <p:cNvPr id="20" name="Shape 18"/>
          <p:cNvSpPr/>
          <p:nvPr/>
        </p:nvSpPr>
        <p:spPr>
          <a:xfrm>
            <a:off x="9098280" y="1874520"/>
            <a:ext cx="2240280" cy="1051560"/>
          </a:xfrm>
          <a:prstGeom prst="roundRect">
            <a:avLst>
              <a:gd name="adj" fmla="val 6957"/>
            </a:avLst>
          </a:prstGeom>
          <a:solidFill>
            <a:srgbClr val="DFF5F1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35440" y="2057400"/>
            <a:ext cx="1965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СПЕЦЗАЩИТА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262872" y="2441448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исполнение, участки, безопасность работ</a:t>
            </a:r>
            <a:endParaRPr lang="en-US" sz="940" dirty="0"/>
          </a:p>
        </p:txBody>
      </p:sp>
      <p:sp>
        <p:nvSpPr>
          <p:cNvPr id="23" name="Shape 21"/>
          <p:cNvSpPr/>
          <p:nvPr/>
        </p:nvSpPr>
        <p:spPr>
          <a:xfrm>
            <a:off x="914400" y="4160520"/>
            <a:ext cx="10332720" cy="50292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C9D7E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78992" y="4261104"/>
            <a:ext cx="100035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Один цикл управления: наблюдение → проектирование → ресурсное обеспечение → исполнение → проверка → обновление баланса.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914400" y="502920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2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Система нужна не для бумажного контроля, а для связи решений с реальной жизнью: здоровьем, водой, энергией, трудом, территорией и доверием.</a:t>
            </a:r>
            <a:endParaRPr lang="en-US" sz="1520" dirty="0"/>
          </a:p>
        </p:txBody>
      </p:sp>
      <p:sp>
        <p:nvSpPr>
          <p:cNvPr id="26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08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Кристалл 741 и измерительный контур 260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60120" y="15727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3×19×13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960120" y="213969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Кристалл 741: три Сферы, 19 направлений, 13 полей узла</a:t>
            </a:r>
            <a:endParaRPr lang="en-US" sz="1140" dirty="0"/>
          </a:p>
        </p:txBody>
      </p:sp>
      <p:sp>
        <p:nvSpPr>
          <p:cNvPr id="10" name="Text 8"/>
          <p:cNvSpPr/>
          <p:nvPr/>
        </p:nvSpPr>
        <p:spPr>
          <a:xfrm>
            <a:off x="4709160" y="15727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B70A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13×20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709160" y="213969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260 измерительных позиций для паспортизации и сравнения</a:t>
            </a:r>
            <a:endParaRPr lang="en-US" sz="1140" dirty="0"/>
          </a:p>
        </p:txBody>
      </p:sp>
      <p:sp>
        <p:nvSpPr>
          <p:cNvPr id="12" name="Text 10"/>
          <p:cNvSpPr/>
          <p:nvPr/>
        </p:nvSpPr>
        <p:spPr>
          <a:xfrm>
            <a:off x="8458200" y="157276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E806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19×19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8458200" y="2139696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4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связность балансов: один проект меняет несколько контуров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91440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8755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цель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237744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45059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объект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384048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91363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участники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30352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7667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ресурсы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76656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3971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822960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0275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метрики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9692640" y="3703320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765792" y="3762756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риски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91440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8755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право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237744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45059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384048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91363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сроки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530352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37667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доказательства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76656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2B70A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83971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2B70A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приёмка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8229600" y="4215384"/>
            <a:ext cx="1078992" cy="310896"/>
          </a:xfrm>
          <a:prstGeom prst="roundRect">
            <a:avLst>
              <a:gd name="adj" fmla="val 23529"/>
            </a:avLst>
          </a:prstGeom>
          <a:solidFill>
            <a:srgbClr val="FFFFFF">
              <a:alpha val="94000"/>
            </a:srgbClr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302752" y="4274820"/>
            <a:ext cx="9326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обновление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914400" y="5550408"/>
            <a:ext cx="10424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Смысл матриц — не усложнить текст, а заставить каждую инициативу иметь полное описание и измеримый результат.</a:t>
            </a:r>
            <a:endParaRPr lang="en-US" sz="1550" dirty="0"/>
          </a:p>
        </p:txBody>
      </p:sp>
      <p:sp>
        <p:nvSpPr>
          <p:cNvPr id="41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09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19 направлений Нового Мирового Уклада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1005840" y="14538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70432" y="13716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Люди и демография</a:t>
            </a:r>
            <a:endParaRPr lang="en-US" sz="1280" dirty="0"/>
          </a:p>
        </p:txBody>
      </p:sp>
      <p:sp>
        <p:nvSpPr>
          <p:cNvPr id="10" name="Shape 8"/>
          <p:cNvSpPr/>
          <p:nvPr/>
        </p:nvSpPr>
        <p:spPr>
          <a:xfrm>
            <a:off x="1005840" y="18653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70432" y="17830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Здоровье и реабилитация</a:t>
            </a:r>
            <a:endParaRPr lang="en-US" sz="1280" dirty="0"/>
          </a:p>
        </p:txBody>
      </p:sp>
      <p:sp>
        <p:nvSpPr>
          <p:cNvPr id="12" name="Shape 10"/>
          <p:cNvSpPr/>
          <p:nvPr/>
        </p:nvSpPr>
        <p:spPr>
          <a:xfrm>
            <a:off x="1005840" y="22768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170432" y="21945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 и водный баланс</a:t>
            </a:r>
            <a:endParaRPr lang="en-US" sz="1280" dirty="0"/>
          </a:p>
        </p:txBody>
      </p:sp>
      <p:sp>
        <p:nvSpPr>
          <p:cNvPr id="14" name="Shape 12"/>
          <p:cNvSpPr/>
          <p:nvPr/>
        </p:nvSpPr>
        <p:spPr>
          <a:xfrm>
            <a:off x="1005840" y="26883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70432" y="26060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Живая почва и продовольствие</a:t>
            </a:r>
            <a:endParaRPr lang="en-US" sz="1280" dirty="0"/>
          </a:p>
        </p:txBody>
      </p:sp>
      <p:sp>
        <p:nvSpPr>
          <p:cNvPr id="16" name="Shape 14"/>
          <p:cNvSpPr/>
          <p:nvPr/>
        </p:nvSpPr>
        <p:spPr>
          <a:xfrm>
            <a:off x="1005840" y="309981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70432" y="301752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Энергия и автономная генерация</a:t>
            </a:r>
            <a:endParaRPr lang="en-US" sz="1280" dirty="0"/>
          </a:p>
        </p:txBody>
      </p:sp>
      <p:sp>
        <p:nvSpPr>
          <p:cNvPr id="18" name="Shape 16"/>
          <p:cNvSpPr/>
          <p:nvPr/>
        </p:nvSpPr>
        <p:spPr>
          <a:xfrm>
            <a:off x="1005840" y="35112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70432" y="34290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Материалы Нового Уклада</a:t>
            </a:r>
            <a:endParaRPr lang="en-US" sz="1280" dirty="0"/>
          </a:p>
        </p:txBody>
      </p:sp>
      <p:sp>
        <p:nvSpPr>
          <p:cNvPr id="20" name="Shape 18"/>
          <p:cNvSpPr/>
          <p:nvPr/>
        </p:nvSpPr>
        <p:spPr>
          <a:xfrm>
            <a:off x="1005840" y="39227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170432" y="38404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Образование и знания</a:t>
            </a:r>
            <a:endParaRPr lang="en-US" sz="1280" dirty="0"/>
          </a:p>
        </p:txBody>
      </p:sp>
      <p:sp>
        <p:nvSpPr>
          <p:cNvPr id="22" name="Shape 20"/>
          <p:cNvSpPr/>
          <p:nvPr/>
        </p:nvSpPr>
        <p:spPr>
          <a:xfrm>
            <a:off x="1005840" y="43342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170432" y="42519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Наука и ГРИД</a:t>
            </a:r>
            <a:endParaRPr lang="en-US" sz="1280" dirty="0"/>
          </a:p>
        </p:txBody>
      </p:sp>
      <p:sp>
        <p:nvSpPr>
          <p:cNvPr id="24" name="Shape 22"/>
          <p:cNvSpPr/>
          <p:nvPr/>
        </p:nvSpPr>
        <p:spPr>
          <a:xfrm>
            <a:off x="1005840" y="47457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70432" y="46634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Труд и доход семьи</a:t>
            </a:r>
            <a:endParaRPr lang="en-US" sz="1280" dirty="0"/>
          </a:p>
        </p:txBody>
      </p:sp>
      <p:sp>
        <p:nvSpPr>
          <p:cNvPr id="26" name="Shape 24"/>
          <p:cNvSpPr/>
          <p:nvPr/>
        </p:nvSpPr>
        <p:spPr>
          <a:xfrm>
            <a:off x="1005840" y="515721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70432" y="507492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Предпринимательство и кооперация</a:t>
            </a:r>
            <a:endParaRPr lang="en-US" sz="1280" dirty="0"/>
          </a:p>
        </p:txBody>
      </p:sp>
      <p:sp>
        <p:nvSpPr>
          <p:cNvPr id="28" name="Shape 26"/>
          <p:cNvSpPr/>
          <p:nvPr/>
        </p:nvSpPr>
        <p:spPr>
          <a:xfrm>
            <a:off x="6492240" y="14538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56832" y="13716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Финансы и фонды</a:t>
            </a:r>
            <a:endParaRPr lang="en-US" sz="1280" dirty="0"/>
          </a:p>
        </p:txBody>
      </p:sp>
      <p:sp>
        <p:nvSpPr>
          <p:cNvPr id="30" name="Shape 28"/>
          <p:cNvSpPr/>
          <p:nvPr/>
        </p:nvSpPr>
        <p:spPr>
          <a:xfrm>
            <a:off x="6492240" y="18653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56832" y="17830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Инфраструктура и ЖКХ</a:t>
            </a:r>
            <a:endParaRPr lang="en-US" sz="1280" dirty="0"/>
          </a:p>
        </p:txBody>
      </p:sp>
      <p:sp>
        <p:nvSpPr>
          <p:cNvPr id="32" name="Shape 30"/>
          <p:cNvSpPr/>
          <p:nvPr/>
        </p:nvSpPr>
        <p:spPr>
          <a:xfrm>
            <a:off x="6492240" y="22768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656832" y="21945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Транспорт будущего</a:t>
            </a:r>
            <a:endParaRPr lang="en-US" sz="1280" dirty="0"/>
          </a:p>
        </p:txBody>
      </p:sp>
      <p:sp>
        <p:nvSpPr>
          <p:cNvPr id="34" name="Shape 32"/>
          <p:cNvSpPr/>
          <p:nvPr/>
        </p:nvSpPr>
        <p:spPr>
          <a:xfrm>
            <a:off x="6492240" y="26883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56832" y="26060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Культура и память</a:t>
            </a:r>
            <a:endParaRPr lang="en-US" sz="1280" dirty="0"/>
          </a:p>
        </p:txBody>
      </p:sp>
      <p:sp>
        <p:nvSpPr>
          <p:cNvPr id="36" name="Shape 34"/>
          <p:cNvSpPr/>
          <p:nvPr/>
        </p:nvSpPr>
        <p:spPr>
          <a:xfrm>
            <a:off x="6492240" y="309981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56832" y="301752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Безопасность и мир</a:t>
            </a:r>
            <a:endParaRPr lang="en-US" sz="1280" dirty="0"/>
          </a:p>
        </p:txBody>
      </p:sp>
      <p:sp>
        <p:nvSpPr>
          <p:cNvPr id="38" name="Shape 36"/>
          <p:cNvSpPr/>
          <p:nvPr/>
        </p:nvSpPr>
        <p:spPr>
          <a:xfrm>
            <a:off x="6492240" y="351129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56832" y="342900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Государственный Конструктор</a:t>
            </a:r>
            <a:endParaRPr lang="en-US" sz="1280" dirty="0"/>
          </a:p>
        </p:txBody>
      </p:sp>
      <p:sp>
        <p:nvSpPr>
          <p:cNvPr id="40" name="Shape 38"/>
          <p:cNvSpPr/>
          <p:nvPr/>
        </p:nvSpPr>
        <p:spPr>
          <a:xfrm>
            <a:off x="6492240" y="392277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656832" y="384048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Биоценозы и климат</a:t>
            </a:r>
            <a:endParaRPr lang="en-US" sz="1280" dirty="0"/>
          </a:p>
        </p:txBody>
      </p:sp>
      <p:sp>
        <p:nvSpPr>
          <p:cNvPr id="42" name="Shape 40"/>
          <p:cNvSpPr/>
          <p:nvPr/>
        </p:nvSpPr>
        <p:spPr>
          <a:xfrm>
            <a:off x="6492240" y="433425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56832" y="425196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Космическое развитие</a:t>
            </a:r>
            <a:endParaRPr lang="en-US" sz="1280" dirty="0"/>
          </a:p>
        </p:txBody>
      </p:sp>
      <p:sp>
        <p:nvSpPr>
          <p:cNvPr id="44" name="Shape 42"/>
          <p:cNvSpPr/>
          <p:nvPr/>
        </p:nvSpPr>
        <p:spPr>
          <a:xfrm>
            <a:off x="6492240" y="4745736"/>
            <a:ext cx="73152" cy="73152"/>
          </a:xfrm>
          <a:prstGeom prst="ellipse">
            <a:avLst/>
          </a:prstGeom>
          <a:solidFill>
            <a:srgbClr val="B58A2A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656832" y="4663440"/>
            <a:ext cx="4590288" cy="3017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28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Будущие поколения</a:t>
            </a:r>
            <a:endParaRPr lang="en-US" sz="1280" dirty="0"/>
          </a:p>
        </p:txBody>
      </p:sp>
      <p:sp>
        <p:nvSpPr>
          <p:cNvPr id="46" name="Shape 44"/>
          <p:cNvSpPr/>
          <p:nvPr/>
        </p:nvSpPr>
        <p:spPr>
          <a:xfrm>
            <a:off x="960120" y="5715000"/>
            <a:ext cx="10378440" cy="493776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B58A2A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124712" y="5815584"/>
            <a:ext cx="100492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Правило связности: направление не живёт отдельно. Оно должно показать влияние на минимум три баланса и одну человеческую программу.</a:t>
            </a:r>
            <a:endParaRPr lang="en-US" sz="1400" dirty="0"/>
          </a:p>
        </p:txBody>
      </p:sp>
      <p:sp>
        <p:nvSpPr>
          <p:cNvPr id="48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Пять пилотов первого цикла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731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89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77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Второе дыхание</a:t>
            </a:r>
            <a:endParaRPr lang="en-US" sz="1280" dirty="0"/>
          </a:p>
        </p:txBody>
      </p:sp>
      <p:sp>
        <p:nvSpPr>
          <p:cNvPr id="11" name="Text 9"/>
          <p:cNvSpPr/>
          <p:nvPr/>
        </p:nvSpPr>
        <p:spPr>
          <a:xfrm>
            <a:off x="877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реабилитация, протезирование, здоровье, самостоятельность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3017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675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163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Вода и водный баланс</a:t>
            </a:r>
            <a:endParaRPr lang="en-US" sz="1280" dirty="0"/>
          </a:p>
        </p:txBody>
      </p:sp>
      <p:sp>
        <p:nvSpPr>
          <p:cNvPr id="15" name="Text 13"/>
          <p:cNvSpPr/>
          <p:nvPr/>
        </p:nvSpPr>
        <p:spPr>
          <a:xfrm>
            <a:off x="3163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учёт источников, качество, потребление, восстановление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303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61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5449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Живая почва и продовольствие</a:t>
            </a:r>
            <a:endParaRPr lang="en-US" sz="1280" dirty="0"/>
          </a:p>
        </p:txBody>
      </p:sp>
      <p:sp>
        <p:nvSpPr>
          <p:cNvPr id="19" name="Text 17"/>
          <p:cNvSpPr/>
          <p:nvPr/>
        </p:nvSpPr>
        <p:spPr>
          <a:xfrm>
            <a:off x="5449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биодинамика, плодородие, локальная безопасность питания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7589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DFF5F1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47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7735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Город Знания и кооперация</a:t>
            </a:r>
            <a:endParaRPr lang="en-US" sz="1280" dirty="0"/>
          </a:p>
        </p:txBody>
      </p:sp>
      <p:sp>
        <p:nvSpPr>
          <p:cNvPr id="23" name="Text 21"/>
          <p:cNvSpPr/>
          <p:nvPr/>
        </p:nvSpPr>
        <p:spPr>
          <a:xfrm>
            <a:off x="7735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образование, труд, предпринимательство, сильные сообщества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9875520" y="1828800"/>
            <a:ext cx="1828800" cy="2011680"/>
          </a:xfrm>
          <a:prstGeom prst="roundRect">
            <a:avLst>
              <a:gd name="adj" fmla="val 5000"/>
            </a:avLst>
          </a:prstGeom>
          <a:solidFill>
            <a:srgbClr val="EAF6FF"/>
          </a:solidFill>
          <a:ln w="10160">
            <a:solidFill>
              <a:srgbClr val="C9D7E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533888" y="203911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10021824" y="2770632"/>
            <a:ext cx="15361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Идеальный документооборот</a:t>
            </a:r>
            <a:endParaRPr lang="en-US" sz="1280" dirty="0"/>
          </a:p>
        </p:txBody>
      </p:sp>
      <p:sp>
        <p:nvSpPr>
          <p:cNvPr id="27" name="Text 25"/>
          <p:cNvSpPr/>
          <p:nvPr/>
        </p:nvSpPr>
        <p:spPr>
          <a:xfrm>
            <a:off x="10021824" y="3255264"/>
            <a:ext cx="15361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формуляры, балансы, доказательства, проверка решений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868680" y="4846320"/>
            <a:ext cx="10515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Каждый пилот принимается не по презентации, а по комплекту доказательств: паспорт, данные до/после, ответственные, риск-лист и решение о масштабировании.</a:t>
            </a:r>
            <a:endParaRPr lang="en-US" sz="1600" dirty="0"/>
          </a:p>
        </p:txBody>
      </p:sp>
      <p:sp>
        <p:nvSpPr>
          <p:cNvPr id="29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Дорожная карта на 365 дней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14400" y="150876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0–30 дней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560320" y="166420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337560" y="146304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единая редакция, паспорта балансов, карта источников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246888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31–90 дней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560320" y="262432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37560" y="242316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пакет пилотов, реестр данных, назначение ответственных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14400" y="342900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91–180 дней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2560320" y="358444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37560" y="338328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первые измерения, корректировки, доказательная приёмка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14400" y="4389120"/>
            <a:ext cx="1417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181–365 дней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2560320" y="4544568"/>
            <a:ext cx="548640" cy="0"/>
          </a:xfrm>
          <a:prstGeom prst="line">
            <a:avLst/>
          </a:prstGeom>
          <a:noFill/>
          <a:ln w="1397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337560" y="4343400"/>
            <a:ext cx="7406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масштабирование, внешняя валидация, обновление Белой книги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14400" y="5522976"/>
            <a:ext cx="10378440" cy="54864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C9D7E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78992" y="5623560"/>
            <a:ext cx="1004925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Ритм управления: еженедельная фиксация фактов, ежемесячное обновление паспортов, ежеквартальная проверка связности балансов.</a:t>
            </a:r>
            <a:endParaRPr lang="en-US" sz="1400" dirty="0"/>
          </a:p>
        </p:txBody>
      </p:sp>
      <p:sp>
        <p:nvSpPr>
          <p:cNvPr id="22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Карта валидации: доверие через проверку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777240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14400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откуда взято положение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3044952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182112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Статус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182112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факт, гипотеза, проектное решение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5312664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49824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Данные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49824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подтверждает изменение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7580376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717536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Риск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717536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может исказить результат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9848088" y="1664208"/>
            <a:ext cx="1810512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1430">
            <a:solidFill>
              <a:srgbClr val="B58A2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985248" y="1874520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Решение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985248" y="2212848"/>
            <a:ext cx="15361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принять, доработать, остановить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914400" y="3886200"/>
            <a:ext cx="10378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Безусловные основания для паузы: вред человеку, подмена фактов, конфликт интересов, юридическая неопределённость, невозможность проверить результат.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097280" y="5010912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5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Сильная система не боится ограничений. Она заранее показывает, где вдохновение заканчивается и начинается ответственность.</a:t>
            </a:r>
            <a:endParaRPr lang="en-US" sz="1550" dirty="0"/>
          </a:p>
        </p:txBody>
      </p:sp>
      <p:sp>
        <p:nvSpPr>
          <p:cNvPr id="25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 ЕДИНОЙ СУДЬБЫ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10899648" y="201168"/>
            <a:ext cx="713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B58A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02920" y="530352"/>
            <a:ext cx="9692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5345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Комплект материалов и следующие сборки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02920" y="1078992"/>
            <a:ext cx="11155680" cy="0"/>
          </a:xfrm>
          <a:prstGeom prst="line">
            <a:avLst/>
          </a:prstGeom>
          <a:noFill/>
          <a:ln w="12700">
            <a:solidFill>
              <a:srgbClr val="C9D7E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446520"/>
            <a:ext cx="7955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Принцип → Задача → Решение → Действие → Доказательство → Изменение баланса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418320" y="6446520"/>
            <a:ext cx="2240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D7E"/>
                </a:solidFill>
              </a:rPr>
              <a:t>SOKOL EQUILIBRIS • 09.09.2026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51560" y="141732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Белая книга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337560" y="155448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069080" y="139903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мастер-документ, 19 глав, приложения, реестр прежних работ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051560" y="224028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Презентация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337560" y="237744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069080" y="222199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визуальная версия для адресатов и рабочих встреч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51560" y="306324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Изображение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337560" y="320040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069080" y="304495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обложка и символическая карта Единой Судьбы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51560" y="388620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Формуляры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337560" y="402336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069080" y="386791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паспорта балансов, пилотов, решений и источников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1051560" y="4709160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B58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Следующий шаг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337560" y="4846320"/>
            <a:ext cx="502920" cy="0"/>
          </a:xfrm>
          <a:prstGeom prst="line">
            <a:avLst/>
          </a:prstGeom>
          <a:noFill/>
          <a:ln w="12700">
            <a:solidFill>
              <a:srgbClr val="B58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069080" y="4690872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1534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отдельные пакеты по 19 направлениям и пилотам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914400" y="5806440"/>
            <a:ext cx="10378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80" dirty="0">
                <a:solidFill>
                  <a:srgbClr val="5E6D7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Важно: реестр прежних работ — это список для включения и сверки. Файлы прошлых пакетов не вложены в текущую книгу автоматически.</a:t>
            </a:r>
            <a:endParaRPr lang="en-US" sz="1280" dirty="0"/>
          </a:p>
        </p:txBody>
      </p:sp>
      <p:sp>
        <p:nvSpPr>
          <p:cNvPr id="24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3"/>
              </a:rPr>
              <a:t>fenix-city.com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единое_будущее_гармония_людей_и_планеты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Fenix site address"/>
          <p:cNvSpPr txBox="1"/>
          <p:nvPr/>
        </p:nvSpPr>
        <p:spPr>
          <a:xfrm>
            <a:off x="9905695" y="6601968"/>
            <a:ext cx="2148840" cy="219456"/>
          </a:xfrm>
          <a:prstGeom prst="rect">
            <a:avLst/>
          </a:prstGeom>
          <a:solidFill>
            <a:srgbClr val="FAF8F2"/>
          </a:solidFill>
          <a:ln>
            <a:noFill/>
          </a:ln>
        </p:spPr>
        <p:txBody>
          <a:bodyPr wrap="none" lIns="64008" rIns="36576" tIns="0" bIns="0">
            <a:spAutoFit/>
          </a:bodyPr>
          <a:lstStyle/>
          <a:p>
            <a:pPr algn="ctr"/>
            <a:r>
              <a:rPr sz="1000">
                <a:solidFill>
                  <a:srgbClr val="2B302B"/>
                </a:solidFill>
                <a:hlinkClick r:id="rId4"/>
              </a:rPr>
              <a:t>fenix-city.com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Книга кинов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Белая книга Единой Судьбы — презентация</dc:title>
  <dc:subject>Белая книга Единой Судьбы</dc:subject>
  <dc:creator>SOKOL EQUILIBRIS</dc:creator>
  <cp:lastModifiedBy>SOKOL EQUILIBRIS</cp:lastModifiedBy>
  <cp:revision>1</cp:revision>
  <dcterms:created xsi:type="dcterms:W3CDTF">2026-09-09T22:06:17Z</dcterms:created>
  <dcterms:modified xsi:type="dcterms:W3CDTF">2026-09-09T22:06:17Z</dcterms:modified>
</cp:coreProperties>
</file>