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dia/image-1-1.jpg" ContentType="image/jpg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notesMasterIdLst>
    <p:notesMasterId r:id="rId3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notesMaster" Target="notesMasters/notesMaster1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Учебно-методический модуль программы «Знания и энергия». Это рабочая концепция, не утвержденный стандарт или программа с доказанной эффективностью. Иллюстрация — фрагмент ранее созданного изображения пользователя.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Источники: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Источники: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Источники:
S01 ЮНЕСКО. Рамочная программа в области культуры и художественного образования, 2024
https://www.unesco.org/en/articles/unesco-member-states-adopt-global-framework-strengthen-culture-and-arts-education
Культура и искусство в обучении; международный методический ориентир.
S02 ЮНЕСКО. Руководство по реализации рамочной программы, 2025
https://www.unesco.org/en/articles/implementation-guidance-unesco-framework-culture-and-arts-education
Практическое руководство; страница обновлена 16.01.2026. Не оценка эффективности ФЕНИКС.
S03 ЮНЕСКО. Рекомендация об открытой науке, 2021
https://www.unesco.org/en/legal-affairs/recommendation-open-science
Прозрачность методов, обмен знаниями и ответственная открытость.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Источники: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Источники:
Точная нумерация P01–P13 сохранена из предыдущего документа ФЕНИКС. P12 и P13 допускают личное мировоззрение и не требуют раскрытия убеждений.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Источники: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Источники: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Источники:
S12 Федеральный закон от 27.07.2006 № 152-ФЗ «О персональных данных»
https://mintrud.gov.ru/docs/laws/130
Официальный ведомственный текст. Проверяются цель, основание, объем, доступ, хранение и передача данных.
S13 Гражданский кодекс Российской Федерации, часть четвертая
https://rospatent.gov.ru/ru/documents/grazhdanskiy-kodeks-rossiyskoy-federacii-chast-chetvertaya
Официальная страница Роспатента. Права на произведения, условия использования и переработки материалов.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Источники:
S03 ЮНЕСКО. Рекомендация об открытой науке, 2021
https://www.unesco.org/en/legal-affairs/recommendation-open-science
Прозрачность методов, обмен знаниями и ответственная открытость.
S06 National Academies. Reproducibility and Replicability in Science, 2019
https://www.nationalacademies.org/read/25303/chapter/6
DOI: 10.17226/25303. Различение повторного расчета, нового исследования и переносимости вывода.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Источники: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Источники: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Источники:
S05 Karpicke J. D., Blunt J. R. Retrieval practice produces more learning than elaborative studying with concept mapping. Science, 2011
https://pubmed.ncbi.nlm.nih.gov/21252317/
DOI: 10.1126/science.1199327. Экспериментальная работа об извлечении из памяти при изучении текстов; не универсальная гарантия.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Источники: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Источники: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Источники: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Источники: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Источники: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Источники: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Источники: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Источники: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Источники: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Источники: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Источники: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Источники: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Источники:
S03 ЮНЕСКО. Рекомендация об открытой науке, 2021
https://www.unesco.org/en/legal-affairs/recommendation-open-science
Прозрачность методов, обмен знаниями и ответственная открытость.
S04 ЮНЕСКО. Рекомендация об открытых образовательных ресурсах, 2019
https://www.unesco.org/en/legal-affairs/recommendation-open-educational-resources-oer
Общественное достояние и открытое лицензирование; бесплатный доступ не равен разрешению переработки.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Источники:
S07 ЮНЕСКО. Рекомендация об этических аспектах искусственного интеллекта, 2021
https://www.unesco.org/en/legal-affairs/recommendation-ethics-artificial-intelligence
Человеческая ответственность и надзор; методический ориентир, не сертификат соответствия.
S12 Федеральный закон от 27.07.2006 № 152-ФЗ «О персональных данных»
https://mintrud.gov.ru/docs/laws/130
Официальный ведомственный текст. Проверяются цель, основание, объем, доступ, хранение и передача данных.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Источники: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Источники:
S08 Конституция Российской Федерации, статьи 43–44
https://minjust.gov.ru/ru/documents/8011/
Официальная страница Минюста: образование, самообразование, творчество и участие в культурной жизни.
S09 Федеральный закон от 29.12.2012 № 273-ФЗ «Об образовании в Российской Федерации»
https://publication.pravo.gov.ru/document/0001201212300007
Официальное первоначальное опубликование. Для запуска проверяются актуальная редакция и фактический формат, включая статью 91.
S10 Федеральный закон от 23.08.1996 № 127-ФЗ «О науке и государственной научно-технической политике»
https://www.minjust.gov.ru/ru/documents/7653/
Официальная карточка Минюста. Упоминание закона не придает учебному кружку статус научной организации.
S11 Основы законодательства Российской Федерации о культуре от 09.10.1992 № 3612-1
https://mk.alania.gov.ru/documents/3153
Текст на сайте регионального министерства культуры, опубликованный в 2023 году; не подтверждает полноту последующих изменений.
S12 Федеральный закон от 27.07.2006 № 152-ФЗ «О персональных данных»
https://mintrud.gov.ru/docs/laws/130
Официальный ведомственный текст. Проверяются цель, основание, объем, доступ, хранение и передача данных.
S13 Гражданский кодекс Российской Федерации, часть четвертая
https://rospatent.gov.ru/ru/documents/grazhdanskiy-kodeks-rossiyskoy-federacii-chast-chetvertaya
Официальная страница Роспатента. Права на произведения, условия использования и переработки материалов.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Источники:
S01 ЮНЕСКО. Рамочная программа в области культуры и художественного образования, 2024
https://www.unesco.org/en/articles/unesco-member-states-adopt-global-framework-strengthen-culture-and-arts-education
Культура и искусство в обучении; международный методический ориентир.
S02 ЮНЕСКО. Руководство по реализации рамочной программы, 2025
https://www.unesco.org/en/articles/implementation-guidance-unesco-framework-culture-and-arts-education
Практическое руководство; страница обновлена 16.01.2026. Не оценка эффективности ФЕНИКС.
S03 ЮНЕСКО. Рекомендация об открытой науке, 2021
https://www.unesco.org/en/legal-affairs/recommendation-open-science
Прозрачность методов, обмен знаниями и ответственная открытость.
S04 ЮНЕСКО. Рекомендация об открытых образовательных ресурсах, 2019
https://www.unesco.org/en/legal-affairs/recommendation-open-educational-resources-oer
Общественное достояние и открытое лицензирование; бесплатный доступ не равен разрешению переработки.
S07 ЮНЕСКО. Рекомендация об этических аспектах искусственного интеллекта, 2021
https://www.unesco.org/en/legal-affairs/recommendation-ethics-artificial-intelligence
Человеческая ответственность и надзор; методический ориентир, не сертификат соответствия.
S14 ООН. Всеобщая декларация прав человека, 1948, статья 27
https://www.un.org/en/node/124305
Участие в культурной жизни, доступ к научному прогрессу и защита интересов автора. Декларация не является договором о партнерстве.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Источники: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Источники: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Источники:
Итоговая формулировка является замыслом программы, не выводом об уже доказанном эффекте.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Источники:
S01
ЮНЕСКО. Рамочная программа в области культуры и художественного образования, 2024
https://www.unesco.org/en/articles/unesco-member-states-adopt-global-framework-strengthen-culture-and-arts-education
Культура и искусство в обучении; международный методический ориентир.
S02
ЮНЕСКО. Руководство по реализации рамочной программы, 2025
https://www.unesco.org/en/articles/implementation-guidance-unesco-framework-culture-and-arts-education
Практическое руководство; страница обновлена 16.01.2026. Не оценка эффективности ФЕНИКС.
S03
ЮНЕСКО. Рекомендация об открытой науке, 2021
https://www.unesco.org/en/legal-affairs/recommendation-open-science
Прозрачность методов, обмен знаниями и ответственная открытость.
S04
ЮНЕСКО. Рекомендация об открытых образовательных ресурсах, 2019
https://www.unesco.org/en/legal-affairs/recommendation-open-educational-resources-oer
Общественное достояние и открытое лицензирование; бесплатный доступ не равен разрешению переработки.
S05
Karpicke J. D., Blunt J. R. Retrieval practice produces more learning than elaborative studying with concept mapping. Science, 2011
https://pubmed.ncbi.nlm.nih.gov/21252317/
DOI: 10.1126/science.1199327. Экспериментальная работа об извлечении из памяти при изучении текстов; не универсальная гарантия.
S06
National Academies. Reproducibility and Replicability in Science, 2019
https://www.nationalacademies.org/read/25303/chapter/6
DOI: 10.17226/25303. Различение повторного расчета, нового исследования и переносимости вывода.
S07
ЮНЕСКО. Рекомендация об этических аспектах искусственного интеллекта, 2021
https://www.unesco.org/en/legal-affairs/recommendation-ethics-artificial-intelligence
Человеческая ответственность и надзор; методический ориентир, не сертификат соответствия.
Внутренняя основа: ФЕНИКС — Эволюционная система v1.0; Конструктор идеального эталона v1.0. Сохранена нумерация P, D, M и Q. Правовые источники включают первоначальные и ведомственные публикации; полнота всех изменений на 17.09.2026 не удостоверяется.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Источники:
S08
Конституция Российской Федерации, статьи 43–44
https://minjust.gov.ru/ru/documents/8011/
Официальная страница Минюста: образование, самообразование, творчество и участие в культурной жизни.
S09
Федеральный закон от 29.12.2012 № 273-ФЗ «Об образовании в Российской Федерации»
https://publication.pravo.gov.ru/document/0001201212300007
Официальное первоначальное опубликование. Для запуска проверяются актуальная редакция и фактический формат, включая статью 91.
S10
Федеральный закон от 23.08.1996 № 127-ФЗ «О науке и государственной научно-технической политике»
https://www.minjust.gov.ru/ru/documents/7653/
Официальная карточка Минюста. Упоминание закона не придает учебному кружку статус научной организации.
S11
Основы законодательства Российской Федерации о культуре от 09.10.1992 № 3612-1
https://mk.alania.gov.ru/documents/3153
Текст на сайте регионального министерства культуры, опубликованный в 2023 году; не подтверждает полноту последующих изменений.
S12
Федеральный закон от 27.07.2006 № 152-ФЗ «О персональных данных»
https://mintrud.gov.ru/docs/laws/130
Официальный ведомственный текст. Проверяются цель, основание, объем, доступ, хранение и передача данных.
S13
Гражданский кодекс Российской Федерации, часть четвертая
https://rospatent.gov.ru/ru/documents/grazhdanskiy-kodeks-rossiyskoy-federacii-chast-chetvertaya
Официальная страница Роспатента. Права на произведения, условия использования и переработки материалов.
S14
ООН. Всеобщая декларация прав человека, 1948, статья 27
https://www.un.org/en/node/124305
Участие в культурной жизни, доступ к научному прогрессу и защита интересов автора. Декларация не является договором о партнерстве.
Внутренняя основа: ФЕНИКС — Эволюционная система v1.0; Конструктор идеального эталона v1.0. Сохранена нумерация P, D, M и Q. Правовые источники включают первоначальные и ведомственные публикации; полнота всех изменений на 17.09.2026 не удостоверяется.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Relationship Id="rId4" Type="http://schemas.openxmlformats.org/officeDocument/2006/relationships/hyperlink" Target="https://fenix-city.com/" TargetMode="Externa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fenix-city.com/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fenix-city.com/" TargetMode="Externa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fenix-city.com/" TargetMode="Externa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fenix-city.com/" TargetMode="Externa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fenix-city.com/" TargetMode="Externa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fenix-city.com/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fenix-city.com/" TargetMode="Externa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fenix-city.com/" TargetMode="Externa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fenix-city.com/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fenix-city.com/" TargetMode="Externa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fenix-city.com/" TargetMode="Externa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fenix-city.com/" TargetMode="Externa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fenix-city.com/" TargetMode="Externa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fenix-city.com/" TargetMode="Externa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fenix-city.com/" TargetMode="Externa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fenix-city.com/" TargetMode="Externa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fenix-city.com/" TargetMode="Externa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fenix-city.com/" TargetMode="Externa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s://fenix-city.com/" TargetMode="Externa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s://fenix-city.com/" TargetMode="Externa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s://fenix-city.com/" TargetMode="Externa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hyperlink" Target="https://fenix-city.com/" TargetMode="Externa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s://fenix-city.com/" TargetMode="Externa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fenix-city.com/" TargetMode="Externa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s://fenix-city.com/" TargetMode="Externa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hyperlink" Target="https://fenix-city.com/" TargetMode="Externa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hyperlink" Target="https://fenix-city.com/" TargetMode="Externa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hyperlink" Target="https://fenix-city.com/" TargetMode="Externa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hyperlink" Target="https://fenix-city.com/" TargetMode="Externa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hyperlink" Target="https://fenix-city.com/" TargetMode="Externa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hyperlink" Target="https://fenix-city.com/" TargetMode="Externa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hyperlink" Target="https://fenix-city.com/" TargetMode="Externa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hyperlink" Target="https://www.unesco.org/en/articles/unesco-member-states-adopt-global-framework-strengthen-culture-and-arts-education" TargetMode="External"/><Relationship Id="rId2" Type="http://schemas.openxmlformats.org/officeDocument/2006/relationships/hyperlink" Target="https://www.unesco.org/en/articles/implementation-guidance-unesco-framework-culture-and-arts-education" TargetMode="External"/><Relationship Id="rId3" Type="http://schemas.openxmlformats.org/officeDocument/2006/relationships/hyperlink" Target="https://www.unesco.org/en/legal-affairs/recommendation-open-science" TargetMode="External"/><Relationship Id="rId4" Type="http://schemas.openxmlformats.org/officeDocument/2006/relationships/hyperlink" Target="https://www.unesco.org/en/legal-affairs/recommendation-open-educational-resources-oer" TargetMode="External"/><Relationship Id="rId5" Type="http://schemas.openxmlformats.org/officeDocument/2006/relationships/hyperlink" Target="https://pubmed.ncbi.nlm.nih.gov/21252317/" TargetMode="External"/><Relationship Id="rId6" Type="http://schemas.openxmlformats.org/officeDocument/2006/relationships/hyperlink" Target="https://www.nationalacademies.org/read/25303/chapter/6" TargetMode="External"/><Relationship Id="rId7" Type="http://schemas.openxmlformats.org/officeDocument/2006/relationships/hyperlink" Target="https://www.unesco.org/en/legal-affairs/recommendation-ethics-artificial-intelligence" TargetMode="External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4.xml"/><Relationship Id="rId10" Type="http://schemas.openxmlformats.org/officeDocument/2006/relationships/hyperlink" Target="https://fenix-city.com/" TargetMode="Externa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hyperlink" Target="https://minjust.gov.ru/ru/documents/8011/" TargetMode="External"/><Relationship Id="rId2" Type="http://schemas.openxmlformats.org/officeDocument/2006/relationships/hyperlink" Target="https://publication.pravo.gov.ru/document/0001201212300007" TargetMode="External"/><Relationship Id="rId3" Type="http://schemas.openxmlformats.org/officeDocument/2006/relationships/hyperlink" Target="https://www.minjust.gov.ru/ru/documents/7653/" TargetMode="External"/><Relationship Id="rId4" Type="http://schemas.openxmlformats.org/officeDocument/2006/relationships/hyperlink" Target="https://mk.alania.gov.ru/documents/3153" TargetMode="External"/><Relationship Id="rId5" Type="http://schemas.openxmlformats.org/officeDocument/2006/relationships/hyperlink" Target="https://mintrud.gov.ru/docs/laws/130" TargetMode="External"/><Relationship Id="rId6" Type="http://schemas.openxmlformats.org/officeDocument/2006/relationships/hyperlink" Target="https://rospatent.gov.ru/ru/documents/grazhdanskiy-kodeks-rossiyskoy-federacii-chast-chetvertaya" TargetMode="External"/><Relationship Id="rId7" Type="http://schemas.openxmlformats.org/officeDocument/2006/relationships/hyperlink" Target="https://www.un.org/en/node/124305" TargetMode="External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5.xml"/><Relationship Id="rId10" Type="http://schemas.openxmlformats.org/officeDocument/2006/relationships/hyperlink" Target="https://fenix-city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E7937"/>
          </a:solidFill>
          <a:ln w="8890">
            <a:solidFill>
              <a:srgbClr val="CE793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29184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НАРОДНОГО САМОРАЗВИТИЯ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30352" y="923544"/>
            <a:ext cx="5943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566928" y="1700784"/>
            <a:ext cx="5577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СИСТЕМА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530352" y="2313432"/>
            <a:ext cx="6428232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7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</a:t>
            </a:r>
            <a:endParaRPr lang="en-US" sz="3700" dirty="0"/>
          </a:p>
          <a:p>
            <a:pPr indent="0" marL="0">
              <a:buNone/>
            </a:pPr>
            <a:r>
              <a:rPr lang="en-US" sz="37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САМОРАЗВИТИЯ</a:t>
            </a:r>
            <a:endParaRPr lang="en-US" sz="3700" dirty="0"/>
          </a:p>
        </p:txBody>
      </p:sp>
      <p:sp>
        <p:nvSpPr>
          <p:cNvPr id="7" name="Text 5"/>
          <p:cNvSpPr/>
          <p:nvPr/>
        </p:nvSpPr>
        <p:spPr>
          <a:xfrm>
            <a:off x="566928" y="4178808"/>
            <a:ext cx="6217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наука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7223760" y="987552"/>
            <a:ext cx="4407408" cy="4773168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pic>
        <p:nvPicPr>
          <p:cNvPr id="9" name="Image 0" descr="ФЕНИКС: фрагмент ранее созданного изображения птицы с раскрытыми крыльями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79208" y="1591056"/>
            <a:ext cx="4096512" cy="2505456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7662672" y="4325112"/>
            <a:ext cx="3657600" cy="1152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</a:t>
            </a:r>
            <a:endParaRPr lang="en-US" sz="1800" dirty="0"/>
          </a:p>
          <a:p>
            <a:pPr indent="0" marL="0">
              <a:buNone/>
            </a:pPr>
            <a:r>
              <a:rPr lang="en-US" sz="18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Исследовать</a:t>
            </a:r>
            <a:endParaRPr lang="en-US" sz="1800" dirty="0"/>
          </a:p>
          <a:p>
            <a:pPr indent="0" marL="0">
              <a:buNone/>
            </a:pPr>
            <a:r>
              <a:rPr lang="en-US" sz="18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Создавать</a:t>
            </a:r>
            <a:endParaRPr lang="en-US" sz="1800" dirty="0"/>
          </a:p>
          <a:p>
            <a:pPr indent="0" marL="0">
              <a:buNone/>
            </a:pPr>
            <a:r>
              <a:rPr lang="en-US" sz="18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Передавать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576072" y="5586984"/>
            <a:ext cx="576072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Рабочая концепция 1.0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сентября 2026 года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14" name="Text 11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200" dirty="0"/>
          </a:p>
        </p:txBody>
      </p:sp>
      <p:sp>
        <p:nvSpPr>
          <p:cNvPr id="15" name="Fenix site address"/>
          <p:cNvSpPr txBox="1"/>
          <p:nvPr/>
        </p:nvSpPr>
        <p:spPr>
          <a:xfrm>
            <a:off x="9906000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4"/>
              </a:rPr>
              <a:t>fenix-city.com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2743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30" kern="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109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Сознание → смысл → созидание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30352" y="1499616"/>
            <a:ext cx="10835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Рабочая формула модуля: заметить вопрос, выбрать цель и выполнить посильную работу.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548640" y="2103120"/>
            <a:ext cx="3557016" cy="3328416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94944" y="2267712"/>
            <a:ext cx="54864" cy="393192"/>
          </a:xfrm>
          <a:prstGeom prst="rect">
            <a:avLst/>
          </a:prstGeom>
          <a:solidFill>
            <a:srgbClr val="337BA0"/>
          </a:solidFill>
          <a:ln w="8890">
            <a:solidFill>
              <a:srgbClr val="337BA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68680" y="2258568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337B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786384" y="2679192"/>
            <a:ext cx="30815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Сознание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786384" y="3502152"/>
            <a:ext cx="3081528" cy="1810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я замечаю?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хочу понять?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вопрос выбираю?</a:t>
            </a:r>
            <a:endParaRPr lang="en-US" sz="1900" dirty="0"/>
          </a:p>
        </p:txBody>
      </p:sp>
      <p:sp>
        <p:nvSpPr>
          <p:cNvPr id="15" name="Shape 12"/>
          <p:cNvSpPr/>
          <p:nvPr/>
        </p:nvSpPr>
        <p:spPr>
          <a:xfrm>
            <a:off x="4315968" y="2103120"/>
            <a:ext cx="3557016" cy="3328416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462272" y="2267712"/>
            <a:ext cx="54864" cy="393192"/>
          </a:xfrm>
          <a:prstGeom prst="rect">
            <a:avLst/>
          </a:prstGeom>
          <a:solidFill>
            <a:srgbClr val="CE7937"/>
          </a:solidFill>
          <a:ln w="8890">
            <a:solidFill>
              <a:srgbClr val="CE7937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4636008" y="2258568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050" dirty="0"/>
          </a:p>
        </p:txBody>
      </p:sp>
      <p:sp>
        <p:nvSpPr>
          <p:cNvPr id="18" name="Text 15"/>
          <p:cNvSpPr/>
          <p:nvPr/>
        </p:nvSpPr>
        <p:spPr>
          <a:xfrm>
            <a:off x="4553712" y="2679192"/>
            <a:ext cx="30815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4553712" y="3502152"/>
            <a:ext cx="3081528" cy="1810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важно?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нужен результат?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условия приемлемы?</a:t>
            </a:r>
            <a:endParaRPr lang="en-US" sz="1900" dirty="0"/>
          </a:p>
        </p:txBody>
      </p:sp>
      <p:sp>
        <p:nvSpPr>
          <p:cNvPr id="20" name="Shape 17"/>
          <p:cNvSpPr/>
          <p:nvPr/>
        </p:nvSpPr>
        <p:spPr>
          <a:xfrm>
            <a:off x="8083296" y="2103120"/>
            <a:ext cx="3557016" cy="3328416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8229600" y="2267712"/>
            <a:ext cx="54864" cy="393192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403336" y="2258568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050" dirty="0"/>
          </a:p>
        </p:txBody>
      </p:sp>
      <p:sp>
        <p:nvSpPr>
          <p:cNvPr id="23" name="Text 20"/>
          <p:cNvSpPr/>
          <p:nvPr/>
        </p:nvSpPr>
        <p:spPr>
          <a:xfrm>
            <a:off x="8321040" y="2679192"/>
            <a:ext cx="30815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Созидание</a:t>
            </a:r>
            <a:endParaRPr lang="en-US" sz="2200" dirty="0"/>
          </a:p>
        </p:txBody>
      </p:sp>
      <p:sp>
        <p:nvSpPr>
          <p:cNvPr id="24" name="Text 21"/>
          <p:cNvSpPr/>
          <p:nvPr/>
        </p:nvSpPr>
        <p:spPr>
          <a:xfrm>
            <a:off x="8321040" y="3502152"/>
            <a:ext cx="3081528" cy="1810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я сделаю?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проверю работу?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передам дальше?</a:t>
            </a:r>
            <a:endParaRPr lang="en-US" sz="1900" dirty="0"/>
          </a:p>
        </p:txBody>
      </p:sp>
      <p:sp>
        <p:nvSpPr>
          <p:cNvPr id="25" name="Shape 22"/>
          <p:cNvSpPr/>
          <p:nvPr/>
        </p:nvSpPr>
        <p:spPr>
          <a:xfrm>
            <a:off x="530352" y="5788152"/>
            <a:ext cx="11109960" cy="438912"/>
          </a:xfrm>
          <a:prstGeom prst="roundRect">
            <a:avLst/>
          </a:prstGeom>
          <a:solidFill>
            <a:srgbClr val="FFF1E1"/>
          </a:solidFill>
          <a:ln w="8890">
            <a:solidFill>
              <a:srgbClr val="FFF1E1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731520" y="5888736"/>
            <a:ext cx="106801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Организационная модель — не универсальный закон и не обязательная лестница развития.</a:t>
            </a:r>
            <a:endParaRPr lang="en-US" sz="1550" dirty="0"/>
          </a:p>
        </p:txBody>
      </p:sp>
      <p:sp>
        <p:nvSpPr>
          <p:cNvPr id="27" name="Fenix site address"/>
          <p:cNvSpPr txBox="1"/>
          <p:nvPr/>
        </p:nvSpPr>
        <p:spPr>
          <a:xfrm>
            <a:off x="9906000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2743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30" kern="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УЧАСТНИКА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109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только узнать — научиться действовать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30352" y="1499616"/>
            <a:ext cx="10835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предъявляемых результата одного цикла.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548640" y="2048256"/>
            <a:ext cx="5431536" cy="1709928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31520" y="2249424"/>
            <a:ext cx="47548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1380744" y="2258568"/>
            <a:ext cx="4343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маршрут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1380744" y="2871216"/>
            <a:ext cx="429768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вопрос, доступное время и следующий шаг.</a:t>
            </a:r>
            <a:endParaRPr lang="en-US" sz="1800" dirty="0"/>
          </a:p>
        </p:txBody>
      </p:sp>
      <p:sp>
        <p:nvSpPr>
          <p:cNvPr id="14" name="Shape 11"/>
          <p:cNvSpPr/>
          <p:nvPr/>
        </p:nvSpPr>
        <p:spPr>
          <a:xfrm>
            <a:off x="6199632" y="2048256"/>
            <a:ext cx="5431536" cy="1709928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382512" y="2249424"/>
            <a:ext cx="47548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400" dirty="0"/>
          </a:p>
        </p:txBody>
      </p:sp>
      <p:sp>
        <p:nvSpPr>
          <p:cNvPr id="16" name="Text 13"/>
          <p:cNvSpPr/>
          <p:nvPr/>
        </p:nvSpPr>
        <p:spPr>
          <a:xfrm>
            <a:off x="7031736" y="2258568"/>
            <a:ext cx="4343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работа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7031736" y="2871216"/>
            <a:ext cx="429768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Текст, эскиз, история или ремесленный образец.</a:t>
            </a:r>
            <a:endParaRPr lang="en-US" sz="1800" dirty="0"/>
          </a:p>
        </p:txBody>
      </p:sp>
      <p:sp>
        <p:nvSpPr>
          <p:cNvPr id="18" name="Shape 15"/>
          <p:cNvSpPr/>
          <p:nvPr/>
        </p:nvSpPr>
        <p:spPr>
          <a:xfrm>
            <a:off x="548640" y="3968496"/>
            <a:ext cx="5431536" cy="1709928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731520" y="4169664"/>
            <a:ext cx="47548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400" dirty="0"/>
          </a:p>
        </p:txBody>
      </p:sp>
      <p:sp>
        <p:nvSpPr>
          <p:cNvPr id="20" name="Text 17"/>
          <p:cNvSpPr/>
          <p:nvPr/>
        </p:nvSpPr>
        <p:spPr>
          <a:xfrm>
            <a:off x="1380744" y="4178808"/>
            <a:ext cx="4343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Исследовательская запись</a:t>
            </a:r>
            <a:endParaRPr lang="en-US" sz="2200" dirty="0"/>
          </a:p>
        </p:txBody>
      </p:sp>
      <p:sp>
        <p:nvSpPr>
          <p:cNvPr id="21" name="Text 18"/>
          <p:cNvSpPr/>
          <p:nvPr/>
        </p:nvSpPr>
        <p:spPr>
          <a:xfrm>
            <a:off x="1380744" y="4791456"/>
            <a:ext cx="429768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Метод, исходные данные и границы вывода.</a:t>
            </a:r>
            <a:endParaRPr lang="en-US" sz="1800" dirty="0"/>
          </a:p>
        </p:txBody>
      </p:sp>
      <p:sp>
        <p:nvSpPr>
          <p:cNvPr id="22" name="Shape 19"/>
          <p:cNvSpPr/>
          <p:nvPr/>
        </p:nvSpPr>
        <p:spPr>
          <a:xfrm>
            <a:off x="6199632" y="3968496"/>
            <a:ext cx="5431536" cy="1709928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6382512" y="4169664"/>
            <a:ext cx="47548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400" dirty="0"/>
          </a:p>
        </p:txBody>
      </p:sp>
      <p:sp>
        <p:nvSpPr>
          <p:cNvPr id="24" name="Text 21"/>
          <p:cNvSpPr/>
          <p:nvPr/>
        </p:nvSpPr>
        <p:spPr>
          <a:xfrm>
            <a:off x="7031736" y="4178808"/>
            <a:ext cx="4343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 проект</a:t>
            </a:r>
            <a:endParaRPr lang="en-US" sz="2200" dirty="0"/>
          </a:p>
        </p:txBody>
      </p:sp>
      <p:sp>
        <p:nvSpPr>
          <p:cNvPr id="25" name="Text 22"/>
          <p:cNvSpPr/>
          <p:nvPr/>
        </p:nvSpPr>
        <p:spPr>
          <a:xfrm>
            <a:off x="7031736" y="4791456"/>
            <a:ext cx="429768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Проверенная версия работы и разрешенная передача опыта.</a:t>
            </a:r>
            <a:endParaRPr lang="en-US" sz="1800" dirty="0"/>
          </a:p>
        </p:txBody>
      </p:sp>
      <p:sp>
        <p:nvSpPr>
          <p:cNvPr id="26" name="Fenix site address"/>
          <p:cNvSpPr txBox="1"/>
          <p:nvPr/>
        </p:nvSpPr>
        <p:spPr>
          <a:xfrm>
            <a:off x="9906000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2743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30" kern="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ОПОРЫ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109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наука дополняют друг друга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30352" y="1499616"/>
            <a:ext cx="10835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критерии — общая ответственность за созданную работу.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5212080" y="6565392"/>
            <a:ext cx="5760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S01 · S02 · S03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539496" y="2121408"/>
            <a:ext cx="5440680" cy="3401568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85800" y="2286000"/>
            <a:ext cx="54864" cy="393192"/>
          </a:xfrm>
          <a:prstGeom prst="rect">
            <a:avLst/>
          </a:prstGeom>
          <a:solidFill>
            <a:srgbClr val="CE7937"/>
          </a:solidFill>
          <a:ln w="8890">
            <a:solidFill>
              <a:srgbClr val="CE7937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59536" y="2276856"/>
            <a:ext cx="494690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777240" y="2697480"/>
            <a:ext cx="49651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и выражение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777240" y="3520440"/>
            <a:ext cx="4965192" cy="1883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память, ценности, искусство и ремесло.</a:t>
            </a:r>
            <a:endParaRPr lang="en-US" sz="2100" dirty="0"/>
          </a:p>
          <a:p>
            <a:pPr indent="0" marL="0">
              <a:buNone/>
            </a:pP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контекстом и несколькими интерпретациями.</a:t>
            </a:r>
            <a:endParaRPr lang="en-US" sz="2100" dirty="0"/>
          </a:p>
        </p:txBody>
      </p:sp>
      <p:sp>
        <p:nvSpPr>
          <p:cNvPr id="16" name="Shape 13"/>
          <p:cNvSpPr/>
          <p:nvPr/>
        </p:nvSpPr>
        <p:spPr>
          <a:xfrm>
            <a:off x="6199632" y="2121408"/>
            <a:ext cx="5440680" cy="3401568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6345936" y="2286000"/>
            <a:ext cx="54864" cy="393192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519672" y="2276856"/>
            <a:ext cx="494690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</a:t>
            </a:r>
            <a:endParaRPr lang="en-US" sz="1050" dirty="0"/>
          </a:p>
        </p:txBody>
      </p:sp>
      <p:sp>
        <p:nvSpPr>
          <p:cNvPr id="19" name="Text 16"/>
          <p:cNvSpPr/>
          <p:nvPr/>
        </p:nvSpPr>
        <p:spPr>
          <a:xfrm>
            <a:off x="6437376" y="2697480"/>
            <a:ext cx="49651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и проверка</a:t>
            </a:r>
            <a:endParaRPr lang="en-US" sz="2200" dirty="0"/>
          </a:p>
        </p:txBody>
      </p:sp>
      <p:sp>
        <p:nvSpPr>
          <p:cNvPr id="20" name="Text 17"/>
          <p:cNvSpPr/>
          <p:nvPr/>
        </p:nvSpPr>
        <p:spPr>
          <a:xfrm>
            <a:off x="6437376" y="3520440"/>
            <a:ext cx="4965192" cy="1883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Вопрос, метод, данные, аргументы и ограничения.</a:t>
            </a:r>
            <a:endParaRPr lang="en-US" sz="2100" dirty="0"/>
          </a:p>
          <a:p>
            <a:pPr indent="0" marL="0">
              <a:buNone/>
            </a:pP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объяснениями, которые можно проверять.</a:t>
            </a:r>
            <a:endParaRPr lang="en-US" sz="2100" dirty="0"/>
          </a:p>
        </p:txBody>
      </p:sp>
      <p:sp>
        <p:nvSpPr>
          <p:cNvPr id="21" name="Shape 18"/>
          <p:cNvSpPr/>
          <p:nvPr/>
        </p:nvSpPr>
        <p:spPr>
          <a:xfrm>
            <a:off x="530352" y="5788152"/>
            <a:ext cx="11109960" cy="438912"/>
          </a:xfrm>
          <a:prstGeom prst="roundRect">
            <a:avLst/>
          </a:prstGeom>
          <a:solidFill>
            <a:srgbClr val="FFF1E1"/>
          </a:solidFill>
          <a:ln w="8890">
            <a:solidFill>
              <a:srgbClr val="FFF1E1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731520" y="5888736"/>
            <a:ext cx="106801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не доказывает научный тезис. Расчет не выбирает за человека его ценности.</a:t>
            </a:r>
            <a:endParaRPr lang="en-US" sz="1550" dirty="0"/>
          </a:p>
        </p:txBody>
      </p:sp>
      <p:sp>
        <p:nvSpPr>
          <p:cNvPr id="23" name="Fenix site address"/>
          <p:cNvSpPr txBox="1"/>
          <p:nvPr/>
        </p:nvSpPr>
        <p:spPr>
          <a:xfrm>
            <a:off x="9906000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2743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30" kern="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ФЕНИКС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109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этапов одного практического цикла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30352" y="1499616"/>
            <a:ext cx="10835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 можно повторить; название этапа не оценивает человека.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585216" y="2395728"/>
            <a:ext cx="557784" cy="557784"/>
          </a:xfrm>
          <a:prstGeom prst="ellipse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21792" y="2487168"/>
            <a:ext cx="4754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585216" y="3145536"/>
            <a:ext cx="200253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Искра</a:t>
            </a:r>
            <a:endParaRPr lang="en-US" sz="2100" dirty="0"/>
          </a:p>
        </p:txBody>
      </p:sp>
      <p:sp>
        <p:nvSpPr>
          <p:cNvPr id="13" name="Text 10"/>
          <p:cNvSpPr/>
          <p:nvPr/>
        </p:nvSpPr>
        <p:spPr>
          <a:xfrm>
            <a:off x="585216" y="3840480"/>
            <a:ext cx="2002536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вопрос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выбор работы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2395728" y="2423160"/>
            <a:ext cx="3474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2843784" y="2395728"/>
            <a:ext cx="557784" cy="557784"/>
          </a:xfrm>
          <a:prstGeom prst="ellipse">
            <a:avLst/>
          </a:prstGeom>
          <a:solidFill>
            <a:srgbClr val="CE7937"/>
          </a:solidFill>
          <a:ln w="8890">
            <a:solidFill>
              <a:srgbClr val="CE7937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2880360" y="2487168"/>
            <a:ext cx="4754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700" dirty="0"/>
          </a:p>
        </p:txBody>
      </p:sp>
      <p:sp>
        <p:nvSpPr>
          <p:cNvPr id="17" name="Text 14"/>
          <p:cNvSpPr/>
          <p:nvPr/>
        </p:nvSpPr>
        <p:spPr>
          <a:xfrm>
            <a:off x="2843784" y="3145536"/>
            <a:ext cx="200253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Пламя</a:t>
            </a:r>
            <a:endParaRPr lang="en-US" sz="2100" dirty="0"/>
          </a:p>
        </p:txBody>
      </p:sp>
      <p:sp>
        <p:nvSpPr>
          <p:cNvPr id="18" name="Text 15"/>
          <p:cNvSpPr/>
          <p:nvPr/>
        </p:nvSpPr>
        <p:spPr>
          <a:xfrm>
            <a:off x="2843784" y="3840480"/>
            <a:ext cx="2002536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практика</a:t>
            </a:r>
            <a:endParaRPr lang="en-US" sz="1700" dirty="0"/>
          </a:p>
        </p:txBody>
      </p:sp>
      <p:sp>
        <p:nvSpPr>
          <p:cNvPr id="19" name="Text 16"/>
          <p:cNvSpPr/>
          <p:nvPr/>
        </p:nvSpPr>
        <p:spPr>
          <a:xfrm>
            <a:off x="4654296" y="2423160"/>
            <a:ext cx="3474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400" dirty="0"/>
          </a:p>
        </p:txBody>
      </p:sp>
      <p:sp>
        <p:nvSpPr>
          <p:cNvPr id="20" name="Shape 17"/>
          <p:cNvSpPr/>
          <p:nvPr/>
        </p:nvSpPr>
        <p:spPr>
          <a:xfrm>
            <a:off x="5102352" y="2395728"/>
            <a:ext cx="557784" cy="557784"/>
          </a:xfrm>
          <a:prstGeom prst="ellipse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5138928" y="2487168"/>
            <a:ext cx="4754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700" dirty="0"/>
          </a:p>
        </p:txBody>
      </p:sp>
      <p:sp>
        <p:nvSpPr>
          <p:cNvPr id="22" name="Text 19"/>
          <p:cNvSpPr/>
          <p:nvPr/>
        </p:nvSpPr>
        <p:spPr>
          <a:xfrm>
            <a:off x="5102352" y="3145536"/>
            <a:ext cx="200253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Пепел</a:t>
            </a:r>
            <a:endParaRPr lang="en-US" sz="2100" dirty="0"/>
          </a:p>
        </p:txBody>
      </p:sp>
      <p:sp>
        <p:nvSpPr>
          <p:cNvPr id="23" name="Text 20"/>
          <p:cNvSpPr/>
          <p:nvPr/>
        </p:nvSpPr>
        <p:spPr>
          <a:xfrm>
            <a:off x="5102352" y="3840480"/>
            <a:ext cx="2002536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ошибок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предположений</a:t>
            </a:r>
            <a:endParaRPr lang="en-US" sz="1700" dirty="0"/>
          </a:p>
        </p:txBody>
      </p:sp>
      <p:sp>
        <p:nvSpPr>
          <p:cNvPr id="24" name="Text 21"/>
          <p:cNvSpPr/>
          <p:nvPr/>
        </p:nvSpPr>
        <p:spPr>
          <a:xfrm>
            <a:off x="6912864" y="2423160"/>
            <a:ext cx="3474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400" dirty="0"/>
          </a:p>
        </p:txBody>
      </p:sp>
      <p:sp>
        <p:nvSpPr>
          <p:cNvPr id="25" name="Shape 22"/>
          <p:cNvSpPr/>
          <p:nvPr/>
        </p:nvSpPr>
        <p:spPr>
          <a:xfrm>
            <a:off x="7360920" y="2395728"/>
            <a:ext cx="557784" cy="557784"/>
          </a:xfrm>
          <a:prstGeom prst="ellipse">
            <a:avLst/>
          </a:prstGeom>
          <a:solidFill>
            <a:srgbClr val="CE7937"/>
          </a:solidFill>
          <a:ln w="8890">
            <a:solidFill>
              <a:srgbClr val="CE7937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7397496" y="2487168"/>
            <a:ext cx="4754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700" dirty="0"/>
          </a:p>
        </p:txBody>
      </p:sp>
      <p:sp>
        <p:nvSpPr>
          <p:cNvPr id="27" name="Text 24"/>
          <p:cNvSpPr/>
          <p:nvPr/>
        </p:nvSpPr>
        <p:spPr>
          <a:xfrm>
            <a:off x="7360920" y="3145536"/>
            <a:ext cx="200253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Вознесение</a:t>
            </a:r>
            <a:endParaRPr lang="en-US" sz="2100" dirty="0"/>
          </a:p>
        </p:txBody>
      </p:sp>
      <p:sp>
        <p:nvSpPr>
          <p:cNvPr id="28" name="Text 25"/>
          <p:cNvSpPr/>
          <p:nvPr/>
        </p:nvSpPr>
        <p:spPr>
          <a:xfrm>
            <a:off x="7360920" y="3840480"/>
            <a:ext cx="2002536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Исправление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проверка</a:t>
            </a:r>
            <a:endParaRPr lang="en-US" sz="1700" dirty="0"/>
          </a:p>
        </p:txBody>
      </p:sp>
      <p:sp>
        <p:nvSpPr>
          <p:cNvPr id="29" name="Text 26"/>
          <p:cNvSpPr/>
          <p:nvPr/>
        </p:nvSpPr>
        <p:spPr>
          <a:xfrm>
            <a:off x="9171432" y="2423160"/>
            <a:ext cx="3474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400" dirty="0"/>
          </a:p>
        </p:txBody>
      </p:sp>
      <p:sp>
        <p:nvSpPr>
          <p:cNvPr id="30" name="Shape 27"/>
          <p:cNvSpPr/>
          <p:nvPr/>
        </p:nvSpPr>
        <p:spPr>
          <a:xfrm>
            <a:off x="9619488" y="2395728"/>
            <a:ext cx="557784" cy="557784"/>
          </a:xfrm>
          <a:prstGeom prst="ellipse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9656064" y="2487168"/>
            <a:ext cx="4754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700" dirty="0"/>
          </a:p>
        </p:txBody>
      </p:sp>
      <p:sp>
        <p:nvSpPr>
          <p:cNvPr id="32" name="Text 29"/>
          <p:cNvSpPr/>
          <p:nvPr/>
        </p:nvSpPr>
        <p:spPr>
          <a:xfrm>
            <a:off x="9619488" y="3145536"/>
            <a:ext cx="200253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</a:t>
            </a:r>
            <a:endParaRPr lang="en-US" sz="2100" dirty="0"/>
          </a:p>
        </p:txBody>
      </p:sp>
      <p:sp>
        <p:nvSpPr>
          <p:cNvPr id="33" name="Text 30"/>
          <p:cNvSpPr/>
          <p:nvPr/>
        </p:nvSpPr>
        <p:spPr>
          <a:xfrm>
            <a:off x="9619488" y="3840480"/>
            <a:ext cx="2002536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Добровольная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опыта</a:t>
            </a:r>
            <a:endParaRPr lang="en-US" sz="1700" dirty="0"/>
          </a:p>
        </p:txBody>
      </p:sp>
      <p:sp>
        <p:nvSpPr>
          <p:cNvPr id="34" name="Shape 31"/>
          <p:cNvSpPr/>
          <p:nvPr/>
        </p:nvSpPr>
        <p:spPr>
          <a:xfrm>
            <a:off x="530352" y="5760720"/>
            <a:ext cx="11109960" cy="438912"/>
          </a:xfrm>
          <a:prstGeom prst="roundRect">
            <a:avLst/>
          </a:prstGeom>
          <a:solidFill>
            <a:srgbClr val="FFF1E1"/>
          </a:solidFill>
          <a:ln w="8890">
            <a:solidFill>
              <a:srgbClr val="FFF1E1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731520" y="5861304"/>
            <a:ext cx="106801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задача + доступные ресурсы + безопасное продолжение.</a:t>
            </a:r>
            <a:endParaRPr lang="en-US" sz="1550" dirty="0"/>
          </a:p>
        </p:txBody>
      </p:sp>
      <p:sp>
        <p:nvSpPr>
          <p:cNvPr id="36" name="Fenix site address"/>
          <p:cNvSpPr txBox="1"/>
          <p:nvPr/>
        </p:nvSpPr>
        <p:spPr>
          <a:xfrm>
            <a:off x="9906000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2743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30" kern="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ВЫБОР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109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контуров — меню возможностей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30352" y="1499616"/>
            <a:ext cx="10835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начала достаточно одного основного и одного поддерживающего контура.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576072" y="2057400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P01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1289304" y="2057400"/>
            <a:ext cx="463600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576072" y="2532888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P02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1289304" y="2532888"/>
            <a:ext cx="463600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Сознание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576072" y="3008376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P03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1289304" y="3008376"/>
            <a:ext cx="463600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</a:t>
            </a:r>
            <a:endParaRPr lang="en-US" sz="1700" dirty="0"/>
          </a:p>
        </p:txBody>
      </p:sp>
      <p:sp>
        <p:nvSpPr>
          <p:cNvPr id="16" name="Text 13"/>
          <p:cNvSpPr/>
          <p:nvPr/>
        </p:nvSpPr>
        <p:spPr>
          <a:xfrm>
            <a:off x="576072" y="3483864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P04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1289304" y="3483864"/>
            <a:ext cx="463600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</a:t>
            </a:r>
            <a:endParaRPr lang="en-US" sz="1700" dirty="0"/>
          </a:p>
        </p:txBody>
      </p:sp>
      <p:sp>
        <p:nvSpPr>
          <p:cNvPr id="18" name="Text 15"/>
          <p:cNvSpPr/>
          <p:nvPr/>
        </p:nvSpPr>
        <p:spPr>
          <a:xfrm>
            <a:off x="576072" y="3959352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P05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1289304" y="3959352"/>
            <a:ext cx="463600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</a:t>
            </a:r>
            <a:endParaRPr lang="en-US" sz="1700" dirty="0"/>
          </a:p>
        </p:txBody>
      </p:sp>
      <p:sp>
        <p:nvSpPr>
          <p:cNvPr id="20" name="Text 17"/>
          <p:cNvSpPr/>
          <p:nvPr/>
        </p:nvSpPr>
        <p:spPr>
          <a:xfrm>
            <a:off x="576072" y="4434840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P06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1289304" y="4434840"/>
            <a:ext cx="463600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</a:t>
            </a:r>
            <a:endParaRPr lang="en-US" sz="1700" dirty="0"/>
          </a:p>
        </p:txBody>
      </p:sp>
      <p:sp>
        <p:nvSpPr>
          <p:cNvPr id="22" name="Text 19"/>
          <p:cNvSpPr/>
          <p:nvPr/>
        </p:nvSpPr>
        <p:spPr>
          <a:xfrm>
            <a:off x="576072" y="4910328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P07</a:t>
            </a:r>
            <a:endParaRPr lang="en-US" sz="1300" dirty="0"/>
          </a:p>
        </p:txBody>
      </p:sp>
      <p:sp>
        <p:nvSpPr>
          <p:cNvPr id="23" name="Text 20"/>
          <p:cNvSpPr/>
          <p:nvPr/>
        </p:nvSpPr>
        <p:spPr>
          <a:xfrm>
            <a:off x="1289304" y="4910328"/>
            <a:ext cx="463600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мастерство</a:t>
            </a:r>
            <a:endParaRPr lang="en-US" sz="1700" dirty="0"/>
          </a:p>
        </p:txBody>
      </p:sp>
      <p:sp>
        <p:nvSpPr>
          <p:cNvPr id="24" name="Text 21"/>
          <p:cNvSpPr/>
          <p:nvPr/>
        </p:nvSpPr>
        <p:spPr>
          <a:xfrm>
            <a:off x="6245352" y="2057400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P08</a:t>
            </a:r>
            <a:endParaRPr lang="en-US" sz="1300" dirty="0"/>
          </a:p>
        </p:txBody>
      </p:sp>
      <p:sp>
        <p:nvSpPr>
          <p:cNvPr id="25" name="Text 22"/>
          <p:cNvSpPr/>
          <p:nvPr/>
        </p:nvSpPr>
        <p:spPr>
          <a:xfrm>
            <a:off x="6958584" y="2057400"/>
            <a:ext cx="463600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финансовая самостоятельность</a:t>
            </a:r>
            <a:endParaRPr lang="en-US" sz="1700" dirty="0"/>
          </a:p>
        </p:txBody>
      </p:sp>
      <p:sp>
        <p:nvSpPr>
          <p:cNvPr id="26" name="Text 23"/>
          <p:cNvSpPr/>
          <p:nvPr/>
        </p:nvSpPr>
        <p:spPr>
          <a:xfrm>
            <a:off x="6245352" y="2532888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P09</a:t>
            </a:r>
            <a:endParaRPr lang="en-US" sz="1300" dirty="0"/>
          </a:p>
        </p:txBody>
      </p:sp>
      <p:sp>
        <p:nvSpPr>
          <p:cNvPr id="27" name="Text 24"/>
          <p:cNvSpPr/>
          <p:nvPr/>
        </p:nvSpPr>
        <p:spPr>
          <a:xfrm>
            <a:off x="6958584" y="2532888"/>
            <a:ext cx="463600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общины</a:t>
            </a:r>
            <a:endParaRPr lang="en-US" sz="1700" dirty="0"/>
          </a:p>
        </p:txBody>
      </p:sp>
      <p:sp>
        <p:nvSpPr>
          <p:cNvPr id="28" name="Text 25"/>
          <p:cNvSpPr/>
          <p:nvPr/>
        </p:nvSpPr>
        <p:spPr>
          <a:xfrm>
            <a:off x="6245352" y="3008376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P10</a:t>
            </a:r>
            <a:endParaRPr lang="en-US" sz="1300" dirty="0"/>
          </a:p>
        </p:txBody>
      </p:sp>
      <p:sp>
        <p:nvSpPr>
          <p:cNvPr id="29" name="Text 26"/>
          <p:cNvSpPr/>
          <p:nvPr/>
        </p:nvSpPr>
        <p:spPr>
          <a:xfrm>
            <a:off x="6958584" y="3008376"/>
            <a:ext cx="463600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и культура</a:t>
            </a:r>
            <a:endParaRPr lang="en-US" sz="1700" dirty="0"/>
          </a:p>
        </p:txBody>
      </p:sp>
      <p:sp>
        <p:nvSpPr>
          <p:cNvPr id="30" name="Text 27"/>
          <p:cNvSpPr/>
          <p:nvPr/>
        </p:nvSpPr>
        <p:spPr>
          <a:xfrm>
            <a:off x="6245352" y="3483864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P11</a:t>
            </a:r>
            <a:endParaRPr lang="en-US" sz="1300" dirty="0"/>
          </a:p>
        </p:txBody>
      </p:sp>
      <p:sp>
        <p:nvSpPr>
          <p:cNvPr id="31" name="Text 28"/>
          <p:cNvSpPr/>
          <p:nvPr/>
        </p:nvSpPr>
        <p:spPr>
          <a:xfrm>
            <a:off x="6958584" y="3483864"/>
            <a:ext cx="463600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служение Земле</a:t>
            </a:r>
            <a:endParaRPr lang="en-US" sz="1700" dirty="0"/>
          </a:p>
        </p:txBody>
      </p:sp>
      <p:sp>
        <p:nvSpPr>
          <p:cNvPr id="32" name="Text 29"/>
          <p:cNvSpPr/>
          <p:nvPr/>
        </p:nvSpPr>
        <p:spPr>
          <a:xfrm>
            <a:off x="6245352" y="3959352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P12</a:t>
            </a:r>
            <a:endParaRPr lang="en-US" sz="1300" dirty="0"/>
          </a:p>
        </p:txBody>
      </p:sp>
      <p:sp>
        <p:nvSpPr>
          <p:cNvPr id="33" name="Text 30"/>
          <p:cNvSpPr/>
          <p:nvPr/>
        </p:nvSpPr>
        <p:spPr>
          <a:xfrm>
            <a:off x="6958584" y="3959352"/>
            <a:ext cx="463600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Духовность</a:t>
            </a:r>
            <a:endParaRPr lang="en-US" sz="1700" dirty="0"/>
          </a:p>
        </p:txBody>
      </p:sp>
      <p:sp>
        <p:nvSpPr>
          <p:cNvPr id="34" name="Text 31"/>
          <p:cNvSpPr/>
          <p:nvPr/>
        </p:nvSpPr>
        <p:spPr>
          <a:xfrm>
            <a:off x="6245352" y="4434840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P13</a:t>
            </a:r>
            <a:endParaRPr lang="en-US" sz="1300" dirty="0"/>
          </a:p>
        </p:txBody>
      </p:sp>
      <p:sp>
        <p:nvSpPr>
          <p:cNvPr id="35" name="Text 32"/>
          <p:cNvSpPr/>
          <p:nvPr/>
        </p:nvSpPr>
        <p:spPr>
          <a:xfrm>
            <a:off x="6958584" y="4434840"/>
            <a:ext cx="463600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и миссия жизни</a:t>
            </a:r>
            <a:endParaRPr lang="en-US" sz="1700" dirty="0"/>
          </a:p>
        </p:txBody>
      </p:sp>
      <p:sp>
        <p:nvSpPr>
          <p:cNvPr id="36" name="Shape 33"/>
          <p:cNvSpPr/>
          <p:nvPr/>
        </p:nvSpPr>
        <p:spPr>
          <a:xfrm>
            <a:off x="530352" y="5833872"/>
            <a:ext cx="11109960" cy="438912"/>
          </a:xfrm>
          <a:prstGeom prst="roundRect">
            <a:avLst/>
          </a:prstGeom>
          <a:solidFill>
            <a:srgbClr val="FFF1E1"/>
          </a:solidFill>
          <a:ln w="8890">
            <a:solidFill>
              <a:srgbClr val="FFF1E1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731520" y="5934456"/>
            <a:ext cx="106801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Фокус модуля: P03 «Разум», P06 «Образование», P10 «Творчество и культура».</a:t>
            </a:r>
            <a:endParaRPr lang="en-US" sz="1550" dirty="0"/>
          </a:p>
        </p:txBody>
      </p:sp>
      <p:sp>
        <p:nvSpPr>
          <p:cNvPr id="38" name="Fenix site address"/>
          <p:cNvSpPr txBox="1"/>
          <p:nvPr/>
        </p:nvSpPr>
        <p:spPr>
          <a:xfrm>
            <a:off x="9906000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2743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30" kern="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109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практики культурного саморазвития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30352" y="1499616"/>
            <a:ext cx="10835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внимательного восприятия — к собственной работе и передаче опыта.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539496" y="2103120"/>
            <a:ext cx="2615184" cy="341071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85800" y="2267712"/>
            <a:ext cx="54864" cy="393192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9536" y="2258568"/>
            <a:ext cx="21214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777240" y="2679192"/>
            <a:ext cx="21396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777240" y="3502152"/>
            <a:ext cx="2139696" cy="1892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Описать детали, не заменяя наблюдение догадкой.</a:t>
            </a:r>
            <a:endParaRPr lang="en-US" sz="1800" dirty="0"/>
          </a:p>
        </p:txBody>
      </p:sp>
      <p:sp>
        <p:nvSpPr>
          <p:cNvPr id="15" name="Shape 12"/>
          <p:cNvSpPr/>
          <p:nvPr/>
        </p:nvSpPr>
        <p:spPr>
          <a:xfrm>
            <a:off x="3374136" y="2103120"/>
            <a:ext cx="2615184" cy="341071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3520440" y="2267712"/>
            <a:ext cx="54864" cy="393192"/>
          </a:xfrm>
          <a:prstGeom prst="rect">
            <a:avLst/>
          </a:prstGeom>
          <a:solidFill>
            <a:srgbClr val="CE7937"/>
          </a:solidFill>
          <a:ln w="8890">
            <a:solidFill>
              <a:srgbClr val="CE7937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3694176" y="2258568"/>
            <a:ext cx="21214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</a:t>
            </a:r>
            <a:endParaRPr lang="en-US" sz="1050" dirty="0"/>
          </a:p>
        </p:txBody>
      </p:sp>
      <p:sp>
        <p:nvSpPr>
          <p:cNvPr id="18" name="Text 15"/>
          <p:cNvSpPr/>
          <p:nvPr/>
        </p:nvSpPr>
        <p:spPr>
          <a:xfrm>
            <a:off x="3611880" y="2679192"/>
            <a:ext cx="21396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3611880" y="3502152"/>
            <a:ext cx="2139696" cy="1892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Предложить трактовку и услышать другую.</a:t>
            </a:r>
            <a:endParaRPr lang="en-US" sz="1800" dirty="0"/>
          </a:p>
        </p:txBody>
      </p:sp>
      <p:sp>
        <p:nvSpPr>
          <p:cNvPr id="20" name="Shape 17"/>
          <p:cNvSpPr/>
          <p:nvPr/>
        </p:nvSpPr>
        <p:spPr>
          <a:xfrm>
            <a:off x="6208776" y="2103120"/>
            <a:ext cx="2615184" cy="341071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355080" y="2267712"/>
            <a:ext cx="54864" cy="393192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528816" y="2258568"/>
            <a:ext cx="21214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МАСТЕРСТВО</a:t>
            </a:r>
            <a:endParaRPr lang="en-US" sz="1050" dirty="0"/>
          </a:p>
        </p:txBody>
      </p:sp>
      <p:sp>
        <p:nvSpPr>
          <p:cNvPr id="23" name="Text 20"/>
          <p:cNvSpPr/>
          <p:nvPr/>
        </p:nvSpPr>
        <p:spPr>
          <a:xfrm>
            <a:off x="6446520" y="2679192"/>
            <a:ext cx="21396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Создавать</a:t>
            </a:r>
            <a:endParaRPr lang="en-US" sz="2200" dirty="0"/>
          </a:p>
        </p:txBody>
      </p:sp>
      <p:sp>
        <p:nvSpPr>
          <p:cNvPr id="24" name="Text 21"/>
          <p:cNvSpPr/>
          <p:nvPr/>
        </p:nvSpPr>
        <p:spPr>
          <a:xfrm>
            <a:off x="6446520" y="3502152"/>
            <a:ext cx="2139696" cy="1892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черновик, получить отзыв, исправить.</a:t>
            </a:r>
            <a:endParaRPr lang="en-US" sz="1800" dirty="0"/>
          </a:p>
        </p:txBody>
      </p:sp>
      <p:sp>
        <p:nvSpPr>
          <p:cNvPr id="25" name="Shape 22"/>
          <p:cNvSpPr/>
          <p:nvPr/>
        </p:nvSpPr>
        <p:spPr>
          <a:xfrm>
            <a:off x="9043416" y="2103120"/>
            <a:ext cx="2615184" cy="341071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9189720" y="2267712"/>
            <a:ext cx="54864" cy="393192"/>
          </a:xfrm>
          <a:prstGeom prst="rect">
            <a:avLst/>
          </a:prstGeom>
          <a:solidFill>
            <a:srgbClr val="CE7937"/>
          </a:solidFill>
          <a:ln w="8890">
            <a:solidFill>
              <a:srgbClr val="CE7937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9363456" y="2258568"/>
            <a:ext cx="21214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</a:t>
            </a:r>
            <a:endParaRPr lang="en-US" sz="1050" dirty="0"/>
          </a:p>
        </p:txBody>
      </p:sp>
      <p:sp>
        <p:nvSpPr>
          <p:cNvPr id="28" name="Text 25"/>
          <p:cNvSpPr/>
          <p:nvPr/>
        </p:nvSpPr>
        <p:spPr>
          <a:xfrm>
            <a:off x="9281160" y="2679192"/>
            <a:ext cx="21396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Передавать</a:t>
            </a:r>
            <a:endParaRPr lang="en-US" sz="2200" dirty="0"/>
          </a:p>
        </p:txBody>
      </p:sp>
      <p:sp>
        <p:nvSpPr>
          <p:cNvPr id="29" name="Text 26"/>
          <p:cNvSpPr/>
          <p:nvPr/>
        </p:nvSpPr>
        <p:spPr>
          <a:xfrm>
            <a:off x="9281160" y="3502152"/>
            <a:ext cx="2139696" cy="1892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происхождение, контекст и права.</a:t>
            </a:r>
            <a:endParaRPr lang="en-US" sz="1800" dirty="0"/>
          </a:p>
        </p:txBody>
      </p:sp>
      <p:sp>
        <p:nvSpPr>
          <p:cNvPr id="30" name="Fenix site address"/>
          <p:cNvSpPr txBox="1"/>
          <p:nvPr/>
        </p:nvSpPr>
        <p:spPr>
          <a:xfrm>
            <a:off x="9906000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2743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30" kern="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ПРАКТИКУМ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109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произведение — несколько вопросов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30352" y="1499616"/>
            <a:ext cx="10835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занятия с текстом, изображением, музыкой или предметом.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576072" y="2103120"/>
            <a:ext cx="11018520" cy="603504"/>
          </a:xfrm>
          <a:prstGeom prst="roundRect">
            <a:avLst/>
          </a:prstGeom>
          <a:solidFill>
            <a:srgbClr val="EEF6F6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58952" y="2212848"/>
            <a:ext cx="3525926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</a:t>
            </a:r>
            <a:endParaRPr lang="en-US" sz="1900" dirty="0"/>
          </a:p>
        </p:txBody>
      </p:sp>
      <p:sp>
        <p:nvSpPr>
          <p:cNvPr id="12" name="Text 9"/>
          <p:cNvSpPr/>
          <p:nvPr/>
        </p:nvSpPr>
        <p:spPr>
          <a:xfrm>
            <a:off x="4432554" y="2212848"/>
            <a:ext cx="6831482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непосредственно присутствует в работе?</a:t>
            </a:r>
            <a:endParaRPr lang="en-US" sz="1800" dirty="0"/>
          </a:p>
        </p:txBody>
      </p:sp>
      <p:sp>
        <p:nvSpPr>
          <p:cNvPr id="13" name="Shape 10"/>
          <p:cNvSpPr/>
          <p:nvPr/>
        </p:nvSpPr>
        <p:spPr>
          <a:xfrm>
            <a:off x="576072" y="2788920"/>
            <a:ext cx="11018520" cy="603504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58952" y="2898648"/>
            <a:ext cx="3525926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</a:t>
            </a:r>
            <a:endParaRPr lang="en-US" sz="1900" dirty="0"/>
          </a:p>
        </p:txBody>
      </p:sp>
      <p:sp>
        <p:nvSpPr>
          <p:cNvPr id="15" name="Text 12"/>
          <p:cNvSpPr/>
          <p:nvPr/>
        </p:nvSpPr>
        <p:spPr>
          <a:xfrm>
            <a:off x="4432554" y="2898648"/>
            <a:ext cx="6831482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Кто, когда и при каких обстоятельствах ее создал?</a:t>
            </a:r>
            <a:endParaRPr lang="en-US" sz="1800" dirty="0"/>
          </a:p>
        </p:txBody>
      </p:sp>
      <p:sp>
        <p:nvSpPr>
          <p:cNvPr id="16" name="Shape 13"/>
          <p:cNvSpPr/>
          <p:nvPr/>
        </p:nvSpPr>
        <p:spPr>
          <a:xfrm>
            <a:off x="576072" y="3474720"/>
            <a:ext cx="11018520" cy="603504"/>
          </a:xfrm>
          <a:prstGeom prst="roundRect">
            <a:avLst/>
          </a:prstGeom>
          <a:solidFill>
            <a:srgbClr val="EEF6F6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58952" y="3584448"/>
            <a:ext cx="3525926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</a:t>
            </a:r>
            <a:endParaRPr lang="en-US" sz="1900" dirty="0"/>
          </a:p>
        </p:txBody>
      </p:sp>
      <p:sp>
        <p:nvSpPr>
          <p:cNvPr id="18" name="Text 15"/>
          <p:cNvSpPr/>
          <p:nvPr/>
        </p:nvSpPr>
        <p:spPr>
          <a:xfrm>
            <a:off x="4432554" y="3584448"/>
            <a:ext cx="6831482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детали поддерживают мое прочтение?</a:t>
            </a:r>
            <a:endParaRPr lang="en-US" sz="1800" dirty="0"/>
          </a:p>
        </p:txBody>
      </p:sp>
      <p:sp>
        <p:nvSpPr>
          <p:cNvPr id="19" name="Shape 16"/>
          <p:cNvSpPr/>
          <p:nvPr/>
        </p:nvSpPr>
        <p:spPr>
          <a:xfrm>
            <a:off x="576072" y="4160520"/>
            <a:ext cx="11018520" cy="603504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58952" y="4270248"/>
            <a:ext cx="3525926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</a:t>
            </a:r>
            <a:endParaRPr lang="en-US" sz="1900" dirty="0"/>
          </a:p>
        </p:txBody>
      </p:sp>
      <p:sp>
        <p:nvSpPr>
          <p:cNvPr id="21" name="Text 18"/>
          <p:cNvSpPr/>
          <p:nvPr/>
        </p:nvSpPr>
        <p:spPr>
          <a:xfrm>
            <a:off x="4432554" y="4270248"/>
            <a:ext cx="6831482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можно прочитать иначе и почему?</a:t>
            </a:r>
            <a:endParaRPr lang="en-US" sz="1800" dirty="0"/>
          </a:p>
        </p:txBody>
      </p:sp>
      <p:sp>
        <p:nvSpPr>
          <p:cNvPr id="22" name="Shape 19"/>
          <p:cNvSpPr/>
          <p:nvPr/>
        </p:nvSpPr>
        <p:spPr>
          <a:xfrm>
            <a:off x="576072" y="4846320"/>
            <a:ext cx="11018520" cy="603504"/>
          </a:xfrm>
          <a:prstGeom prst="roundRect">
            <a:avLst/>
          </a:prstGeom>
          <a:solidFill>
            <a:srgbClr val="EEF6F6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758952" y="4956048"/>
            <a:ext cx="3525926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</a:t>
            </a:r>
            <a:endParaRPr lang="en-US" sz="1900" dirty="0"/>
          </a:p>
        </p:txBody>
      </p:sp>
      <p:sp>
        <p:nvSpPr>
          <p:cNvPr id="24" name="Text 21"/>
          <p:cNvSpPr/>
          <p:nvPr/>
        </p:nvSpPr>
        <p:spPr>
          <a:xfrm>
            <a:off x="4432554" y="4956048"/>
            <a:ext cx="6831482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я выражу в собственной работе?</a:t>
            </a:r>
            <a:endParaRPr lang="en-US" sz="1800" dirty="0"/>
          </a:p>
        </p:txBody>
      </p:sp>
      <p:sp>
        <p:nvSpPr>
          <p:cNvPr id="25" name="Shape 22"/>
          <p:cNvSpPr/>
          <p:nvPr/>
        </p:nvSpPr>
        <p:spPr>
          <a:xfrm>
            <a:off x="530352" y="5897880"/>
            <a:ext cx="11109960" cy="438912"/>
          </a:xfrm>
          <a:prstGeom prst="roundRect">
            <a:avLst/>
          </a:prstGeom>
          <a:solidFill>
            <a:srgbClr val="FFF1E1"/>
          </a:solidFill>
          <a:ln w="8890">
            <a:solidFill>
              <a:srgbClr val="FFF1E1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731520" y="5998464"/>
            <a:ext cx="106801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Отзыв относится к работе, а не к культурной ценности или достоинству автора.</a:t>
            </a:r>
            <a:endParaRPr lang="en-US" sz="1550" dirty="0"/>
          </a:p>
        </p:txBody>
      </p:sp>
      <p:sp>
        <p:nvSpPr>
          <p:cNvPr id="27" name="Fenix site address"/>
          <p:cNvSpPr txBox="1"/>
          <p:nvPr/>
        </p:nvSpPr>
        <p:spPr>
          <a:xfrm>
            <a:off x="9906000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2743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30" kern="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НАСЛЕДИЕ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109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требует бережности и источников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30352" y="1499616"/>
            <a:ext cx="10835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Красивая версия не должна скрывать пробелы в происхождении.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5212080" y="6565392"/>
            <a:ext cx="5760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S12 · S13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539496" y="2121408"/>
            <a:ext cx="5440680" cy="3401568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85800" y="2286000"/>
            <a:ext cx="54864" cy="393192"/>
          </a:xfrm>
          <a:prstGeom prst="rect">
            <a:avLst/>
          </a:prstGeom>
          <a:solidFill>
            <a:srgbClr val="CE7937"/>
          </a:solidFill>
          <a:ln w="8890">
            <a:solidFill>
              <a:srgbClr val="CE7937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59536" y="2276856"/>
            <a:ext cx="494690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777240" y="2697480"/>
            <a:ext cx="49651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Разделить в карточке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777240" y="3520440"/>
            <a:ext cx="4965192" cy="1883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Наблюдаемые признаки.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рассказчика.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Найденные документы.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интерпретация.</a:t>
            </a:r>
            <a:endParaRPr lang="en-US" sz="2100" dirty="0"/>
          </a:p>
        </p:txBody>
      </p:sp>
      <p:sp>
        <p:nvSpPr>
          <p:cNvPr id="16" name="Shape 13"/>
          <p:cNvSpPr/>
          <p:nvPr/>
        </p:nvSpPr>
        <p:spPr>
          <a:xfrm>
            <a:off x="6199632" y="2121408"/>
            <a:ext cx="5440680" cy="3401568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6345936" y="2286000"/>
            <a:ext cx="54864" cy="393192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519672" y="2276856"/>
            <a:ext cx="494690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</a:t>
            </a:r>
            <a:endParaRPr lang="en-US" sz="1050" dirty="0"/>
          </a:p>
        </p:txBody>
      </p:sp>
      <p:sp>
        <p:nvSpPr>
          <p:cNvPr id="19" name="Text 16"/>
          <p:cNvSpPr/>
          <p:nvPr/>
        </p:nvSpPr>
        <p:spPr>
          <a:xfrm>
            <a:off x="6437376" y="2697480"/>
            <a:ext cx="49651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Согласовать отдельно</a:t>
            </a:r>
            <a:endParaRPr lang="en-US" sz="2200" dirty="0"/>
          </a:p>
        </p:txBody>
      </p:sp>
      <p:sp>
        <p:nvSpPr>
          <p:cNvPr id="20" name="Text 17"/>
          <p:cNvSpPr/>
          <p:nvPr/>
        </p:nvSpPr>
        <p:spPr>
          <a:xfrm>
            <a:off x="6437376" y="3520440"/>
            <a:ext cx="4965192" cy="1883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разговора.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изображений.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Публикацию имени и истории.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Исправление описания.</a:t>
            </a:r>
            <a:endParaRPr lang="en-US" sz="2100" dirty="0"/>
          </a:p>
        </p:txBody>
      </p:sp>
      <p:sp>
        <p:nvSpPr>
          <p:cNvPr id="21" name="Shape 18"/>
          <p:cNvSpPr/>
          <p:nvPr/>
        </p:nvSpPr>
        <p:spPr>
          <a:xfrm>
            <a:off x="530352" y="5788152"/>
            <a:ext cx="11109960" cy="438912"/>
          </a:xfrm>
          <a:prstGeom prst="roundRect">
            <a:avLst/>
          </a:prstGeom>
          <a:solidFill>
            <a:srgbClr val="FFF1E1"/>
          </a:solidFill>
          <a:ln w="8890">
            <a:solidFill>
              <a:srgbClr val="FFF1E1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731520" y="5888736"/>
            <a:ext cx="106801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Неустановленный автор или дата остаются неустановленными.</a:t>
            </a:r>
            <a:endParaRPr lang="en-US" sz="1550" dirty="0"/>
          </a:p>
        </p:txBody>
      </p:sp>
      <p:sp>
        <p:nvSpPr>
          <p:cNvPr id="23" name="Fenix site address"/>
          <p:cNvSpPr txBox="1"/>
          <p:nvPr/>
        </p:nvSpPr>
        <p:spPr>
          <a:xfrm>
            <a:off x="9906000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2743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30" kern="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ПРАКТИКА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109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→ метод → данные → проверка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30352" y="1499616"/>
            <a:ext cx="10835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вывод сопровождается указанием того, чего опыт не установил.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5212080" y="6565392"/>
            <a:ext cx="5760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S03 · S06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539496" y="2066544"/>
            <a:ext cx="2615184" cy="336499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85800" y="2231136"/>
            <a:ext cx="54864" cy="393192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59536" y="2221992"/>
            <a:ext cx="21214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777240" y="2642616"/>
            <a:ext cx="21396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777240" y="3465576"/>
            <a:ext cx="2139696" cy="1847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объект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проверяемое различие</a:t>
            </a:r>
            <a:endParaRPr lang="en-US" sz="1800" dirty="0"/>
          </a:p>
        </p:txBody>
      </p:sp>
      <p:sp>
        <p:nvSpPr>
          <p:cNvPr id="16" name="Shape 13"/>
          <p:cNvSpPr/>
          <p:nvPr/>
        </p:nvSpPr>
        <p:spPr>
          <a:xfrm>
            <a:off x="3374136" y="2066544"/>
            <a:ext cx="2615184" cy="336499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3520440" y="2231136"/>
            <a:ext cx="54864" cy="393192"/>
          </a:xfrm>
          <a:prstGeom prst="rect">
            <a:avLst/>
          </a:prstGeom>
          <a:solidFill>
            <a:srgbClr val="337BA0"/>
          </a:solidFill>
          <a:ln w="8890">
            <a:solidFill>
              <a:srgbClr val="337BA0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3694176" y="2221992"/>
            <a:ext cx="21214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337B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050" dirty="0"/>
          </a:p>
        </p:txBody>
      </p:sp>
      <p:sp>
        <p:nvSpPr>
          <p:cNvPr id="19" name="Text 16"/>
          <p:cNvSpPr/>
          <p:nvPr/>
        </p:nvSpPr>
        <p:spPr>
          <a:xfrm>
            <a:off x="3611880" y="2642616"/>
            <a:ext cx="21396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</a:t>
            </a:r>
            <a:endParaRPr lang="en-US" sz="2200" dirty="0"/>
          </a:p>
        </p:txBody>
      </p:sp>
      <p:sp>
        <p:nvSpPr>
          <p:cNvPr id="20" name="Text 17"/>
          <p:cNvSpPr/>
          <p:nvPr/>
        </p:nvSpPr>
        <p:spPr>
          <a:xfrm>
            <a:off x="3611880" y="3465576"/>
            <a:ext cx="2139696" cy="1847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Условия, единицы,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 риски</a:t>
            </a:r>
            <a:endParaRPr lang="en-US" sz="1800" dirty="0"/>
          </a:p>
        </p:txBody>
      </p:sp>
      <p:sp>
        <p:nvSpPr>
          <p:cNvPr id="21" name="Shape 18"/>
          <p:cNvSpPr/>
          <p:nvPr/>
        </p:nvSpPr>
        <p:spPr>
          <a:xfrm>
            <a:off x="6208776" y="2066544"/>
            <a:ext cx="2615184" cy="336499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355080" y="2231136"/>
            <a:ext cx="54864" cy="393192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6528816" y="2221992"/>
            <a:ext cx="21214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050" dirty="0"/>
          </a:p>
        </p:txBody>
      </p:sp>
      <p:sp>
        <p:nvSpPr>
          <p:cNvPr id="24" name="Text 21"/>
          <p:cNvSpPr/>
          <p:nvPr/>
        </p:nvSpPr>
        <p:spPr>
          <a:xfrm>
            <a:off x="6446520" y="2642616"/>
            <a:ext cx="21396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</a:t>
            </a:r>
            <a:endParaRPr lang="en-US" sz="2200" dirty="0"/>
          </a:p>
        </p:txBody>
      </p:sp>
      <p:sp>
        <p:nvSpPr>
          <p:cNvPr id="25" name="Text 22"/>
          <p:cNvSpPr/>
          <p:nvPr/>
        </p:nvSpPr>
        <p:spPr>
          <a:xfrm>
            <a:off x="6446520" y="3465576"/>
            <a:ext cx="2139696" cy="1847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Исходные записи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пропуски</a:t>
            </a:r>
            <a:endParaRPr lang="en-US" sz="1800" dirty="0"/>
          </a:p>
        </p:txBody>
      </p:sp>
      <p:sp>
        <p:nvSpPr>
          <p:cNvPr id="26" name="Shape 23"/>
          <p:cNvSpPr/>
          <p:nvPr/>
        </p:nvSpPr>
        <p:spPr>
          <a:xfrm>
            <a:off x="9043416" y="2066544"/>
            <a:ext cx="2615184" cy="336499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9189720" y="2231136"/>
            <a:ext cx="54864" cy="393192"/>
          </a:xfrm>
          <a:prstGeom prst="rect">
            <a:avLst/>
          </a:prstGeom>
          <a:solidFill>
            <a:srgbClr val="337BA0"/>
          </a:solidFill>
          <a:ln w="8890">
            <a:solidFill>
              <a:srgbClr val="337BA0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9363456" y="2221992"/>
            <a:ext cx="21214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337B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050" dirty="0"/>
          </a:p>
        </p:txBody>
      </p:sp>
      <p:sp>
        <p:nvSpPr>
          <p:cNvPr id="29" name="Text 26"/>
          <p:cNvSpPr/>
          <p:nvPr/>
        </p:nvSpPr>
        <p:spPr>
          <a:xfrm>
            <a:off x="9281160" y="2642616"/>
            <a:ext cx="21396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</a:t>
            </a:r>
            <a:endParaRPr lang="en-US" sz="2200" dirty="0"/>
          </a:p>
        </p:txBody>
      </p:sp>
      <p:sp>
        <p:nvSpPr>
          <p:cNvPr id="30" name="Text 27"/>
          <p:cNvSpPr/>
          <p:nvPr/>
        </p:nvSpPr>
        <p:spPr>
          <a:xfrm>
            <a:off x="9281160" y="3465576"/>
            <a:ext cx="2139696" cy="1847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расчета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или новый сбор</a:t>
            </a:r>
            <a:endParaRPr lang="en-US" sz="1800" dirty="0"/>
          </a:p>
        </p:txBody>
      </p:sp>
      <p:sp>
        <p:nvSpPr>
          <p:cNvPr id="31" name="Shape 28"/>
          <p:cNvSpPr/>
          <p:nvPr/>
        </p:nvSpPr>
        <p:spPr>
          <a:xfrm>
            <a:off x="530352" y="5788152"/>
            <a:ext cx="11109960" cy="438912"/>
          </a:xfrm>
          <a:prstGeom prst="roundRect">
            <a:avLst/>
          </a:prstGeom>
          <a:solidFill>
            <a:srgbClr val="FFF1E1"/>
          </a:solidFill>
          <a:ln w="8890">
            <a:solidFill>
              <a:srgbClr val="FFF1E1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731520" y="5888736"/>
            <a:ext cx="106801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Повторенный расчет и повторное исследование — разные отметки. Переносимость проверяется отдельно.</a:t>
            </a:r>
            <a:endParaRPr lang="en-US" sz="1550" dirty="0"/>
          </a:p>
        </p:txBody>
      </p:sp>
      <p:sp>
        <p:nvSpPr>
          <p:cNvPr id="33" name="Fenix site address"/>
          <p:cNvSpPr txBox="1"/>
          <p:nvPr/>
        </p:nvSpPr>
        <p:spPr>
          <a:xfrm>
            <a:off x="9906000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2743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30" kern="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ГРАМОТНОСТЬ ЗНАНИЯ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109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Факт, гипотеза, интерпретация, ценность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30352" y="1499616"/>
            <a:ext cx="10835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определить тип утверждения — затем выбирать способ проверки.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576072" y="2185416"/>
            <a:ext cx="11018520" cy="713232"/>
          </a:xfrm>
          <a:prstGeom prst="roundRect">
            <a:avLst/>
          </a:prstGeom>
          <a:solidFill>
            <a:srgbClr val="EEF6F6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58952" y="2295144"/>
            <a:ext cx="3525926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/ наблюдение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4432554" y="2295144"/>
            <a:ext cx="6831482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источник, дата, условия и предел точности?</a:t>
            </a:r>
            <a:endParaRPr lang="en-US" sz="1900" dirty="0"/>
          </a:p>
        </p:txBody>
      </p:sp>
      <p:sp>
        <p:nvSpPr>
          <p:cNvPr id="13" name="Shape 10"/>
          <p:cNvSpPr/>
          <p:nvPr/>
        </p:nvSpPr>
        <p:spPr>
          <a:xfrm>
            <a:off x="576072" y="2980944"/>
            <a:ext cx="11018520" cy="71323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58952" y="3090672"/>
            <a:ext cx="3525926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4432554" y="3090672"/>
            <a:ext cx="6831482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наблюдать и что могло бы ее опровергнуть?</a:t>
            </a:r>
            <a:endParaRPr lang="en-US" sz="1900" dirty="0"/>
          </a:p>
        </p:txBody>
      </p:sp>
      <p:sp>
        <p:nvSpPr>
          <p:cNvPr id="16" name="Shape 13"/>
          <p:cNvSpPr/>
          <p:nvPr/>
        </p:nvSpPr>
        <p:spPr>
          <a:xfrm>
            <a:off x="576072" y="3776472"/>
            <a:ext cx="11018520" cy="713232"/>
          </a:xfrm>
          <a:prstGeom prst="roundRect">
            <a:avLst/>
          </a:prstGeom>
          <a:solidFill>
            <a:srgbClr val="EEF6F6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58952" y="3886200"/>
            <a:ext cx="3525926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4432554" y="3886200"/>
            <a:ext cx="6831482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какие детали опирается и какие есть альтернативы?</a:t>
            </a:r>
            <a:endParaRPr lang="en-US" sz="1900" dirty="0"/>
          </a:p>
        </p:txBody>
      </p:sp>
      <p:sp>
        <p:nvSpPr>
          <p:cNvPr id="19" name="Shape 16"/>
          <p:cNvSpPr/>
          <p:nvPr/>
        </p:nvSpPr>
        <p:spPr>
          <a:xfrm>
            <a:off x="576072" y="4572000"/>
            <a:ext cx="11018520" cy="71323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58952" y="4681728"/>
            <a:ext cx="3525926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/ цель</a:t>
            </a:r>
            <a:endParaRPr lang="en-US" sz="2000" dirty="0"/>
          </a:p>
        </p:txBody>
      </p:sp>
      <p:sp>
        <p:nvSpPr>
          <p:cNvPr id="21" name="Text 18"/>
          <p:cNvSpPr/>
          <p:nvPr/>
        </p:nvSpPr>
        <p:spPr>
          <a:xfrm>
            <a:off x="4432554" y="4681728"/>
            <a:ext cx="6831482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Чей выбор, чье согласие и какие последствия?</a:t>
            </a:r>
            <a:endParaRPr lang="en-US" sz="1900" dirty="0"/>
          </a:p>
        </p:txBody>
      </p:sp>
      <p:sp>
        <p:nvSpPr>
          <p:cNvPr id="22" name="Shape 19"/>
          <p:cNvSpPr/>
          <p:nvPr/>
        </p:nvSpPr>
        <p:spPr>
          <a:xfrm>
            <a:off x="530352" y="5815584"/>
            <a:ext cx="11109960" cy="438912"/>
          </a:xfrm>
          <a:prstGeom prst="roundRect">
            <a:avLst/>
          </a:prstGeom>
          <a:solidFill>
            <a:srgbClr val="FFF1E1"/>
          </a:solidFill>
          <a:ln w="8890">
            <a:solidFill>
              <a:srgbClr val="FFF1E1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731520" y="5916168"/>
            <a:ext cx="106801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Уверенный тон, статус автора и ответ ИИ не заменяют доказательство.</a:t>
            </a:r>
            <a:endParaRPr lang="en-US" sz="1550" dirty="0"/>
          </a:p>
        </p:txBody>
      </p:sp>
      <p:sp>
        <p:nvSpPr>
          <p:cNvPr id="24" name="Fenix site address"/>
          <p:cNvSpPr txBox="1"/>
          <p:nvPr/>
        </p:nvSpPr>
        <p:spPr>
          <a:xfrm>
            <a:off x="9906000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2743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30" kern="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109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Сопоставимость важнее эффектного числа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30352" y="1499616"/>
            <a:ext cx="10835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наблюдение описывает условия, а не обещает заранее заданный результат.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557784" y="2066544"/>
            <a:ext cx="3529584" cy="3483864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704088" y="2231136"/>
            <a:ext cx="54864" cy="393192"/>
          </a:xfrm>
          <a:prstGeom prst="rect">
            <a:avLst/>
          </a:prstGeom>
          <a:solidFill>
            <a:srgbClr val="337BA0"/>
          </a:solidFill>
          <a:ln w="8890">
            <a:solidFill>
              <a:srgbClr val="337BA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77824" y="2221992"/>
            <a:ext cx="30358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337B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СБОРА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795528" y="2642616"/>
            <a:ext cx="30540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Описать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795528" y="3465576"/>
            <a:ext cx="3054096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объект.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 и единицы.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A и B.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остановки.</a:t>
            </a:r>
            <a:endParaRPr lang="en-US" sz="1900" dirty="0"/>
          </a:p>
        </p:txBody>
      </p:sp>
      <p:sp>
        <p:nvSpPr>
          <p:cNvPr id="15" name="Shape 12"/>
          <p:cNvSpPr/>
          <p:nvPr/>
        </p:nvSpPr>
        <p:spPr>
          <a:xfrm>
            <a:off x="4325112" y="2066544"/>
            <a:ext cx="3529584" cy="3483864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471416" y="2231136"/>
            <a:ext cx="54864" cy="393192"/>
          </a:xfrm>
          <a:prstGeom prst="rect">
            <a:avLst/>
          </a:prstGeom>
          <a:solidFill>
            <a:srgbClr val="CE7937"/>
          </a:solidFill>
          <a:ln w="8890">
            <a:solidFill>
              <a:srgbClr val="CE7937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4645152" y="2221992"/>
            <a:ext cx="30358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</a:t>
            </a:r>
            <a:endParaRPr lang="en-US" sz="1050" dirty="0"/>
          </a:p>
        </p:txBody>
      </p:sp>
      <p:sp>
        <p:nvSpPr>
          <p:cNvPr id="18" name="Text 15"/>
          <p:cNvSpPr/>
          <p:nvPr/>
        </p:nvSpPr>
        <p:spPr>
          <a:xfrm>
            <a:off x="4562856" y="2642616"/>
            <a:ext cx="30540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4562856" y="3465576"/>
            <a:ext cx="3054096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исходные значения.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 условия.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Пропуски и отклонения.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метода.</a:t>
            </a:r>
            <a:endParaRPr lang="en-US" sz="1900" dirty="0"/>
          </a:p>
        </p:txBody>
      </p:sp>
      <p:sp>
        <p:nvSpPr>
          <p:cNvPr id="20" name="Shape 17"/>
          <p:cNvSpPr/>
          <p:nvPr/>
        </p:nvSpPr>
        <p:spPr>
          <a:xfrm>
            <a:off x="8092440" y="2066544"/>
            <a:ext cx="3529584" cy="3483864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8238744" y="2231136"/>
            <a:ext cx="54864" cy="393192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412480" y="2221992"/>
            <a:ext cx="30358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</a:t>
            </a:r>
            <a:endParaRPr lang="en-US" sz="1050" dirty="0"/>
          </a:p>
        </p:txBody>
      </p:sp>
      <p:sp>
        <p:nvSpPr>
          <p:cNvPr id="23" name="Text 20"/>
          <p:cNvSpPr/>
          <p:nvPr/>
        </p:nvSpPr>
        <p:spPr>
          <a:xfrm>
            <a:off x="8330184" y="2642616"/>
            <a:ext cx="30540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Ограничить вывод</a:t>
            </a:r>
            <a:endParaRPr lang="en-US" sz="2200" dirty="0"/>
          </a:p>
        </p:txBody>
      </p:sp>
      <p:sp>
        <p:nvSpPr>
          <p:cNvPr id="24" name="Text 21"/>
          <p:cNvSpPr/>
          <p:nvPr/>
        </p:nvSpPr>
        <p:spPr>
          <a:xfrm>
            <a:off x="8330184" y="3465576"/>
            <a:ext cx="3054096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Повторить расчет.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объяснения.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Назвать неопределенность.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переносить без проверки.</a:t>
            </a:r>
            <a:endParaRPr lang="en-US" sz="1900" dirty="0"/>
          </a:p>
        </p:txBody>
      </p:sp>
      <p:sp>
        <p:nvSpPr>
          <p:cNvPr id="25" name="Fenix site address"/>
          <p:cNvSpPr txBox="1"/>
          <p:nvPr/>
        </p:nvSpPr>
        <p:spPr>
          <a:xfrm>
            <a:off x="9906000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2743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30" kern="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САМООБУЧЕНИЕ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109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Изучить → воспроизвести → применить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30352" y="1499616"/>
            <a:ext cx="10835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Предлагаемый прием: закрыть материал, объяснить своими словами, сверить и исправить.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5212080" y="6565392"/>
            <a:ext cx="5760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S05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539496" y="2121408"/>
            <a:ext cx="5440680" cy="3401568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85800" y="2286000"/>
            <a:ext cx="54864" cy="393192"/>
          </a:xfrm>
          <a:prstGeom prst="rect">
            <a:avLst/>
          </a:prstGeom>
          <a:solidFill>
            <a:srgbClr val="CE7937"/>
          </a:solidFill>
          <a:ln w="8890">
            <a:solidFill>
              <a:srgbClr val="CE7937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59536" y="2276856"/>
            <a:ext cx="494690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777240" y="2697480"/>
            <a:ext cx="49651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цикл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777240" y="3520440"/>
            <a:ext cx="4965192" cy="1883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вопрос до чтения.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без подсказки.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Посильное применение.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к теме.</a:t>
            </a:r>
            <a:endParaRPr lang="en-US" sz="2100" dirty="0"/>
          </a:p>
        </p:txBody>
      </p:sp>
      <p:sp>
        <p:nvSpPr>
          <p:cNvPr id="16" name="Shape 13"/>
          <p:cNvSpPr/>
          <p:nvPr/>
        </p:nvSpPr>
        <p:spPr>
          <a:xfrm>
            <a:off x="6199632" y="2121408"/>
            <a:ext cx="5440680" cy="3401568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6345936" y="2286000"/>
            <a:ext cx="54864" cy="393192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519672" y="2276856"/>
            <a:ext cx="494690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</a:t>
            </a:r>
            <a:endParaRPr lang="en-US" sz="1050" dirty="0"/>
          </a:p>
        </p:txBody>
      </p:sp>
      <p:sp>
        <p:nvSpPr>
          <p:cNvPr id="19" name="Text 16"/>
          <p:cNvSpPr/>
          <p:nvPr/>
        </p:nvSpPr>
        <p:spPr>
          <a:xfrm>
            <a:off x="6437376" y="2697480"/>
            <a:ext cx="49651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на работу</a:t>
            </a:r>
            <a:endParaRPr lang="en-US" sz="2200" dirty="0"/>
          </a:p>
        </p:txBody>
      </p:sp>
      <p:sp>
        <p:nvSpPr>
          <p:cNvPr id="20" name="Text 17"/>
          <p:cNvSpPr/>
          <p:nvPr/>
        </p:nvSpPr>
        <p:spPr>
          <a:xfrm>
            <a:off x="6437376" y="3520440"/>
            <a:ext cx="4965192" cy="1883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получилось без помощи?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возникла ошибка?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отзыв полезен?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попробовать дальше?</a:t>
            </a:r>
            <a:endParaRPr lang="en-US" sz="2100" dirty="0"/>
          </a:p>
        </p:txBody>
      </p:sp>
      <p:sp>
        <p:nvSpPr>
          <p:cNvPr id="21" name="Shape 18"/>
          <p:cNvSpPr/>
          <p:nvPr/>
        </p:nvSpPr>
        <p:spPr>
          <a:xfrm>
            <a:off x="530352" y="5788152"/>
            <a:ext cx="11109960" cy="438912"/>
          </a:xfrm>
          <a:prstGeom prst="roundRect">
            <a:avLst/>
          </a:prstGeom>
          <a:solidFill>
            <a:srgbClr val="FFF1E1"/>
          </a:solidFill>
          <a:ln w="8890">
            <a:solidFill>
              <a:srgbClr val="FFF1E1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731520" y="5888736"/>
            <a:ext cx="106801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2011 года поддерживает прием в изученных условиях, но не гарантирует эффект курса.</a:t>
            </a:r>
            <a:endParaRPr lang="en-US" sz="1550" dirty="0"/>
          </a:p>
        </p:txBody>
      </p:sp>
      <p:sp>
        <p:nvSpPr>
          <p:cNvPr id="23" name="Fenix site address"/>
          <p:cNvSpPr txBox="1"/>
          <p:nvPr/>
        </p:nvSpPr>
        <p:spPr>
          <a:xfrm>
            <a:off x="9906000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2743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30" kern="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И ЭНЕРГИЯ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109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ресурса — три отдельные записи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30352" y="1499616"/>
            <a:ext cx="10835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переводить время, совместные усилия и физическую энергию в произвольный общий балл.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548640" y="2112264"/>
            <a:ext cx="3557016" cy="3374136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94944" y="2276856"/>
            <a:ext cx="54864" cy="393192"/>
          </a:xfrm>
          <a:prstGeom prst="rect">
            <a:avLst/>
          </a:prstGeom>
          <a:solidFill>
            <a:srgbClr val="CE7937"/>
          </a:solidFill>
          <a:ln w="8890">
            <a:solidFill>
              <a:srgbClr val="CE7937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68680" y="2267712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РЕСУРС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786384" y="2688336"/>
            <a:ext cx="30815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 внимание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786384" y="3511296"/>
            <a:ext cx="3081528" cy="1856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Доступная нагрузка.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формат.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Возможность паузы.</a:t>
            </a:r>
            <a:endParaRPr lang="en-US" sz="1900" dirty="0"/>
          </a:p>
        </p:txBody>
      </p:sp>
      <p:sp>
        <p:nvSpPr>
          <p:cNvPr id="15" name="Shape 12"/>
          <p:cNvSpPr/>
          <p:nvPr/>
        </p:nvSpPr>
        <p:spPr>
          <a:xfrm>
            <a:off x="4315968" y="2112264"/>
            <a:ext cx="3557016" cy="3374136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462272" y="2276856"/>
            <a:ext cx="54864" cy="393192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4636008" y="2267712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</a:t>
            </a:r>
            <a:endParaRPr lang="en-US" sz="1050" dirty="0"/>
          </a:p>
        </p:txBody>
      </p:sp>
      <p:sp>
        <p:nvSpPr>
          <p:cNvPr id="18" name="Text 15"/>
          <p:cNvSpPr/>
          <p:nvPr/>
        </p:nvSpPr>
        <p:spPr>
          <a:xfrm>
            <a:off x="4553712" y="2688336"/>
            <a:ext cx="30815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4553712" y="3511296"/>
            <a:ext cx="3081528" cy="1856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и договоренности.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Наставник и помощь.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связь.</a:t>
            </a:r>
            <a:endParaRPr lang="en-US" sz="1900" dirty="0"/>
          </a:p>
        </p:txBody>
      </p:sp>
      <p:sp>
        <p:nvSpPr>
          <p:cNvPr id="20" name="Shape 17"/>
          <p:cNvSpPr/>
          <p:nvPr/>
        </p:nvSpPr>
        <p:spPr>
          <a:xfrm>
            <a:off x="8083296" y="2112264"/>
            <a:ext cx="3557016" cy="3374136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8229600" y="2276856"/>
            <a:ext cx="54864" cy="393192"/>
          </a:xfrm>
          <a:prstGeom prst="rect">
            <a:avLst/>
          </a:prstGeom>
          <a:solidFill>
            <a:srgbClr val="337BA0"/>
          </a:solidFill>
          <a:ln w="8890">
            <a:solidFill>
              <a:srgbClr val="337BA0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403336" y="2267712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337B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ФИЗИЧЕСКИЙ РЕСУРС</a:t>
            </a:r>
            <a:endParaRPr lang="en-US" sz="1050" dirty="0"/>
          </a:p>
        </p:txBody>
      </p:sp>
      <p:sp>
        <p:nvSpPr>
          <p:cNvPr id="23" name="Text 20"/>
          <p:cNvSpPr/>
          <p:nvPr/>
        </p:nvSpPr>
        <p:spPr>
          <a:xfrm>
            <a:off x="8321040" y="2688336"/>
            <a:ext cx="30815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 и тепло</a:t>
            </a:r>
            <a:endParaRPr lang="en-US" sz="2200" dirty="0"/>
          </a:p>
        </p:txBody>
      </p:sp>
      <p:sp>
        <p:nvSpPr>
          <p:cNvPr id="24" name="Text 21"/>
          <p:cNvSpPr/>
          <p:nvPr/>
        </p:nvSpPr>
        <p:spPr>
          <a:xfrm>
            <a:off x="8321040" y="3511296"/>
            <a:ext cx="3081528" cy="1856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Потребление объекта.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 данным.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оборудования.</a:t>
            </a:r>
            <a:endParaRPr lang="en-US" sz="1900" dirty="0"/>
          </a:p>
        </p:txBody>
      </p:sp>
      <p:sp>
        <p:nvSpPr>
          <p:cNvPr id="25" name="Shape 22"/>
          <p:cNvSpPr/>
          <p:nvPr/>
        </p:nvSpPr>
        <p:spPr>
          <a:xfrm>
            <a:off x="530352" y="5788152"/>
            <a:ext cx="11109960" cy="438912"/>
          </a:xfrm>
          <a:prstGeom prst="roundRect">
            <a:avLst/>
          </a:prstGeom>
          <a:solidFill>
            <a:srgbClr val="FFF1E1"/>
          </a:solidFill>
          <a:ln w="8890">
            <a:solidFill>
              <a:srgbClr val="FFF1E1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731520" y="5888736"/>
            <a:ext cx="106801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перегрузке меняется маршрут, а не отношение к человеку.</a:t>
            </a:r>
            <a:endParaRPr lang="en-US" sz="1550" dirty="0"/>
          </a:p>
        </p:txBody>
      </p:sp>
      <p:sp>
        <p:nvSpPr>
          <p:cNvPr id="27" name="Fenix site address"/>
          <p:cNvSpPr txBox="1"/>
          <p:nvPr/>
        </p:nvSpPr>
        <p:spPr>
          <a:xfrm>
            <a:off x="9906000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2743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30" kern="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МАРШРУТ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109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недель / 36 часов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30352" y="1499616"/>
            <a:ext cx="10835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плановое время участника: встречи + практика + самостоятельная работа.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539496" y="2084832"/>
            <a:ext cx="2615184" cy="342900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85800" y="2249424"/>
            <a:ext cx="54864" cy="393192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9536" y="2240280"/>
            <a:ext cx="21214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НЕДЕЛИ 1–8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777240" y="2660904"/>
            <a:ext cx="21396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модули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777240" y="3483864"/>
            <a:ext cx="2139696" cy="1911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× 3 часа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часа</a:t>
            </a:r>
            <a:endParaRPr lang="en-US" sz="2100" dirty="0"/>
          </a:p>
        </p:txBody>
      </p:sp>
      <p:sp>
        <p:nvSpPr>
          <p:cNvPr id="15" name="Shape 12"/>
          <p:cNvSpPr/>
          <p:nvPr/>
        </p:nvSpPr>
        <p:spPr>
          <a:xfrm>
            <a:off x="3374136" y="2084832"/>
            <a:ext cx="2615184" cy="342900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3520440" y="2249424"/>
            <a:ext cx="54864" cy="393192"/>
          </a:xfrm>
          <a:prstGeom prst="rect">
            <a:avLst/>
          </a:prstGeom>
          <a:solidFill>
            <a:srgbClr val="CE7937"/>
          </a:solidFill>
          <a:ln w="8890">
            <a:solidFill>
              <a:srgbClr val="CE7937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3694176" y="2240280"/>
            <a:ext cx="21214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НЕДЕЛИ 9–10</a:t>
            </a:r>
            <a:endParaRPr lang="en-US" sz="1050" dirty="0"/>
          </a:p>
        </p:txBody>
      </p:sp>
      <p:sp>
        <p:nvSpPr>
          <p:cNvPr id="18" name="Text 15"/>
          <p:cNvSpPr/>
          <p:nvPr/>
        </p:nvSpPr>
        <p:spPr>
          <a:xfrm>
            <a:off x="3611880" y="2660904"/>
            <a:ext cx="21396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проект</a:t>
            </a:r>
            <a:endParaRPr lang="en-US" sz="1800" dirty="0"/>
          </a:p>
        </p:txBody>
      </p:sp>
      <p:sp>
        <p:nvSpPr>
          <p:cNvPr id="19" name="Text 16"/>
          <p:cNvSpPr/>
          <p:nvPr/>
        </p:nvSpPr>
        <p:spPr>
          <a:xfrm>
            <a:off x="3611880" y="3483864"/>
            <a:ext cx="2139696" cy="1911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недели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часов</a:t>
            </a:r>
            <a:endParaRPr lang="en-US" sz="2100" dirty="0"/>
          </a:p>
        </p:txBody>
      </p:sp>
      <p:sp>
        <p:nvSpPr>
          <p:cNvPr id="20" name="Shape 17"/>
          <p:cNvSpPr/>
          <p:nvPr/>
        </p:nvSpPr>
        <p:spPr>
          <a:xfrm>
            <a:off x="6208776" y="2084832"/>
            <a:ext cx="2615184" cy="342900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355080" y="2249424"/>
            <a:ext cx="54864" cy="393192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528816" y="2240280"/>
            <a:ext cx="21214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НЕДЕЛИ 11</a:t>
            </a:r>
            <a:endParaRPr lang="en-US" sz="1050" dirty="0"/>
          </a:p>
        </p:txBody>
      </p:sp>
      <p:sp>
        <p:nvSpPr>
          <p:cNvPr id="23" name="Text 20"/>
          <p:cNvSpPr/>
          <p:nvPr/>
        </p:nvSpPr>
        <p:spPr>
          <a:xfrm>
            <a:off x="6446520" y="2660904"/>
            <a:ext cx="21396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 правки</a:t>
            </a:r>
            <a:endParaRPr lang="en-US" sz="1800" dirty="0"/>
          </a:p>
        </p:txBody>
      </p:sp>
      <p:sp>
        <p:nvSpPr>
          <p:cNvPr id="24" name="Text 21"/>
          <p:cNvSpPr/>
          <p:nvPr/>
        </p:nvSpPr>
        <p:spPr>
          <a:xfrm>
            <a:off x="6446520" y="3483864"/>
            <a:ext cx="2139696" cy="1911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неделя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часа</a:t>
            </a:r>
            <a:endParaRPr lang="en-US" sz="2100" dirty="0"/>
          </a:p>
        </p:txBody>
      </p:sp>
      <p:sp>
        <p:nvSpPr>
          <p:cNvPr id="25" name="Shape 22"/>
          <p:cNvSpPr/>
          <p:nvPr/>
        </p:nvSpPr>
        <p:spPr>
          <a:xfrm>
            <a:off x="9043416" y="2084832"/>
            <a:ext cx="2615184" cy="342900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9189720" y="2249424"/>
            <a:ext cx="54864" cy="393192"/>
          </a:xfrm>
          <a:prstGeom prst="rect">
            <a:avLst/>
          </a:prstGeom>
          <a:solidFill>
            <a:srgbClr val="CE7937"/>
          </a:solidFill>
          <a:ln w="8890">
            <a:solidFill>
              <a:srgbClr val="CE7937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9363456" y="2240280"/>
            <a:ext cx="21214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НЕДЕЛИ 12</a:t>
            </a:r>
            <a:endParaRPr lang="en-US" sz="1050" dirty="0"/>
          </a:p>
        </p:txBody>
      </p:sp>
      <p:sp>
        <p:nvSpPr>
          <p:cNvPr id="28" name="Text 25"/>
          <p:cNvSpPr/>
          <p:nvPr/>
        </p:nvSpPr>
        <p:spPr>
          <a:xfrm>
            <a:off x="9281160" y="2660904"/>
            <a:ext cx="21396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опыта</a:t>
            </a:r>
            <a:endParaRPr lang="en-US" sz="1800" dirty="0"/>
          </a:p>
        </p:txBody>
      </p:sp>
      <p:sp>
        <p:nvSpPr>
          <p:cNvPr id="29" name="Text 26"/>
          <p:cNvSpPr/>
          <p:nvPr/>
        </p:nvSpPr>
        <p:spPr>
          <a:xfrm>
            <a:off x="9281160" y="3483864"/>
            <a:ext cx="2139696" cy="1911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неделя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часа</a:t>
            </a:r>
            <a:endParaRPr lang="en-US" sz="2100" dirty="0"/>
          </a:p>
        </p:txBody>
      </p:sp>
      <p:sp>
        <p:nvSpPr>
          <p:cNvPr id="30" name="Shape 27"/>
          <p:cNvSpPr/>
          <p:nvPr/>
        </p:nvSpPr>
        <p:spPr>
          <a:xfrm>
            <a:off x="530352" y="5788152"/>
            <a:ext cx="11109960" cy="438912"/>
          </a:xfrm>
          <a:prstGeom prst="roundRect">
            <a:avLst/>
          </a:prstGeom>
          <a:solidFill>
            <a:srgbClr val="FFF1E1"/>
          </a:solidFill>
          <a:ln w="8890">
            <a:solidFill>
              <a:srgbClr val="FFF1E1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731520" y="5888736"/>
            <a:ext cx="106801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— проектное допущение. Предусмотрены сокращение, адаптация и пауза.</a:t>
            </a:r>
            <a:endParaRPr lang="en-US" sz="1550" dirty="0"/>
          </a:p>
        </p:txBody>
      </p:sp>
      <p:sp>
        <p:nvSpPr>
          <p:cNvPr id="32" name="Fenix site address"/>
          <p:cNvSpPr txBox="1"/>
          <p:nvPr/>
        </p:nvSpPr>
        <p:spPr>
          <a:xfrm>
            <a:off x="9906000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2743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30" kern="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УЧЕБНЫХ МОДУЛЕЙ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109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основа + исследовательская основа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30352" y="1499616"/>
            <a:ext cx="10835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модуль — 3 часа и предъявляемая работа.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557784" y="2093976"/>
            <a:ext cx="5422392" cy="73152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13232" y="2258568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U01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1472184" y="2240280"/>
            <a:ext cx="424281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и личный вопрос</a:t>
            </a:r>
            <a:endParaRPr lang="en-US" sz="1800" dirty="0"/>
          </a:p>
        </p:txBody>
      </p:sp>
      <p:sp>
        <p:nvSpPr>
          <p:cNvPr id="13" name="Shape 10"/>
          <p:cNvSpPr/>
          <p:nvPr/>
        </p:nvSpPr>
        <p:spPr>
          <a:xfrm>
            <a:off x="557784" y="2944368"/>
            <a:ext cx="5422392" cy="73152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13232" y="310896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U02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1472184" y="3090672"/>
            <a:ext cx="424281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культурный контекст</a:t>
            </a:r>
            <a:endParaRPr lang="en-US" sz="1800" dirty="0"/>
          </a:p>
        </p:txBody>
      </p:sp>
      <p:sp>
        <p:nvSpPr>
          <p:cNvPr id="16" name="Shape 13"/>
          <p:cNvSpPr/>
          <p:nvPr/>
        </p:nvSpPr>
        <p:spPr>
          <a:xfrm>
            <a:off x="557784" y="3794760"/>
            <a:ext cx="5422392" cy="73152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13232" y="3959352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U03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1472184" y="3941064"/>
            <a:ext cx="424281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наследие</a:t>
            </a:r>
            <a:endParaRPr lang="en-US" sz="1800" dirty="0"/>
          </a:p>
        </p:txBody>
      </p:sp>
      <p:sp>
        <p:nvSpPr>
          <p:cNvPr id="19" name="Shape 16"/>
          <p:cNvSpPr/>
          <p:nvPr/>
        </p:nvSpPr>
        <p:spPr>
          <a:xfrm>
            <a:off x="557784" y="4645152"/>
            <a:ext cx="5422392" cy="73152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13232" y="4809744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U04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1472184" y="4791456"/>
            <a:ext cx="424281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и мастерство</a:t>
            </a:r>
            <a:endParaRPr lang="en-US" sz="1800" dirty="0"/>
          </a:p>
        </p:txBody>
      </p:sp>
      <p:sp>
        <p:nvSpPr>
          <p:cNvPr id="22" name="Shape 19"/>
          <p:cNvSpPr/>
          <p:nvPr/>
        </p:nvSpPr>
        <p:spPr>
          <a:xfrm>
            <a:off x="6227064" y="2093976"/>
            <a:ext cx="5422392" cy="73152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6382512" y="2258568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U05</a:t>
            </a:r>
            <a:endParaRPr lang="en-US" sz="1300" dirty="0"/>
          </a:p>
        </p:txBody>
      </p:sp>
      <p:sp>
        <p:nvSpPr>
          <p:cNvPr id="24" name="Text 21"/>
          <p:cNvSpPr/>
          <p:nvPr/>
        </p:nvSpPr>
        <p:spPr>
          <a:xfrm>
            <a:off x="7141464" y="2240280"/>
            <a:ext cx="424281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вопрос и источник</a:t>
            </a:r>
            <a:endParaRPr lang="en-US" sz="1800" dirty="0"/>
          </a:p>
        </p:txBody>
      </p:sp>
      <p:sp>
        <p:nvSpPr>
          <p:cNvPr id="25" name="Shape 22"/>
          <p:cNvSpPr/>
          <p:nvPr/>
        </p:nvSpPr>
        <p:spPr>
          <a:xfrm>
            <a:off x="6227064" y="2944368"/>
            <a:ext cx="5422392" cy="73152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6382512" y="310896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U06</a:t>
            </a:r>
            <a:endParaRPr lang="en-US" sz="1300" dirty="0"/>
          </a:p>
        </p:txBody>
      </p:sp>
      <p:sp>
        <p:nvSpPr>
          <p:cNvPr id="27" name="Text 24"/>
          <p:cNvSpPr/>
          <p:nvPr/>
        </p:nvSpPr>
        <p:spPr>
          <a:xfrm>
            <a:off x="7141464" y="3090672"/>
            <a:ext cx="424281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 данные</a:t>
            </a:r>
            <a:endParaRPr lang="en-US" sz="1800" dirty="0"/>
          </a:p>
        </p:txBody>
      </p:sp>
      <p:sp>
        <p:nvSpPr>
          <p:cNvPr id="28" name="Shape 25"/>
          <p:cNvSpPr/>
          <p:nvPr/>
        </p:nvSpPr>
        <p:spPr>
          <a:xfrm>
            <a:off x="6227064" y="3794760"/>
            <a:ext cx="5422392" cy="73152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6382512" y="3959352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U07</a:t>
            </a:r>
            <a:endParaRPr lang="en-US" sz="1300" dirty="0"/>
          </a:p>
        </p:txBody>
      </p:sp>
      <p:sp>
        <p:nvSpPr>
          <p:cNvPr id="30" name="Text 27"/>
          <p:cNvSpPr/>
          <p:nvPr/>
        </p:nvSpPr>
        <p:spPr>
          <a:xfrm>
            <a:off x="7141464" y="3941064"/>
            <a:ext cx="424281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грамотность и ИИ</a:t>
            </a:r>
            <a:endParaRPr lang="en-US" sz="1800" dirty="0"/>
          </a:p>
        </p:txBody>
      </p:sp>
      <p:sp>
        <p:nvSpPr>
          <p:cNvPr id="31" name="Shape 28"/>
          <p:cNvSpPr/>
          <p:nvPr/>
        </p:nvSpPr>
        <p:spPr>
          <a:xfrm>
            <a:off x="6227064" y="4645152"/>
            <a:ext cx="5422392" cy="73152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6382512" y="4809744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U08</a:t>
            </a:r>
            <a:endParaRPr lang="en-US" sz="1300" dirty="0"/>
          </a:p>
        </p:txBody>
      </p:sp>
      <p:sp>
        <p:nvSpPr>
          <p:cNvPr id="33" name="Text 30"/>
          <p:cNvSpPr/>
          <p:nvPr/>
        </p:nvSpPr>
        <p:spPr>
          <a:xfrm>
            <a:off x="7141464" y="4791456"/>
            <a:ext cx="424281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проект</a:t>
            </a:r>
            <a:endParaRPr lang="en-US" sz="1800" dirty="0"/>
          </a:p>
        </p:txBody>
      </p:sp>
      <p:sp>
        <p:nvSpPr>
          <p:cNvPr id="34" name="Shape 31"/>
          <p:cNvSpPr/>
          <p:nvPr/>
        </p:nvSpPr>
        <p:spPr>
          <a:xfrm>
            <a:off x="530352" y="5852160"/>
            <a:ext cx="11109960" cy="438912"/>
          </a:xfrm>
          <a:prstGeom prst="roundRect">
            <a:avLst/>
          </a:prstGeom>
          <a:solidFill>
            <a:srgbClr val="FFF1E1"/>
          </a:solidFill>
          <a:ln w="8890">
            <a:solidFill>
              <a:srgbClr val="FFF1E1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731520" y="5952744"/>
            <a:ext cx="106801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Посещение не заменяет демонстрацию умения: важны работа, отзыв и исправление.</a:t>
            </a:r>
            <a:endParaRPr lang="en-US" sz="1550" dirty="0"/>
          </a:p>
        </p:txBody>
      </p:sp>
      <p:sp>
        <p:nvSpPr>
          <p:cNvPr id="36" name="Fenix site address"/>
          <p:cNvSpPr txBox="1"/>
          <p:nvPr/>
        </p:nvSpPr>
        <p:spPr>
          <a:xfrm>
            <a:off x="9906000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2743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30" kern="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МЕСТНЫЙ ЦЕНТР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109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площадка — 20 участников — 2 наставника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30352" y="1499616"/>
            <a:ext cx="10835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Предлагаемая единица пилота: два проекта на согласованной площадке.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576072" y="2176272"/>
            <a:ext cx="11018520" cy="685800"/>
          </a:xfrm>
          <a:prstGeom prst="roundRect">
            <a:avLst/>
          </a:prstGeom>
          <a:solidFill>
            <a:srgbClr val="EEF6F6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58952" y="2286000"/>
            <a:ext cx="352592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</a:t>
            </a:r>
            <a:endParaRPr lang="en-US" sz="1900" dirty="0"/>
          </a:p>
        </p:txBody>
      </p:sp>
      <p:sp>
        <p:nvSpPr>
          <p:cNvPr id="12" name="Text 9"/>
          <p:cNvSpPr/>
          <p:nvPr/>
        </p:nvSpPr>
        <p:spPr>
          <a:xfrm>
            <a:off x="4432554" y="2286000"/>
            <a:ext cx="683148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Контекст, творчество, авторство и бережный диалог.</a:t>
            </a:r>
            <a:endParaRPr lang="en-US" sz="1800" dirty="0"/>
          </a:p>
        </p:txBody>
      </p:sp>
      <p:sp>
        <p:nvSpPr>
          <p:cNvPr id="13" name="Shape 10"/>
          <p:cNvSpPr/>
          <p:nvPr/>
        </p:nvSpPr>
        <p:spPr>
          <a:xfrm>
            <a:off x="576072" y="2944368"/>
            <a:ext cx="11018520" cy="68580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58952" y="3054096"/>
            <a:ext cx="352592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</a:t>
            </a:r>
            <a:endParaRPr lang="en-US" sz="1900" dirty="0"/>
          </a:p>
        </p:txBody>
      </p:sp>
      <p:sp>
        <p:nvSpPr>
          <p:cNvPr id="15" name="Text 12"/>
          <p:cNvSpPr/>
          <p:nvPr/>
        </p:nvSpPr>
        <p:spPr>
          <a:xfrm>
            <a:off x="4432554" y="3054096"/>
            <a:ext cx="683148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Вопрос, метод, данные и границы вывода.</a:t>
            </a:r>
            <a:endParaRPr lang="en-US" sz="1800" dirty="0"/>
          </a:p>
        </p:txBody>
      </p:sp>
      <p:sp>
        <p:nvSpPr>
          <p:cNvPr id="16" name="Shape 13"/>
          <p:cNvSpPr/>
          <p:nvPr/>
        </p:nvSpPr>
        <p:spPr>
          <a:xfrm>
            <a:off x="576072" y="3712464"/>
            <a:ext cx="11018520" cy="685800"/>
          </a:xfrm>
          <a:prstGeom prst="roundRect">
            <a:avLst/>
          </a:prstGeom>
          <a:solidFill>
            <a:srgbClr val="EEF6F6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58952" y="3822192"/>
            <a:ext cx="352592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Оператор</a:t>
            </a:r>
            <a:endParaRPr lang="en-US" sz="1900" dirty="0"/>
          </a:p>
        </p:txBody>
      </p:sp>
      <p:sp>
        <p:nvSpPr>
          <p:cNvPr id="18" name="Text 15"/>
          <p:cNvSpPr/>
          <p:nvPr/>
        </p:nvSpPr>
        <p:spPr>
          <a:xfrm>
            <a:off x="4432554" y="3822192"/>
            <a:ext cx="683148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Доступ, ресурсы, безопасность и обращения.</a:t>
            </a:r>
            <a:endParaRPr lang="en-US" sz="1800" dirty="0"/>
          </a:p>
        </p:txBody>
      </p:sp>
      <p:sp>
        <p:nvSpPr>
          <p:cNvPr id="19" name="Shape 16"/>
          <p:cNvSpPr/>
          <p:nvPr/>
        </p:nvSpPr>
        <p:spPr>
          <a:xfrm>
            <a:off x="576072" y="4480560"/>
            <a:ext cx="11018520" cy="68580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58952" y="4590288"/>
            <a:ext cx="352592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Проверяющий</a:t>
            </a:r>
            <a:endParaRPr lang="en-US" sz="1900" dirty="0"/>
          </a:p>
        </p:txBody>
      </p:sp>
      <p:sp>
        <p:nvSpPr>
          <p:cNvPr id="21" name="Text 18"/>
          <p:cNvSpPr/>
          <p:nvPr/>
        </p:nvSpPr>
        <p:spPr>
          <a:xfrm>
            <a:off x="4432554" y="4590288"/>
            <a:ext cx="683148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и замечания; не только сам автор работы.</a:t>
            </a:r>
            <a:endParaRPr lang="en-US" sz="1800" dirty="0"/>
          </a:p>
        </p:txBody>
      </p:sp>
      <p:sp>
        <p:nvSpPr>
          <p:cNvPr id="22" name="Shape 19"/>
          <p:cNvSpPr/>
          <p:nvPr/>
        </p:nvSpPr>
        <p:spPr>
          <a:xfrm>
            <a:off x="530352" y="5852160"/>
            <a:ext cx="11109960" cy="438912"/>
          </a:xfrm>
          <a:prstGeom prst="roundRect">
            <a:avLst/>
          </a:prstGeom>
          <a:solidFill>
            <a:srgbClr val="FFF1E1"/>
          </a:solidFill>
          <a:ln w="8890">
            <a:solidFill>
              <a:srgbClr val="FFF1E1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731520" y="5952744"/>
            <a:ext cx="106801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прежняя модель: 3 центра / 60 участников / 6 наставников / 6 проектов. Не двойной набор.</a:t>
            </a:r>
            <a:endParaRPr lang="en-US" sz="1550" dirty="0"/>
          </a:p>
        </p:txBody>
      </p:sp>
      <p:sp>
        <p:nvSpPr>
          <p:cNvPr id="24" name="Fenix site address"/>
          <p:cNvSpPr txBox="1"/>
          <p:nvPr/>
        </p:nvSpPr>
        <p:spPr>
          <a:xfrm>
            <a:off x="9906000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2743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30" kern="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01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109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одной вещи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30352" y="1499616"/>
            <a:ext cx="10835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 повседневности как повод для культурной работы и исследования источников.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548640" y="2084832"/>
            <a:ext cx="3557016" cy="3511296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94944" y="2249424"/>
            <a:ext cx="54864" cy="393192"/>
          </a:xfrm>
          <a:prstGeom prst="rect">
            <a:avLst/>
          </a:prstGeom>
          <a:solidFill>
            <a:srgbClr val="CE7937"/>
          </a:solidFill>
          <a:ln w="8890">
            <a:solidFill>
              <a:srgbClr val="CE7937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68680" y="2240280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СОЗДАТЬ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786384" y="2660904"/>
            <a:ext cx="30815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Карточку истории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786384" y="3483864"/>
            <a:ext cx="3081528" cy="1993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и контекст.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владельца.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Собственное эссе.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Разрешенная иллюстрация.</a:t>
            </a:r>
            <a:endParaRPr lang="en-US" sz="1900" dirty="0"/>
          </a:p>
        </p:txBody>
      </p:sp>
      <p:sp>
        <p:nvSpPr>
          <p:cNvPr id="15" name="Shape 12"/>
          <p:cNvSpPr/>
          <p:nvPr/>
        </p:nvSpPr>
        <p:spPr>
          <a:xfrm>
            <a:off x="4315968" y="2084832"/>
            <a:ext cx="3557016" cy="3511296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462272" y="2249424"/>
            <a:ext cx="54864" cy="393192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4636008" y="2240280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</a:t>
            </a:r>
            <a:endParaRPr lang="en-US" sz="1050" dirty="0"/>
          </a:p>
        </p:txBody>
      </p:sp>
      <p:sp>
        <p:nvSpPr>
          <p:cNvPr id="18" name="Text 15"/>
          <p:cNvSpPr/>
          <p:nvPr/>
        </p:nvSpPr>
        <p:spPr>
          <a:xfrm>
            <a:off x="4553712" y="2660904"/>
            <a:ext cx="30815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4553712" y="3483864"/>
            <a:ext cx="3081528" cy="1993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Надписи и документы.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версий.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Неизвестное обозначено.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открываются.</a:t>
            </a:r>
            <a:endParaRPr lang="en-US" sz="1900" dirty="0"/>
          </a:p>
        </p:txBody>
      </p:sp>
      <p:sp>
        <p:nvSpPr>
          <p:cNvPr id="20" name="Shape 17"/>
          <p:cNvSpPr/>
          <p:nvPr/>
        </p:nvSpPr>
        <p:spPr>
          <a:xfrm>
            <a:off x="8083296" y="2084832"/>
            <a:ext cx="3557016" cy="3511296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8229600" y="2249424"/>
            <a:ext cx="54864" cy="393192"/>
          </a:xfrm>
          <a:prstGeom prst="rect">
            <a:avLst/>
          </a:prstGeom>
          <a:solidFill>
            <a:srgbClr val="337BA0"/>
          </a:solidFill>
          <a:ln w="8890">
            <a:solidFill>
              <a:srgbClr val="337BA0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403336" y="2240280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337B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ПРЕДЪЯВИТЬ</a:t>
            </a:r>
            <a:endParaRPr lang="en-US" sz="1050" dirty="0"/>
          </a:p>
        </p:txBody>
      </p:sp>
      <p:sp>
        <p:nvSpPr>
          <p:cNvPr id="23" name="Text 20"/>
          <p:cNvSpPr/>
          <p:nvPr/>
        </p:nvSpPr>
        <p:spPr>
          <a:xfrm>
            <a:off x="8321040" y="2660904"/>
            <a:ext cx="30815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Проверенную версию</a:t>
            </a:r>
            <a:endParaRPr lang="en-US" sz="2200" dirty="0"/>
          </a:p>
        </p:txBody>
      </p:sp>
      <p:sp>
        <p:nvSpPr>
          <p:cNvPr id="24" name="Text 21"/>
          <p:cNvSpPr/>
          <p:nvPr/>
        </p:nvSpPr>
        <p:spPr>
          <a:xfrm>
            <a:off x="8321040" y="3483864"/>
            <a:ext cx="3081528" cy="1993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и приложения.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на публикацию.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Отзыв другого участника.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исправлений.</a:t>
            </a:r>
            <a:endParaRPr lang="en-US" sz="1900" dirty="0"/>
          </a:p>
        </p:txBody>
      </p:sp>
      <p:sp>
        <p:nvSpPr>
          <p:cNvPr id="25" name="Shape 22"/>
          <p:cNvSpPr/>
          <p:nvPr/>
        </p:nvSpPr>
        <p:spPr>
          <a:xfrm>
            <a:off x="530352" y="5788152"/>
            <a:ext cx="11109960" cy="438912"/>
          </a:xfrm>
          <a:prstGeom prst="roundRect">
            <a:avLst/>
          </a:prstGeom>
          <a:solidFill>
            <a:srgbClr val="FFF1E1"/>
          </a:solidFill>
          <a:ln w="8890">
            <a:solidFill>
              <a:srgbClr val="FFF1E1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731520" y="5888736"/>
            <a:ext cx="106801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D02 → связи D14, D15, D17. Не экспертиза подлинности и не оценка стоимости.</a:t>
            </a:r>
            <a:endParaRPr lang="en-US" sz="1550" dirty="0"/>
          </a:p>
        </p:txBody>
      </p:sp>
      <p:sp>
        <p:nvSpPr>
          <p:cNvPr id="27" name="Fenix site address"/>
          <p:cNvSpPr txBox="1"/>
          <p:nvPr/>
        </p:nvSpPr>
        <p:spPr>
          <a:xfrm>
            <a:off x="9906000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2743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30" kern="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02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109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для чтения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30352" y="1499616"/>
            <a:ext cx="10835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читательского места + наблюдение физических условий.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539496" y="2121408"/>
            <a:ext cx="5440680" cy="3401568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85800" y="2286000"/>
            <a:ext cx="54864" cy="393192"/>
          </a:xfrm>
          <a:prstGeom prst="rect">
            <a:avLst/>
          </a:prstGeom>
          <a:solidFill>
            <a:srgbClr val="CE7937"/>
          </a:solidFill>
          <a:ln w="8890">
            <a:solidFill>
              <a:srgbClr val="CE7937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9536" y="2276856"/>
            <a:ext cx="494690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РАБОТА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777240" y="2697480"/>
            <a:ext cx="49651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Эскиз места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777240" y="3520440"/>
            <a:ext cx="4965192" cy="1883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кого оно создается?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пользователю?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сделать понятнее и удобнее?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обратная связь получена?</a:t>
            </a:r>
            <a:endParaRPr lang="en-US" sz="2100" dirty="0"/>
          </a:p>
        </p:txBody>
      </p:sp>
      <p:sp>
        <p:nvSpPr>
          <p:cNvPr id="15" name="Shape 12"/>
          <p:cNvSpPr/>
          <p:nvPr/>
        </p:nvSpPr>
        <p:spPr>
          <a:xfrm>
            <a:off x="6199632" y="2121408"/>
            <a:ext cx="5440680" cy="3401568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345936" y="2286000"/>
            <a:ext cx="54864" cy="393192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519672" y="2276856"/>
            <a:ext cx="494690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</a:t>
            </a:r>
            <a:endParaRPr lang="en-US" sz="1050" dirty="0"/>
          </a:p>
        </p:txBody>
      </p:sp>
      <p:sp>
        <p:nvSpPr>
          <p:cNvPr id="18" name="Text 15"/>
          <p:cNvSpPr/>
          <p:nvPr/>
        </p:nvSpPr>
        <p:spPr>
          <a:xfrm>
            <a:off x="6437376" y="2697480"/>
            <a:ext cx="49651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A и B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6437376" y="3520440"/>
            <a:ext cx="4965192" cy="1883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стол и исправная лампа.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точка датчика.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Описанные условия.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и повтор расчета.</a:t>
            </a:r>
            <a:endParaRPr lang="en-US" sz="2100" dirty="0"/>
          </a:p>
        </p:txBody>
      </p:sp>
      <p:sp>
        <p:nvSpPr>
          <p:cNvPr id="20" name="Shape 17"/>
          <p:cNvSpPr/>
          <p:nvPr/>
        </p:nvSpPr>
        <p:spPr>
          <a:xfrm>
            <a:off x="530352" y="5788152"/>
            <a:ext cx="11109960" cy="438912"/>
          </a:xfrm>
          <a:prstGeom prst="roundRect">
            <a:avLst/>
          </a:prstGeom>
          <a:solidFill>
            <a:srgbClr val="FFF1E1"/>
          </a:solidFill>
          <a:ln w="8890">
            <a:solidFill>
              <a:srgbClr val="FFF1E1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731520" y="5888736"/>
            <a:ext cx="106801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вмешательства в проводку. Не санитарная экспертиза и не доказательство влияния на здоровье.</a:t>
            </a:r>
            <a:endParaRPr lang="en-US" sz="1550" dirty="0"/>
          </a:p>
        </p:txBody>
      </p:sp>
      <p:sp>
        <p:nvSpPr>
          <p:cNvPr id="22" name="Fenix site address"/>
          <p:cNvSpPr txBox="1"/>
          <p:nvPr/>
        </p:nvSpPr>
        <p:spPr>
          <a:xfrm>
            <a:off x="9906000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2743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30" kern="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03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109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карта места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30352" y="1499616"/>
            <a:ext cx="10835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память + датированные наблюдения + предложения ответственному.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576072" y="2167128"/>
            <a:ext cx="11018520" cy="694944"/>
          </a:xfrm>
          <a:prstGeom prst="roundRect">
            <a:avLst/>
          </a:prstGeom>
          <a:solidFill>
            <a:srgbClr val="EEF6F6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58952" y="2276856"/>
            <a:ext cx="3525926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слой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4432554" y="2276856"/>
            <a:ext cx="6831482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Названия, рассказы, ремесла и источник каждого описания.</a:t>
            </a:r>
            <a:endParaRPr lang="en-US" sz="1700" dirty="0"/>
          </a:p>
        </p:txBody>
      </p:sp>
      <p:sp>
        <p:nvSpPr>
          <p:cNvPr id="13" name="Shape 10"/>
          <p:cNvSpPr/>
          <p:nvPr/>
        </p:nvSpPr>
        <p:spPr>
          <a:xfrm>
            <a:off x="576072" y="2944368"/>
            <a:ext cx="11018520" cy="694944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58952" y="3054096"/>
            <a:ext cx="3525926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4432554" y="3054096"/>
            <a:ext cx="6831482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Даты, видимые объекты, доступность и сезонные изменения.</a:t>
            </a:r>
            <a:endParaRPr lang="en-US" sz="1700" dirty="0"/>
          </a:p>
        </p:txBody>
      </p:sp>
      <p:sp>
        <p:nvSpPr>
          <p:cNvPr id="16" name="Shape 13"/>
          <p:cNvSpPr/>
          <p:nvPr/>
        </p:nvSpPr>
        <p:spPr>
          <a:xfrm>
            <a:off x="576072" y="3721608"/>
            <a:ext cx="11018520" cy="694944"/>
          </a:xfrm>
          <a:prstGeom prst="roundRect">
            <a:avLst/>
          </a:prstGeom>
          <a:solidFill>
            <a:srgbClr val="EEF6F6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58952" y="3831336"/>
            <a:ext cx="3525926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</a:t>
            </a: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4432554" y="3831336"/>
            <a:ext cx="6831482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уточнить, сохранить или улучшить — без подмены полномочий.</a:t>
            </a:r>
            <a:endParaRPr lang="en-US" sz="1700" dirty="0"/>
          </a:p>
        </p:txBody>
      </p:sp>
      <p:sp>
        <p:nvSpPr>
          <p:cNvPr id="19" name="Shape 16"/>
          <p:cNvSpPr/>
          <p:nvPr/>
        </p:nvSpPr>
        <p:spPr>
          <a:xfrm>
            <a:off x="576072" y="4498848"/>
            <a:ext cx="11018520" cy="694944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58952" y="4608576"/>
            <a:ext cx="3525926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</a:t>
            </a:r>
            <a:endParaRPr lang="en-US" sz="1800" dirty="0"/>
          </a:p>
        </p:txBody>
      </p:sp>
      <p:sp>
        <p:nvSpPr>
          <p:cNvPr id="21" name="Text 18"/>
          <p:cNvSpPr/>
          <p:nvPr/>
        </p:nvSpPr>
        <p:spPr>
          <a:xfrm>
            <a:off x="4432554" y="4608576"/>
            <a:ext cx="6831482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Версия карты, права, первичные записи и неизвестное.</a:t>
            </a:r>
            <a:endParaRPr lang="en-US" sz="1700" dirty="0"/>
          </a:p>
        </p:txBody>
      </p:sp>
      <p:sp>
        <p:nvSpPr>
          <p:cNvPr id="22" name="Shape 19"/>
          <p:cNvSpPr/>
          <p:nvPr/>
        </p:nvSpPr>
        <p:spPr>
          <a:xfrm>
            <a:off x="530352" y="5843016"/>
            <a:ext cx="11109960" cy="438912"/>
          </a:xfrm>
          <a:prstGeom prst="roundRect">
            <a:avLst/>
          </a:prstGeom>
          <a:solidFill>
            <a:srgbClr val="FFF1E1"/>
          </a:solidFill>
          <a:ln w="8890">
            <a:solidFill>
              <a:srgbClr val="FFF1E1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731520" y="5943600"/>
            <a:ext cx="106801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D13. Никакого вмешательства в охраняемые объекты или публикации частных адресов.</a:t>
            </a:r>
            <a:endParaRPr lang="en-US" sz="1550" dirty="0"/>
          </a:p>
        </p:txBody>
      </p:sp>
      <p:sp>
        <p:nvSpPr>
          <p:cNvPr id="24" name="Fenix site address"/>
          <p:cNvSpPr txBox="1"/>
          <p:nvPr/>
        </p:nvSpPr>
        <p:spPr>
          <a:xfrm>
            <a:off x="9906000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2743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30" kern="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НАПРАВЛЕНИЙ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109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наука: направления D01–D10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30352" y="1499616"/>
            <a:ext cx="10835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Нумерация сохранена. Культура — сквозная практика, а не новое двадцатое направление.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557784" y="2066544"/>
            <a:ext cx="5422392" cy="62179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04088" y="2212848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D01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1444752" y="2194560"/>
            <a:ext cx="43251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5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здоровье</a:t>
            </a:r>
            <a:endParaRPr lang="en-US" sz="1750" dirty="0"/>
          </a:p>
        </p:txBody>
      </p:sp>
      <p:sp>
        <p:nvSpPr>
          <p:cNvPr id="13" name="Shape 10"/>
          <p:cNvSpPr/>
          <p:nvPr/>
        </p:nvSpPr>
        <p:spPr>
          <a:xfrm>
            <a:off x="557784" y="2788920"/>
            <a:ext cx="5422392" cy="62179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04088" y="2935224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D02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1444752" y="2916936"/>
            <a:ext cx="43251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5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знания</a:t>
            </a:r>
            <a:endParaRPr lang="en-US" sz="1750" dirty="0"/>
          </a:p>
        </p:txBody>
      </p:sp>
      <p:sp>
        <p:nvSpPr>
          <p:cNvPr id="16" name="Shape 13"/>
          <p:cNvSpPr/>
          <p:nvPr/>
        </p:nvSpPr>
        <p:spPr>
          <a:xfrm>
            <a:off x="557784" y="3511296"/>
            <a:ext cx="5422392" cy="62179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04088" y="3657600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D03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1444752" y="3639312"/>
            <a:ext cx="43251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5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климат</a:t>
            </a:r>
            <a:endParaRPr lang="en-US" sz="1750" dirty="0"/>
          </a:p>
        </p:txBody>
      </p:sp>
      <p:sp>
        <p:nvSpPr>
          <p:cNvPr id="19" name="Shape 16"/>
          <p:cNvSpPr/>
          <p:nvPr/>
        </p:nvSpPr>
        <p:spPr>
          <a:xfrm>
            <a:off x="557784" y="4233672"/>
            <a:ext cx="5422392" cy="62179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04088" y="4379976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D04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1444752" y="4361688"/>
            <a:ext cx="43251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5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 почвы</a:t>
            </a:r>
            <a:endParaRPr lang="en-US" sz="1750" dirty="0"/>
          </a:p>
        </p:txBody>
      </p:sp>
      <p:sp>
        <p:nvSpPr>
          <p:cNvPr id="22" name="Shape 19"/>
          <p:cNvSpPr/>
          <p:nvPr/>
        </p:nvSpPr>
        <p:spPr>
          <a:xfrm>
            <a:off x="557784" y="4956048"/>
            <a:ext cx="5422392" cy="62179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704088" y="5102352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D05</a:t>
            </a:r>
            <a:endParaRPr lang="en-US" sz="1200" dirty="0"/>
          </a:p>
        </p:txBody>
      </p:sp>
      <p:sp>
        <p:nvSpPr>
          <p:cNvPr id="24" name="Text 21"/>
          <p:cNvSpPr/>
          <p:nvPr/>
        </p:nvSpPr>
        <p:spPr>
          <a:xfrm>
            <a:off x="1444752" y="5084064"/>
            <a:ext cx="43251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5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</a:t>
            </a:r>
            <a:endParaRPr lang="en-US" sz="1750" dirty="0"/>
          </a:p>
        </p:txBody>
      </p:sp>
      <p:sp>
        <p:nvSpPr>
          <p:cNvPr id="25" name="Shape 22"/>
          <p:cNvSpPr/>
          <p:nvPr/>
        </p:nvSpPr>
        <p:spPr>
          <a:xfrm>
            <a:off x="6227064" y="2066544"/>
            <a:ext cx="5422392" cy="62179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6373368" y="2212848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D06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7114032" y="2194560"/>
            <a:ext cx="43251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5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</a:t>
            </a:r>
            <a:endParaRPr lang="en-US" sz="1750" dirty="0"/>
          </a:p>
        </p:txBody>
      </p:sp>
      <p:sp>
        <p:nvSpPr>
          <p:cNvPr id="28" name="Shape 25"/>
          <p:cNvSpPr/>
          <p:nvPr/>
        </p:nvSpPr>
        <p:spPr>
          <a:xfrm>
            <a:off x="6227064" y="2788920"/>
            <a:ext cx="5422392" cy="62179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6373368" y="2935224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D07</a:t>
            </a:r>
            <a:endParaRPr lang="en-US" sz="1200" dirty="0"/>
          </a:p>
        </p:txBody>
      </p:sp>
      <p:sp>
        <p:nvSpPr>
          <p:cNvPr id="30" name="Text 27"/>
          <p:cNvSpPr/>
          <p:nvPr/>
        </p:nvSpPr>
        <p:spPr>
          <a:xfrm>
            <a:off x="7114032" y="2916936"/>
            <a:ext cx="43251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5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Биоценозы</a:t>
            </a:r>
            <a:endParaRPr lang="en-US" sz="1750" dirty="0"/>
          </a:p>
        </p:txBody>
      </p:sp>
      <p:sp>
        <p:nvSpPr>
          <p:cNvPr id="31" name="Shape 28"/>
          <p:cNvSpPr/>
          <p:nvPr/>
        </p:nvSpPr>
        <p:spPr>
          <a:xfrm>
            <a:off x="6227064" y="3511296"/>
            <a:ext cx="5422392" cy="62179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6373368" y="3657600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D08</a:t>
            </a:r>
            <a:endParaRPr lang="en-US" sz="1200" dirty="0"/>
          </a:p>
        </p:txBody>
      </p:sp>
      <p:sp>
        <p:nvSpPr>
          <p:cNvPr id="33" name="Text 30"/>
          <p:cNvSpPr/>
          <p:nvPr/>
        </p:nvSpPr>
        <p:spPr>
          <a:xfrm>
            <a:off x="7114032" y="3639312"/>
            <a:ext cx="43251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5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Продовольствие</a:t>
            </a:r>
            <a:endParaRPr lang="en-US" sz="1750" dirty="0"/>
          </a:p>
        </p:txBody>
      </p:sp>
      <p:sp>
        <p:nvSpPr>
          <p:cNvPr id="34" name="Shape 31"/>
          <p:cNvSpPr/>
          <p:nvPr/>
        </p:nvSpPr>
        <p:spPr>
          <a:xfrm>
            <a:off x="6227064" y="4233672"/>
            <a:ext cx="5422392" cy="62179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6373368" y="4379976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D09</a:t>
            </a:r>
            <a:endParaRPr lang="en-US" sz="1200" dirty="0"/>
          </a:p>
        </p:txBody>
      </p:sp>
      <p:sp>
        <p:nvSpPr>
          <p:cNvPr id="36" name="Text 33"/>
          <p:cNvSpPr/>
          <p:nvPr/>
        </p:nvSpPr>
        <p:spPr>
          <a:xfrm>
            <a:off x="7114032" y="4361688"/>
            <a:ext cx="43251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5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</a:t>
            </a:r>
            <a:endParaRPr lang="en-US" sz="1750" dirty="0"/>
          </a:p>
        </p:txBody>
      </p:sp>
      <p:sp>
        <p:nvSpPr>
          <p:cNvPr id="37" name="Shape 34"/>
          <p:cNvSpPr/>
          <p:nvPr/>
        </p:nvSpPr>
        <p:spPr>
          <a:xfrm>
            <a:off x="6227064" y="4956048"/>
            <a:ext cx="5422392" cy="62179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6373368" y="5102352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D10</a:t>
            </a:r>
            <a:endParaRPr lang="en-US" sz="1200" dirty="0"/>
          </a:p>
        </p:txBody>
      </p:sp>
      <p:sp>
        <p:nvSpPr>
          <p:cNvPr id="39" name="Text 36"/>
          <p:cNvSpPr/>
          <p:nvPr/>
        </p:nvSpPr>
        <p:spPr>
          <a:xfrm>
            <a:off x="7114032" y="5084064"/>
            <a:ext cx="43251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5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</a:t>
            </a:r>
            <a:endParaRPr lang="en-US" sz="1750" dirty="0"/>
          </a:p>
        </p:txBody>
      </p:sp>
      <p:sp>
        <p:nvSpPr>
          <p:cNvPr id="40" name="Shape 37"/>
          <p:cNvSpPr/>
          <p:nvPr/>
        </p:nvSpPr>
        <p:spPr>
          <a:xfrm>
            <a:off x="530352" y="5907024"/>
            <a:ext cx="11109960" cy="438912"/>
          </a:xfrm>
          <a:prstGeom prst="roundRect">
            <a:avLst/>
          </a:prstGeom>
          <a:solidFill>
            <a:srgbClr val="FFF1E1"/>
          </a:solidFill>
          <a:ln w="8890">
            <a:solidFill>
              <a:srgbClr val="FFF1E1"/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731520" y="6007608"/>
            <a:ext cx="106801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— D09: читательское место, условия света и учет ресурсов.</a:t>
            </a:r>
            <a:endParaRPr lang="en-US" sz="1550" dirty="0"/>
          </a:p>
        </p:txBody>
      </p:sp>
      <p:sp>
        <p:nvSpPr>
          <p:cNvPr id="42" name="Fenix site address"/>
          <p:cNvSpPr txBox="1"/>
          <p:nvPr/>
        </p:nvSpPr>
        <p:spPr>
          <a:xfrm>
            <a:off x="9906000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2743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30" kern="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НАПРАВЛЕНИЙ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109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наука: направления D11–D19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30352" y="1499616"/>
            <a:ext cx="10835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Нумерация сохранена. Культура — сквозная практика, а не новое двадцатое направление.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557784" y="2066544"/>
            <a:ext cx="5422392" cy="62179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04088" y="2212848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D11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1444752" y="2194560"/>
            <a:ext cx="43251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5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</a:t>
            </a:r>
            <a:endParaRPr lang="en-US" sz="1750" dirty="0"/>
          </a:p>
        </p:txBody>
      </p:sp>
      <p:sp>
        <p:nvSpPr>
          <p:cNvPr id="13" name="Shape 10"/>
          <p:cNvSpPr/>
          <p:nvPr/>
        </p:nvSpPr>
        <p:spPr>
          <a:xfrm>
            <a:off x="557784" y="2788920"/>
            <a:ext cx="5422392" cy="62179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04088" y="2935224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D12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1444752" y="2916936"/>
            <a:ext cx="43251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5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</a:t>
            </a:r>
            <a:endParaRPr lang="en-US" sz="1750" dirty="0"/>
          </a:p>
        </p:txBody>
      </p:sp>
      <p:sp>
        <p:nvSpPr>
          <p:cNvPr id="16" name="Shape 13"/>
          <p:cNvSpPr/>
          <p:nvPr/>
        </p:nvSpPr>
        <p:spPr>
          <a:xfrm>
            <a:off x="557784" y="3511296"/>
            <a:ext cx="5422392" cy="62179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04088" y="3657600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D13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1444752" y="3639312"/>
            <a:ext cx="43251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5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расселение</a:t>
            </a:r>
            <a:endParaRPr lang="en-US" sz="1750" dirty="0"/>
          </a:p>
        </p:txBody>
      </p:sp>
      <p:sp>
        <p:nvSpPr>
          <p:cNvPr id="19" name="Shape 16"/>
          <p:cNvSpPr/>
          <p:nvPr/>
        </p:nvSpPr>
        <p:spPr>
          <a:xfrm>
            <a:off x="557784" y="4233672"/>
            <a:ext cx="5422392" cy="62179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04088" y="4379976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D14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1444752" y="4361688"/>
            <a:ext cx="43251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5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</a:t>
            </a:r>
            <a:endParaRPr lang="en-US" sz="1750" dirty="0"/>
          </a:p>
        </p:txBody>
      </p:sp>
      <p:sp>
        <p:nvSpPr>
          <p:cNvPr id="22" name="Shape 19"/>
          <p:cNvSpPr/>
          <p:nvPr/>
        </p:nvSpPr>
        <p:spPr>
          <a:xfrm>
            <a:off x="557784" y="4956048"/>
            <a:ext cx="5422392" cy="62179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704088" y="5102352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D15</a:t>
            </a:r>
            <a:endParaRPr lang="en-US" sz="1200" dirty="0"/>
          </a:p>
        </p:txBody>
      </p:sp>
      <p:sp>
        <p:nvSpPr>
          <p:cNvPr id="24" name="Text 21"/>
          <p:cNvSpPr/>
          <p:nvPr/>
        </p:nvSpPr>
        <p:spPr>
          <a:xfrm>
            <a:off x="1444752" y="5084064"/>
            <a:ext cx="43251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5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 и ИИ</a:t>
            </a:r>
            <a:endParaRPr lang="en-US" sz="1750" dirty="0"/>
          </a:p>
        </p:txBody>
      </p:sp>
      <p:sp>
        <p:nvSpPr>
          <p:cNvPr id="25" name="Shape 22"/>
          <p:cNvSpPr/>
          <p:nvPr/>
        </p:nvSpPr>
        <p:spPr>
          <a:xfrm>
            <a:off x="6227064" y="2066544"/>
            <a:ext cx="5422392" cy="62179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6373368" y="2212848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D16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7114032" y="2194560"/>
            <a:ext cx="43251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5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финансы</a:t>
            </a:r>
            <a:endParaRPr lang="en-US" sz="1750" dirty="0"/>
          </a:p>
        </p:txBody>
      </p:sp>
      <p:sp>
        <p:nvSpPr>
          <p:cNvPr id="28" name="Shape 25"/>
          <p:cNvSpPr/>
          <p:nvPr/>
        </p:nvSpPr>
        <p:spPr>
          <a:xfrm>
            <a:off x="6227064" y="2788920"/>
            <a:ext cx="5422392" cy="62179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6373368" y="2935224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D17</a:t>
            </a:r>
            <a:endParaRPr lang="en-US" sz="1200" dirty="0"/>
          </a:p>
        </p:txBody>
      </p:sp>
      <p:sp>
        <p:nvSpPr>
          <p:cNvPr id="30" name="Text 27"/>
          <p:cNvSpPr/>
          <p:nvPr/>
        </p:nvSpPr>
        <p:spPr>
          <a:xfrm>
            <a:off x="7114032" y="2916936"/>
            <a:ext cx="43251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5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система</a:t>
            </a:r>
            <a:endParaRPr lang="en-US" sz="1750" dirty="0"/>
          </a:p>
        </p:txBody>
      </p:sp>
      <p:sp>
        <p:nvSpPr>
          <p:cNvPr id="31" name="Shape 28"/>
          <p:cNvSpPr/>
          <p:nvPr/>
        </p:nvSpPr>
        <p:spPr>
          <a:xfrm>
            <a:off x="6227064" y="3511296"/>
            <a:ext cx="5422392" cy="62179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6373368" y="3657600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D18</a:t>
            </a:r>
            <a:endParaRPr lang="en-US" sz="1200" dirty="0"/>
          </a:p>
        </p:txBody>
      </p:sp>
      <p:sp>
        <p:nvSpPr>
          <p:cNvPr id="33" name="Text 30"/>
          <p:cNvSpPr/>
          <p:nvPr/>
        </p:nvSpPr>
        <p:spPr>
          <a:xfrm>
            <a:off x="7114032" y="3639312"/>
            <a:ext cx="43251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5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 устойчивость</a:t>
            </a:r>
            <a:endParaRPr lang="en-US" sz="1750" dirty="0"/>
          </a:p>
        </p:txBody>
      </p:sp>
      <p:sp>
        <p:nvSpPr>
          <p:cNvPr id="34" name="Shape 31"/>
          <p:cNvSpPr/>
          <p:nvPr/>
        </p:nvSpPr>
        <p:spPr>
          <a:xfrm>
            <a:off x="6227064" y="4233672"/>
            <a:ext cx="5422392" cy="62179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6373368" y="4379976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D19</a:t>
            </a:r>
            <a:endParaRPr lang="en-US" sz="1200" dirty="0"/>
          </a:p>
        </p:txBody>
      </p:sp>
      <p:sp>
        <p:nvSpPr>
          <p:cNvPr id="36" name="Text 33"/>
          <p:cNvSpPr/>
          <p:nvPr/>
        </p:nvSpPr>
        <p:spPr>
          <a:xfrm>
            <a:off x="7114032" y="4361688"/>
            <a:ext cx="43251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5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развитием</a:t>
            </a:r>
            <a:endParaRPr lang="en-US" sz="1750" dirty="0"/>
          </a:p>
        </p:txBody>
      </p:sp>
      <p:sp>
        <p:nvSpPr>
          <p:cNvPr id="37" name="Shape 34"/>
          <p:cNvSpPr/>
          <p:nvPr/>
        </p:nvSpPr>
        <p:spPr>
          <a:xfrm>
            <a:off x="530352" y="5907024"/>
            <a:ext cx="11109960" cy="438912"/>
          </a:xfrm>
          <a:prstGeom prst="roundRect">
            <a:avLst/>
          </a:prstGeom>
          <a:solidFill>
            <a:srgbClr val="FFF1E1"/>
          </a:solidFill>
          <a:ln w="8890">
            <a:solidFill>
              <a:srgbClr val="FFF1E1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731520" y="6007608"/>
            <a:ext cx="106801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— D14: протокол и расчет; D15: цифровой Архив; D19: версии и решения.</a:t>
            </a:r>
            <a:endParaRPr lang="en-US" sz="1550" dirty="0"/>
          </a:p>
        </p:txBody>
      </p:sp>
      <p:sp>
        <p:nvSpPr>
          <p:cNvPr id="39" name="Fenix site address"/>
          <p:cNvSpPr txBox="1"/>
          <p:nvPr/>
        </p:nvSpPr>
        <p:spPr>
          <a:xfrm>
            <a:off x="9906000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2743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30" kern="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БАЛАНСЫ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109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работа — разные показатели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30352" y="1499616"/>
            <a:ext cx="10835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идентификатор результата; каждый показатель сохраняет собственную единицу.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548640" y="2121408"/>
            <a:ext cx="3557016" cy="336499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94944" y="2286000"/>
            <a:ext cx="54864" cy="393192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68680" y="2276856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D02 / ОБРАЗОВАНИЕ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786384" y="2697480"/>
            <a:ext cx="30815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Освоенное действие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786384" y="3520440"/>
            <a:ext cx="3081528" cy="1847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участника.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выполнения.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без подсказки.</a:t>
            </a:r>
            <a:endParaRPr lang="en-US" sz="1900" dirty="0"/>
          </a:p>
        </p:txBody>
      </p:sp>
      <p:sp>
        <p:nvSpPr>
          <p:cNvPr id="15" name="Shape 12"/>
          <p:cNvSpPr/>
          <p:nvPr/>
        </p:nvSpPr>
        <p:spPr>
          <a:xfrm>
            <a:off x="4315968" y="2121408"/>
            <a:ext cx="3557016" cy="336499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462272" y="2286000"/>
            <a:ext cx="54864" cy="393192"/>
          </a:xfrm>
          <a:prstGeom prst="rect">
            <a:avLst/>
          </a:prstGeom>
          <a:solidFill>
            <a:srgbClr val="337BA0"/>
          </a:solidFill>
          <a:ln w="8890">
            <a:solidFill>
              <a:srgbClr val="337BA0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4636008" y="2276856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337B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D09 / ЭНЕРГИЯ</a:t>
            </a:r>
            <a:endParaRPr lang="en-US" sz="1050" dirty="0"/>
          </a:p>
        </p:txBody>
      </p:sp>
      <p:sp>
        <p:nvSpPr>
          <p:cNvPr id="18" name="Text 15"/>
          <p:cNvSpPr/>
          <p:nvPr/>
        </p:nvSpPr>
        <p:spPr>
          <a:xfrm>
            <a:off x="4553712" y="2697480"/>
            <a:ext cx="30815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и потребление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4553712" y="3520440"/>
            <a:ext cx="3081528" cy="1847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 и период.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Исходные записи.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сравнения.</a:t>
            </a:r>
            <a:endParaRPr lang="en-US" sz="1900" dirty="0"/>
          </a:p>
        </p:txBody>
      </p:sp>
      <p:sp>
        <p:nvSpPr>
          <p:cNvPr id="20" name="Shape 17"/>
          <p:cNvSpPr/>
          <p:nvPr/>
        </p:nvSpPr>
        <p:spPr>
          <a:xfrm>
            <a:off x="8083296" y="2121408"/>
            <a:ext cx="3557016" cy="336499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8229600" y="2286000"/>
            <a:ext cx="54864" cy="393192"/>
          </a:xfrm>
          <a:prstGeom prst="rect">
            <a:avLst/>
          </a:prstGeom>
          <a:solidFill>
            <a:srgbClr val="CE7937"/>
          </a:solidFill>
          <a:ln w="8890">
            <a:solidFill>
              <a:srgbClr val="CE7937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403336" y="2276856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D16 / ЭКОНОМИКА</a:t>
            </a:r>
            <a:endParaRPr lang="en-US" sz="1050" dirty="0"/>
          </a:p>
        </p:txBody>
      </p:sp>
      <p:sp>
        <p:nvSpPr>
          <p:cNvPr id="23" name="Text 20"/>
          <p:cNvSpPr/>
          <p:nvPr/>
        </p:nvSpPr>
        <p:spPr>
          <a:xfrm>
            <a:off x="8321040" y="2697480"/>
            <a:ext cx="30815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Расходы проекта</a:t>
            </a:r>
            <a:endParaRPr lang="en-US" sz="2200" dirty="0"/>
          </a:p>
        </p:txBody>
      </p:sp>
      <p:sp>
        <p:nvSpPr>
          <p:cNvPr id="24" name="Text 21"/>
          <p:cNvSpPr/>
          <p:nvPr/>
        </p:nvSpPr>
        <p:spPr>
          <a:xfrm>
            <a:off x="8321040" y="3520440"/>
            <a:ext cx="3081528" cy="1847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и факт.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средств.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Подтверждающие документы.</a:t>
            </a:r>
            <a:endParaRPr lang="en-US" sz="1900" dirty="0"/>
          </a:p>
        </p:txBody>
      </p:sp>
      <p:sp>
        <p:nvSpPr>
          <p:cNvPr id="25" name="Shape 22"/>
          <p:cNvSpPr/>
          <p:nvPr/>
        </p:nvSpPr>
        <p:spPr>
          <a:xfrm>
            <a:off x="530352" y="5788152"/>
            <a:ext cx="11109960" cy="438912"/>
          </a:xfrm>
          <a:prstGeom prst="roundRect">
            <a:avLst/>
          </a:prstGeom>
          <a:solidFill>
            <a:srgbClr val="FFF1E1"/>
          </a:solidFill>
          <a:ln w="8890">
            <a:solidFill>
              <a:srgbClr val="FFF1E1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731520" y="5888736"/>
            <a:ext cx="106801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работ, кВт·ч и рубли нельзя складывать в общий балл или учитывать один эффект дважды.</a:t>
            </a:r>
            <a:endParaRPr lang="en-US" sz="1550" dirty="0"/>
          </a:p>
        </p:txBody>
      </p:sp>
      <p:sp>
        <p:nvSpPr>
          <p:cNvPr id="27" name="Fenix site address"/>
          <p:cNvSpPr txBox="1"/>
          <p:nvPr/>
        </p:nvSpPr>
        <p:spPr>
          <a:xfrm>
            <a:off x="9906000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2743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30" kern="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КОНСТРУКТОР ЭТАЛОНА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109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полей паспорта M01–M13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30352" y="1499616"/>
            <a:ext cx="10835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 — личные контуры; M — поля паспорта; D — направления; Q — проверки.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566928" y="2057400"/>
            <a:ext cx="7040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M01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1444752" y="2057400"/>
            <a:ext cx="4498848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Идентификация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566928" y="2542032"/>
            <a:ext cx="7040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M02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1444752" y="2542032"/>
            <a:ext cx="4498848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Потребность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566928" y="3026664"/>
            <a:ext cx="7040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M03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1444752" y="3026664"/>
            <a:ext cx="4498848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566928" y="3511296"/>
            <a:ext cx="7040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M04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1444752" y="3511296"/>
            <a:ext cx="4498848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</a:t>
            </a: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566928" y="3995928"/>
            <a:ext cx="7040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M05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1444752" y="3995928"/>
            <a:ext cx="4498848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</a:t>
            </a:r>
            <a:endParaRPr lang="en-US" sz="1800" dirty="0"/>
          </a:p>
        </p:txBody>
      </p:sp>
      <p:sp>
        <p:nvSpPr>
          <p:cNvPr id="20" name="Text 17"/>
          <p:cNvSpPr/>
          <p:nvPr/>
        </p:nvSpPr>
        <p:spPr>
          <a:xfrm>
            <a:off x="566928" y="4480560"/>
            <a:ext cx="7040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M06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1444752" y="4480560"/>
            <a:ext cx="4498848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</a:t>
            </a:r>
            <a:endParaRPr lang="en-US" sz="1800" dirty="0"/>
          </a:p>
        </p:txBody>
      </p:sp>
      <p:sp>
        <p:nvSpPr>
          <p:cNvPr id="22" name="Text 19"/>
          <p:cNvSpPr/>
          <p:nvPr/>
        </p:nvSpPr>
        <p:spPr>
          <a:xfrm>
            <a:off x="566928" y="4965192"/>
            <a:ext cx="7040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M07</a:t>
            </a:r>
            <a:endParaRPr lang="en-US" sz="1300" dirty="0"/>
          </a:p>
        </p:txBody>
      </p:sp>
      <p:sp>
        <p:nvSpPr>
          <p:cNvPr id="23" name="Text 20"/>
          <p:cNvSpPr/>
          <p:nvPr/>
        </p:nvSpPr>
        <p:spPr>
          <a:xfrm>
            <a:off x="1444752" y="4965192"/>
            <a:ext cx="4498848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</a:t>
            </a:r>
            <a:endParaRPr lang="en-US" sz="1800" dirty="0"/>
          </a:p>
        </p:txBody>
      </p:sp>
      <p:sp>
        <p:nvSpPr>
          <p:cNvPr id="24" name="Text 21"/>
          <p:cNvSpPr/>
          <p:nvPr/>
        </p:nvSpPr>
        <p:spPr>
          <a:xfrm>
            <a:off x="6236208" y="2057400"/>
            <a:ext cx="7040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M08</a:t>
            </a:r>
            <a:endParaRPr lang="en-US" sz="1300" dirty="0"/>
          </a:p>
        </p:txBody>
      </p:sp>
      <p:sp>
        <p:nvSpPr>
          <p:cNvPr id="25" name="Text 22"/>
          <p:cNvSpPr/>
          <p:nvPr/>
        </p:nvSpPr>
        <p:spPr>
          <a:xfrm>
            <a:off x="7114032" y="2057400"/>
            <a:ext cx="4498848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</a:t>
            </a:r>
            <a:endParaRPr lang="en-US" sz="1800" dirty="0"/>
          </a:p>
        </p:txBody>
      </p:sp>
      <p:sp>
        <p:nvSpPr>
          <p:cNvPr id="26" name="Text 23"/>
          <p:cNvSpPr/>
          <p:nvPr/>
        </p:nvSpPr>
        <p:spPr>
          <a:xfrm>
            <a:off x="6236208" y="2542032"/>
            <a:ext cx="7040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M09</a:t>
            </a:r>
            <a:endParaRPr lang="en-US" sz="1300" dirty="0"/>
          </a:p>
        </p:txBody>
      </p:sp>
      <p:sp>
        <p:nvSpPr>
          <p:cNvPr id="27" name="Text 24"/>
          <p:cNvSpPr/>
          <p:nvPr/>
        </p:nvSpPr>
        <p:spPr>
          <a:xfrm>
            <a:off x="7114032" y="2542032"/>
            <a:ext cx="4498848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</a:t>
            </a:r>
            <a:endParaRPr lang="en-US" sz="1800" dirty="0"/>
          </a:p>
        </p:txBody>
      </p:sp>
      <p:sp>
        <p:nvSpPr>
          <p:cNvPr id="28" name="Text 25"/>
          <p:cNvSpPr/>
          <p:nvPr/>
        </p:nvSpPr>
        <p:spPr>
          <a:xfrm>
            <a:off x="6236208" y="3026664"/>
            <a:ext cx="7040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M10</a:t>
            </a:r>
            <a:endParaRPr lang="en-US" sz="1300" dirty="0"/>
          </a:p>
        </p:txBody>
      </p:sp>
      <p:sp>
        <p:nvSpPr>
          <p:cNvPr id="29" name="Text 26"/>
          <p:cNvSpPr/>
          <p:nvPr/>
        </p:nvSpPr>
        <p:spPr>
          <a:xfrm>
            <a:off x="7114032" y="3026664"/>
            <a:ext cx="4498848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Финансирование</a:t>
            </a:r>
            <a:endParaRPr lang="en-US" sz="1800" dirty="0"/>
          </a:p>
        </p:txBody>
      </p:sp>
      <p:sp>
        <p:nvSpPr>
          <p:cNvPr id="30" name="Text 27"/>
          <p:cNvSpPr/>
          <p:nvPr/>
        </p:nvSpPr>
        <p:spPr>
          <a:xfrm>
            <a:off x="6236208" y="3511296"/>
            <a:ext cx="7040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M11</a:t>
            </a:r>
            <a:endParaRPr lang="en-US" sz="1300" dirty="0"/>
          </a:p>
        </p:txBody>
      </p:sp>
      <p:sp>
        <p:nvSpPr>
          <p:cNvPr id="31" name="Text 28"/>
          <p:cNvSpPr/>
          <p:nvPr/>
        </p:nvSpPr>
        <p:spPr>
          <a:xfrm>
            <a:off x="7114032" y="3511296"/>
            <a:ext cx="4498848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и безопасность</a:t>
            </a:r>
            <a:endParaRPr lang="en-US" sz="1800" dirty="0"/>
          </a:p>
        </p:txBody>
      </p:sp>
      <p:sp>
        <p:nvSpPr>
          <p:cNvPr id="32" name="Text 29"/>
          <p:cNvSpPr/>
          <p:nvPr/>
        </p:nvSpPr>
        <p:spPr>
          <a:xfrm>
            <a:off x="6236208" y="3995928"/>
            <a:ext cx="7040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M12</a:t>
            </a:r>
            <a:endParaRPr lang="en-US" sz="1300" dirty="0"/>
          </a:p>
        </p:txBody>
      </p:sp>
      <p:sp>
        <p:nvSpPr>
          <p:cNvPr id="33" name="Text 30"/>
          <p:cNvSpPr/>
          <p:nvPr/>
        </p:nvSpPr>
        <p:spPr>
          <a:xfrm>
            <a:off x="7114032" y="3995928"/>
            <a:ext cx="4498848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 доказательства</a:t>
            </a:r>
            <a:endParaRPr lang="en-US" sz="1800" dirty="0"/>
          </a:p>
        </p:txBody>
      </p:sp>
      <p:sp>
        <p:nvSpPr>
          <p:cNvPr id="34" name="Text 31"/>
          <p:cNvSpPr/>
          <p:nvPr/>
        </p:nvSpPr>
        <p:spPr>
          <a:xfrm>
            <a:off x="6236208" y="4480560"/>
            <a:ext cx="7040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M13</a:t>
            </a:r>
            <a:endParaRPr lang="en-US" sz="1300" dirty="0"/>
          </a:p>
        </p:txBody>
      </p:sp>
      <p:sp>
        <p:nvSpPr>
          <p:cNvPr id="35" name="Text 32"/>
          <p:cNvSpPr/>
          <p:nvPr/>
        </p:nvSpPr>
        <p:spPr>
          <a:xfrm>
            <a:off x="7114032" y="4480560"/>
            <a:ext cx="4498848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Приемка и продолжение</a:t>
            </a:r>
            <a:endParaRPr lang="en-US" sz="1800" dirty="0"/>
          </a:p>
        </p:txBody>
      </p:sp>
      <p:sp>
        <p:nvSpPr>
          <p:cNvPr id="36" name="Shape 33"/>
          <p:cNvSpPr/>
          <p:nvPr/>
        </p:nvSpPr>
        <p:spPr>
          <a:xfrm>
            <a:off x="530352" y="5852160"/>
            <a:ext cx="11109960" cy="438912"/>
          </a:xfrm>
          <a:prstGeom prst="roundRect">
            <a:avLst/>
          </a:prstGeom>
          <a:solidFill>
            <a:srgbClr val="FFF1E1"/>
          </a:solidFill>
          <a:ln w="8890">
            <a:solidFill>
              <a:srgbClr val="FFF1E1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731520" y="5952744"/>
            <a:ext cx="106801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M07 всегда разделяет желаемый образ, рабочие требования и фактическую работу.</a:t>
            </a:r>
            <a:endParaRPr lang="en-US" sz="1550" dirty="0"/>
          </a:p>
        </p:txBody>
      </p:sp>
      <p:sp>
        <p:nvSpPr>
          <p:cNvPr id="38" name="Fenix site address"/>
          <p:cNvSpPr txBox="1"/>
          <p:nvPr/>
        </p:nvSpPr>
        <p:spPr>
          <a:xfrm>
            <a:off x="9906000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2743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30" kern="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109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проверок: четыре группы по пять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30352" y="1499616"/>
            <a:ext cx="10835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Q01–Q20 сохранены из «Конструктора идеального эталона».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539496" y="2093976"/>
            <a:ext cx="2615184" cy="3419856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85800" y="2258568"/>
            <a:ext cx="54864" cy="393192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9536" y="2249424"/>
            <a:ext cx="21214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Q01–Q05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777240" y="2670048"/>
            <a:ext cx="21396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777240" y="3493008"/>
            <a:ext cx="2139696" cy="1901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Запрос, добровольность, границы, исходное состояние и критерии.</a:t>
            </a:r>
            <a:endParaRPr lang="en-US" sz="1800" dirty="0"/>
          </a:p>
        </p:txBody>
      </p:sp>
      <p:sp>
        <p:nvSpPr>
          <p:cNvPr id="15" name="Shape 12"/>
          <p:cNvSpPr/>
          <p:nvPr/>
        </p:nvSpPr>
        <p:spPr>
          <a:xfrm>
            <a:off x="3374136" y="2093976"/>
            <a:ext cx="2615184" cy="3419856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3520440" y="2258568"/>
            <a:ext cx="54864" cy="393192"/>
          </a:xfrm>
          <a:prstGeom prst="rect">
            <a:avLst/>
          </a:prstGeom>
          <a:solidFill>
            <a:srgbClr val="CE7937"/>
          </a:solidFill>
          <a:ln w="8890">
            <a:solidFill>
              <a:srgbClr val="CE7937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3694176" y="2249424"/>
            <a:ext cx="21214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Q06–Q10</a:t>
            </a:r>
            <a:endParaRPr lang="en-US" sz="1050" dirty="0"/>
          </a:p>
        </p:txBody>
      </p:sp>
      <p:sp>
        <p:nvSpPr>
          <p:cNvPr id="18" name="Text 15"/>
          <p:cNvSpPr/>
          <p:nvPr/>
        </p:nvSpPr>
        <p:spPr>
          <a:xfrm>
            <a:off x="3611880" y="2670048"/>
            <a:ext cx="21396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Реализуемость</a:t>
            </a:r>
            <a:endParaRPr lang="en-US" sz="1800" dirty="0"/>
          </a:p>
        </p:txBody>
      </p:sp>
      <p:sp>
        <p:nvSpPr>
          <p:cNvPr id="19" name="Text 16"/>
          <p:cNvSpPr/>
          <p:nvPr/>
        </p:nvSpPr>
        <p:spPr>
          <a:xfrm>
            <a:off x="3611880" y="3493008"/>
            <a:ext cx="2139696" cy="1901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Знания, ресурсы, нагрузка, финансирование и роли.</a:t>
            </a:r>
            <a:endParaRPr lang="en-US" sz="1800" dirty="0"/>
          </a:p>
        </p:txBody>
      </p:sp>
      <p:sp>
        <p:nvSpPr>
          <p:cNvPr id="20" name="Shape 17"/>
          <p:cNvSpPr/>
          <p:nvPr/>
        </p:nvSpPr>
        <p:spPr>
          <a:xfrm>
            <a:off x="6208776" y="2093976"/>
            <a:ext cx="2615184" cy="3419856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355080" y="2258568"/>
            <a:ext cx="54864" cy="393192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528816" y="2249424"/>
            <a:ext cx="21214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Q11–Q15</a:t>
            </a:r>
            <a:endParaRPr lang="en-US" sz="1050" dirty="0"/>
          </a:p>
        </p:txBody>
      </p:sp>
      <p:sp>
        <p:nvSpPr>
          <p:cNvPr id="23" name="Text 20"/>
          <p:cNvSpPr/>
          <p:nvPr/>
        </p:nvSpPr>
        <p:spPr>
          <a:xfrm>
            <a:off x="6446520" y="2670048"/>
            <a:ext cx="21396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</a:t>
            </a:r>
            <a:endParaRPr lang="en-US" sz="2200" dirty="0"/>
          </a:p>
        </p:txBody>
      </p:sp>
      <p:sp>
        <p:nvSpPr>
          <p:cNvPr id="24" name="Text 21"/>
          <p:cNvSpPr/>
          <p:nvPr/>
        </p:nvSpPr>
        <p:spPr>
          <a:xfrm>
            <a:off x="6446520" y="3493008"/>
            <a:ext cx="2139696" cy="1901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Право, риски, доступность, данные и побочные эффекты.</a:t>
            </a:r>
            <a:endParaRPr lang="en-US" sz="1800" dirty="0"/>
          </a:p>
        </p:txBody>
      </p:sp>
      <p:sp>
        <p:nvSpPr>
          <p:cNvPr id="25" name="Shape 22"/>
          <p:cNvSpPr/>
          <p:nvPr/>
        </p:nvSpPr>
        <p:spPr>
          <a:xfrm>
            <a:off x="9043416" y="2093976"/>
            <a:ext cx="2615184" cy="3419856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9189720" y="2258568"/>
            <a:ext cx="54864" cy="393192"/>
          </a:xfrm>
          <a:prstGeom prst="rect">
            <a:avLst/>
          </a:prstGeom>
          <a:solidFill>
            <a:srgbClr val="CE7937"/>
          </a:solidFill>
          <a:ln w="8890">
            <a:solidFill>
              <a:srgbClr val="CE7937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9363456" y="2249424"/>
            <a:ext cx="21214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Q16–Q20</a:t>
            </a:r>
            <a:endParaRPr lang="en-US" sz="1050" dirty="0"/>
          </a:p>
        </p:txBody>
      </p:sp>
      <p:sp>
        <p:nvSpPr>
          <p:cNvPr id="28" name="Text 25"/>
          <p:cNvSpPr/>
          <p:nvPr/>
        </p:nvSpPr>
        <p:spPr>
          <a:xfrm>
            <a:off x="9281160" y="2670048"/>
            <a:ext cx="21396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</a:t>
            </a:r>
            <a:endParaRPr lang="en-US" sz="1800" dirty="0"/>
          </a:p>
        </p:txBody>
      </p:sp>
      <p:sp>
        <p:nvSpPr>
          <p:cNvPr id="29" name="Text 26"/>
          <p:cNvSpPr/>
          <p:nvPr/>
        </p:nvSpPr>
        <p:spPr>
          <a:xfrm>
            <a:off x="9281160" y="3493008"/>
            <a:ext cx="2139696" cy="1901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Метод, сопоставимость, записи, проверяющий и версия.</a:t>
            </a:r>
            <a:endParaRPr lang="en-US" sz="1800" dirty="0"/>
          </a:p>
        </p:txBody>
      </p:sp>
      <p:sp>
        <p:nvSpPr>
          <p:cNvPr id="30" name="Shape 27"/>
          <p:cNvSpPr/>
          <p:nvPr/>
        </p:nvSpPr>
        <p:spPr>
          <a:xfrm>
            <a:off x="530352" y="5788152"/>
            <a:ext cx="11109960" cy="438912"/>
          </a:xfrm>
          <a:prstGeom prst="roundRect">
            <a:avLst/>
          </a:prstGeom>
          <a:solidFill>
            <a:srgbClr val="FFF1E1"/>
          </a:solidFill>
          <a:ln w="8890">
            <a:solidFill>
              <a:srgbClr val="FFF1E1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731520" y="5888736"/>
            <a:ext cx="106801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Подтверждено / нужна доработка / неприменимо с объяснением. Блокирующие риски закрываются до работы.</a:t>
            </a:r>
            <a:endParaRPr lang="en-US" sz="1550" dirty="0"/>
          </a:p>
        </p:txBody>
      </p:sp>
      <p:sp>
        <p:nvSpPr>
          <p:cNvPr id="32" name="Fenix site address"/>
          <p:cNvSpPr txBox="1"/>
          <p:nvPr/>
        </p:nvSpPr>
        <p:spPr>
          <a:xfrm>
            <a:off x="9906000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2743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30" kern="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 И ЭКВИЛИБРИУМ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109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не только итог — сохранять основания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30352" y="1499616"/>
            <a:ext cx="10835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хранятся результат, источники, метод, права и история исправлений.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5212080" y="6565392"/>
            <a:ext cx="5760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S03 · S04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576072" y="2075688"/>
            <a:ext cx="11018520" cy="603504"/>
          </a:xfrm>
          <a:prstGeom prst="roundRect">
            <a:avLst/>
          </a:prstGeom>
          <a:solidFill>
            <a:srgbClr val="EEF6F6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58952" y="2185416"/>
            <a:ext cx="3525926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4432554" y="2185416"/>
            <a:ext cx="6831482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Автор, дата, ссылка, контекст и условия использования.</a:t>
            </a:r>
            <a:endParaRPr lang="en-US" sz="1700" dirty="0"/>
          </a:p>
        </p:txBody>
      </p:sp>
      <p:sp>
        <p:nvSpPr>
          <p:cNvPr id="14" name="Shape 11"/>
          <p:cNvSpPr/>
          <p:nvPr/>
        </p:nvSpPr>
        <p:spPr>
          <a:xfrm>
            <a:off x="576072" y="2761488"/>
            <a:ext cx="11018520" cy="603504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58952" y="2871216"/>
            <a:ext cx="3525926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4432554" y="2871216"/>
            <a:ext cx="6831482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версия или исследовательский протокол.</a:t>
            </a:r>
            <a:endParaRPr lang="en-US" sz="1700" dirty="0"/>
          </a:p>
        </p:txBody>
      </p:sp>
      <p:sp>
        <p:nvSpPr>
          <p:cNvPr id="17" name="Shape 14"/>
          <p:cNvSpPr/>
          <p:nvPr/>
        </p:nvSpPr>
        <p:spPr>
          <a:xfrm>
            <a:off x="576072" y="3447288"/>
            <a:ext cx="11018520" cy="603504"/>
          </a:xfrm>
          <a:prstGeom prst="roundRect">
            <a:avLst/>
          </a:prstGeom>
          <a:solidFill>
            <a:srgbClr val="EEF6F6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758952" y="3557016"/>
            <a:ext cx="3525926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</a:t>
            </a:r>
            <a:endParaRPr lang="en-US" sz="1800" dirty="0"/>
          </a:p>
        </p:txBody>
      </p:sp>
      <p:sp>
        <p:nvSpPr>
          <p:cNvPr id="19" name="Text 16"/>
          <p:cNvSpPr/>
          <p:nvPr/>
        </p:nvSpPr>
        <p:spPr>
          <a:xfrm>
            <a:off x="4432554" y="3557016"/>
            <a:ext cx="6831482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Исходная запись, проверка и ограничения.</a:t>
            </a:r>
            <a:endParaRPr lang="en-US" sz="1700" dirty="0"/>
          </a:p>
        </p:txBody>
      </p:sp>
      <p:sp>
        <p:nvSpPr>
          <p:cNvPr id="20" name="Shape 17"/>
          <p:cNvSpPr/>
          <p:nvPr/>
        </p:nvSpPr>
        <p:spPr>
          <a:xfrm>
            <a:off x="576072" y="4133088"/>
            <a:ext cx="11018520" cy="603504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758952" y="4242816"/>
            <a:ext cx="3525926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</a:t>
            </a:r>
            <a:endParaRPr lang="en-US" sz="1800" dirty="0"/>
          </a:p>
        </p:txBody>
      </p:sp>
      <p:sp>
        <p:nvSpPr>
          <p:cNvPr id="22" name="Text 19"/>
          <p:cNvSpPr/>
          <p:nvPr/>
        </p:nvSpPr>
        <p:spPr>
          <a:xfrm>
            <a:off x="4432554" y="4242816"/>
            <a:ext cx="6831482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Разрешенный доступ и инструкция для повторения.</a:t>
            </a:r>
            <a:endParaRPr lang="en-US" sz="1700" dirty="0"/>
          </a:p>
        </p:txBody>
      </p:sp>
      <p:sp>
        <p:nvSpPr>
          <p:cNvPr id="23" name="Shape 20"/>
          <p:cNvSpPr/>
          <p:nvPr/>
        </p:nvSpPr>
        <p:spPr>
          <a:xfrm>
            <a:off x="576072" y="4818888"/>
            <a:ext cx="11018520" cy="603504"/>
          </a:xfrm>
          <a:prstGeom prst="roundRect">
            <a:avLst/>
          </a:prstGeom>
          <a:solidFill>
            <a:srgbClr val="EEF6F6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758952" y="4928616"/>
            <a:ext cx="3525926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</a:t>
            </a:r>
            <a:endParaRPr lang="en-US" sz="1800" dirty="0"/>
          </a:p>
        </p:txBody>
      </p:sp>
      <p:sp>
        <p:nvSpPr>
          <p:cNvPr id="25" name="Text 22"/>
          <p:cNvSpPr/>
          <p:nvPr/>
        </p:nvSpPr>
        <p:spPr>
          <a:xfrm>
            <a:off x="4432554" y="4928616"/>
            <a:ext cx="6831482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Отзыв, исправление, новая версия и ответственный.</a:t>
            </a:r>
            <a:endParaRPr lang="en-US" sz="1700" dirty="0"/>
          </a:p>
        </p:txBody>
      </p:sp>
      <p:sp>
        <p:nvSpPr>
          <p:cNvPr id="26" name="Shape 23"/>
          <p:cNvSpPr/>
          <p:nvPr/>
        </p:nvSpPr>
        <p:spPr>
          <a:xfrm>
            <a:off x="530352" y="5879592"/>
            <a:ext cx="11109960" cy="438912"/>
          </a:xfrm>
          <a:prstGeom prst="roundRect">
            <a:avLst/>
          </a:prstGeom>
          <a:solidFill>
            <a:srgbClr val="FFF1E1"/>
          </a:solidFill>
          <a:ln w="8890">
            <a:solidFill>
              <a:srgbClr val="FFF1E1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731520" y="5980176"/>
            <a:ext cx="106801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Архивная запись сама по себе не создает собственность, квалификацию или бухгалтерский актив.</a:t>
            </a:r>
            <a:endParaRPr lang="en-US" sz="1550" dirty="0"/>
          </a:p>
        </p:txBody>
      </p:sp>
      <p:sp>
        <p:nvSpPr>
          <p:cNvPr id="28" name="Fenix site address"/>
          <p:cNvSpPr txBox="1"/>
          <p:nvPr/>
        </p:nvSpPr>
        <p:spPr>
          <a:xfrm>
            <a:off x="9906000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2743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30" kern="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ГРАМОТНОСТЬ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109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 помогает подготовить — человек проверяет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30352" y="1499616"/>
            <a:ext cx="10835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источники, публикацию и решение остается у людей.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5212080" y="6565392"/>
            <a:ext cx="5760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S07 · S12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539496" y="2121408"/>
            <a:ext cx="5440680" cy="3401568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85800" y="2286000"/>
            <a:ext cx="54864" cy="393192"/>
          </a:xfrm>
          <a:prstGeom prst="rect">
            <a:avLst/>
          </a:prstGeom>
          <a:solidFill>
            <a:srgbClr val="CE7937"/>
          </a:solidFill>
          <a:ln w="8890">
            <a:solidFill>
              <a:srgbClr val="CE7937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59536" y="2276856"/>
            <a:ext cx="494690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ЧЕРНОВИК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777240" y="2697480"/>
            <a:ext cx="49651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 модуле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777240" y="3520440"/>
            <a:ext cx="4965192" cy="1883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Объяснить термин.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Предложить план.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пробелы в форме.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Помочь проверить арифметику.</a:t>
            </a:r>
            <a:endParaRPr lang="en-US" sz="2100" dirty="0"/>
          </a:p>
        </p:txBody>
      </p:sp>
      <p:sp>
        <p:nvSpPr>
          <p:cNvPr id="16" name="Shape 13"/>
          <p:cNvSpPr/>
          <p:nvPr/>
        </p:nvSpPr>
        <p:spPr>
          <a:xfrm>
            <a:off x="6199632" y="2121408"/>
            <a:ext cx="5440680" cy="3401568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6345936" y="2286000"/>
            <a:ext cx="54864" cy="393192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519672" y="2276856"/>
            <a:ext cx="494690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ЧЕЛОВЕКОМ</a:t>
            </a:r>
            <a:endParaRPr lang="en-US" sz="1050" dirty="0"/>
          </a:p>
        </p:txBody>
      </p:sp>
      <p:sp>
        <p:nvSpPr>
          <p:cNvPr id="19" name="Text 16"/>
          <p:cNvSpPr/>
          <p:nvPr/>
        </p:nvSpPr>
        <p:spPr>
          <a:xfrm>
            <a:off x="6437376" y="2697480"/>
            <a:ext cx="49651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Обязательные действия</a:t>
            </a:r>
            <a:endParaRPr lang="en-US" sz="2200" dirty="0"/>
          </a:p>
        </p:txBody>
      </p:sp>
      <p:sp>
        <p:nvSpPr>
          <p:cNvPr id="20" name="Text 17"/>
          <p:cNvSpPr/>
          <p:nvPr/>
        </p:nvSpPr>
        <p:spPr>
          <a:xfrm>
            <a:off x="6437376" y="3520440"/>
            <a:ext cx="4965192" cy="1883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Открыть первоисточники.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цитаты и числа.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Зафиксировать исправления.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Защитить закрытые данные.</a:t>
            </a:r>
            <a:endParaRPr lang="en-US" sz="2100" dirty="0"/>
          </a:p>
        </p:txBody>
      </p:sp>
      <p:sp>
        <p:nvSpPr>
          <p:cNvPr id="21" name="Shape 18"/>
          <p:cNvSpPr/>
          <p:nvPr/>
        </p:nvSpPr>
        <p:spPr>
          <a:xfrm>
            <a:off x="530352" y="5788152"/>
            <a:ext cx="11109960" cy="438912"/>
          </a:xfrm>
          <a:prstGeom prst="roundRect">
            <a:avLst/>
          </a:prstGeom>
          <a:solidFill>
            <a:srgbClr val="FFF1E1"/>
          </a:solidFill>
          <a:ln w="8890">
            <a:solidFill>
              <a:srgbClr val="FFF1E1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731520" y="5888736"/>
            <a:ext cx="106801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в ответ ИИ не является учебным результатом. Результат — способность его проверить.</a:t>
            </a:r>
            <a:endParaRPr lang="en-US" sz="1550" dirty="0"/>
          </a:p>
        </p:txBody>
      </p:sp>
      <p:sp>
        <p:nvSpPr>
          <p:cNvPr id="23" name="Fenix site address"/>
          <p:cNvSpPr txBox="1"/>
          <p:nvPr/>
        </p:nvSpPr>
        <p:spPr>
          <a:xfrm>
            <a:off x="9906000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2743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30" kern="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РЕЗУЛЬТАТА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109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умение, а не ранжировать людей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30352" y="1499616"/>
            <a:ext cx="10835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Сравниваются работы и условия программы; убеждения и достоинство не оцениваются.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548640" y="2112264"/>
            <a:ext cx="3557016" cy="3401568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94944" y="2276856"/>
            <a:ext cx="54864" cy="393192"/>
          </a:xfrm>
          <a:prstGeom prst="rect">
            <a:avLst/>
          </a:prstGeom>
          <a:solidFill>
            <a:srgbClr val="337BA0"/>
          </a:solidFill>
          <a:ln w="8890">
            <a:solidFill>
              <a:srgbClr val="337BA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68680" y="2267712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337B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786384" y="2688336"/>
            <a:ext cx="30815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Исходная работа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786384" y="3511296"/>
            <a:ext cx="3081528" cy="1883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Посильное задание.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понятные критерии.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Никакого наказания за пробелы.</a:t>
            </a:r>
            <a:endParaRPr lang="en-US" sz="1900" dirty="0"/>
          </a:p>
        </p:txBody>
      </p:sp>
      <p:sp>
        <p:nvSpPr>
          <p:cNvPr id="15" name="Shape 12"/>
          <p:cNvSpPr/>
          <p:nvPr/>
        </p:nvSpPr>
        <p:spPr>
          <a:xfrm>
            <a:off x="4315968" y="2112264"/>
            <a:ext cx="3557016" cy="3401568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462272" y="2276856"/>
            <a:ext cx="54864" cy="393192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4636008" y="2267712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</a:t>
            </a:r>
            <a:endParaRPr lang="en-US" sz="1050" dirty="0"/>
          </a:p>
        </p:txBody>
      </p:sp>
      <p:sp>
        <p:nvSpPr>
          <p:cNvPr id="18" name="Text 15"/>
          <p:cNvSpPr/>
          <p:nvPr/>
        </p:nvSpPr>
        <p:spPr>
          <a:xfrm>
            <a:off x="4553712" y="2688336"/>
            <a:ext cx="30815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Сопоставимая работа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4553712" y="3511296"/>
            <a:ext cx="3081528" cy="1883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Самостоятельное действие.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другим участником.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Отзыв и доработка.</a:t>
            </a:r>
            <a:endParaRPr lang="en-US" sz="1900" dirty="0"/>
          </a:p>
        </p:txBody>
      </p:sp>
      <p:sp>
        <p:nvSpPr>
          <p:cNvPr id="20" name="Shape 17"/>
          <p:cNvSpPr/>
          <p:nvPr/>
        </p:nvSpPr>
        <p:spPr>
          <a:xfrm>
            <a:off x="8083296" y="2112264"/>
            <a:ext cx="3557016" cy="3401568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8229600" y="2276856"/>
            <a:ext cx="54864" cy="393192"/>
          </a:xfrm>
          <a:prstGeom prst="rect">
            <a:avLst/>
          </a:prstGeom>
          <a:solidFill>
            <a:srgbClr val="CE7937"/>
          </a:solidFill>
          <a:ln w="8890">
            <a:solidFill>
              <a:srgbClr val="CE7937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403336" y="2267712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</a:t>
            </a:r>
            <a:endParaRPr lang="en-US" sz="1050" dirty="0"/>
          </a:p>
        </p:txBody>
      </p:sp>
      <p:sp>
        <p:nvSpPr>
          <p:cNvPr id="23" name="Text 20"/>
          <p:cNvSpPr/>
          <p:nvPr/>
        </p:nvSpPr>
        <p:spPr>
          <a:xfrm>
            <a:off x="8321040" y="2688336"/>
            <a:ext cx="30815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Добровольный возврат</a:t>
            </a:r>
            <a:endParaRPr lang="en-US" sz="2200" dirty="0"/>
          </a:p>
        </p:txBody>
      </p:sp>
      <p:sp>
        <p:nvSpPr>
          <p:cNvPr id="24" name="Text 21"/>
          <p:cNvSpPr/>
          <p:nvPr/>
        </p:nvSpPr>
        <p:spPr>
          <a:xfrm>
            <a:off x="8321040" y="3511296"/>
            <a:ext cx="3081528" cy="1883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выбранного действия.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вопрос.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маршрута.</a:t>
            </a:r>
            <a:endParaRPr lang="en-US" sz="1900" dirty="0"/>
          </a:p>
        </p:txBody>
      </p:sp>
      <p:sp>
        <p:nvSpPr>
          <p:cNvPr id="25" name="Shape 22"/>
          <p:cNvSpPr/>
          <p:nvPr/>
        </p:nvSpPr>
        <p:spPr>
          <a:xfrm>
            <a:off x="530352" y="5788152"/>
            <a:ext cx="11109960" cy="438912"/>
          </a:xfrm>
          <a:prstGeom prst="roundRect">
            <a:avLst/>
          </a:prstGeom>
          <a:solidFill>
            <a:srgbClr val="FFF1E1"/>
          </a:solidFill>
          <a:ln w="8890">
            <a:solidFill>
              <a:srgbClr val="FFF1E1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731520" y="5888736"/>
            <a:ext cx="106801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“до–после” не доказывает причинный эффект программы. Числа пилота — не гарантия.</a:t>
            </a:r>
            <a:endParaRPr lang="en-US" sz="1550" dirty="0"/>
          </a:p>
        </p:txBody>
      </p:sp>
      <p:sp>
        <p:nvSpPr>
          <p:cNvPr id="27" name="Fenix site address"/>
          <p:cNvSpPr txBox="1"/>
          <p:nvPr/>
        </p:nvSpPr>
        <p:spPr>
          <a:xfrm>
            <a:off x="9906000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2743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30" kern="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ПРАВОВАЯ ЧАСТЬ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109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Правовой режим определяется действием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30352" y="1499616"/>
            <a:ext cx="10835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запуска проверяются фактический формат, оператор, площадка и документы.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5212080" y="6565392"/>
            <a:ext cx="5760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S08 · S09 · S10 · S11 · S12 · S13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576072" y="2084832"/>
            <a:ext cx="11018520" cy="603504"/>
          </a:xfrm>
          <a:prstGeom prst="roundRect">
            <a:avLst/>
          </a:prstGeom>
          <a:solidFill>
            <a:srgbClr val="EEF6F6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58952" y="2194560"/>
            <a:ext cx="3525926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5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</a:t>
            </a: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4432554" y="2194560"/>
            <a:ext cx="6831482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Самообразование / просвещение / программа; проверка лицензирования.</a:t>
            </a:r>
            <a:endParaRPr lang="en-US" sz="1650" dirty="0"/>
          </a:p>
        </p:txBody>
      </p:sp>
      <p:sp>
        <p:nvSpPr>
          <p:cNvPr id="14" name="Shape 11"/>
          <p:cNvSpPr/>
          <p:nvPr/>
        </p:nvSpPr>
        <p:spPr>
          <a:xfrm>
            <a:off x="576072" y="2770632"/>
            <a:ext cx="11018520" cy="603504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58952" y="2880360"/>
            <a:ext cx="3525926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5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наука</a:t>
            </a:r>
            <a:endParaRPr lang="en-US" sz="1750" dirty="0"/>
          </a:p>
        </p:txBody>
      </p:sp>
      <p:sp>
        <p:nvSpPr>
          <p:cNvPr id="16" name="Text 13"/>
          <p:cNvSpPr/>
          <p:nvPr/>
        </p:nvSpPr>
        <p:spPr>
          <a:xfrm>
            <a:off x="4432554" y="2880360"/>
            <a:ext cx="6831482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площадки, объектов и работы; реальные полномочия участников.</a:t>
            </a:r>
            <a:endParaRPr lang="en-US" sz="1650" dirty="0"/>
          </a:p>
        </p:txBody>
      </p:sp>
      <p:sp>
        <p:nvSpPr>
          <p:cNvPr id="17" name="Shape 14"/>
          <p:cNvSpPr/>
          <p:nvPr/>
        </p:nvSpPr>
        <p:spPr>
          <a:xfrm>
            <a:off x="576072" y="3456432"/>
            <a:ext cx="11018520" cy="603504"/>
          </a:xfrm>
          <a:prstGeom prst="roundRect">
            <a:avLst/>
          </a:prstGeom>
          <a:solidFill>
            <a:srgbClr val="EEF6F6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758952" y="3566160"/>
            <a:ext cx="3525926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5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Авторство</a:t>
            </a:r>
            <a:endParaRPr lang="en-US" sz="1750" dirty="0"/>
          </a:p>
        </p:txBody>
      </p:sp>
      <p:sp>
        <p:nvSpPr>
          <p:cNvPr id="19" name="Text 16"/>
          <p:cNvSpPr/>
          <p:nvPr/>
        </p:nvSpPr>
        <p:spPr>
          <a:xfrm>
            <a:off x="4432554" y="3566160"/>
            <a:ext cx="6831482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на материалы, записи, изображения, переводы и работы участников.</a:t>
            </a:r>
            <a:endParaRPr lang="en-US" sz="1650" dirty="0"/>
          </a:p>
        </p:txBody>
      </p:sp>
      <p:sp>
        <p:nvSpPr>
          <p:cNvPr id="20" name="Shape 17"/>
          <p:cNvSpPr/>
          <p:nvPr/>
        </p:nvSpPr>
        <p:spPr>
          <a:xfrm>
            <a:off x="576072" y="4142232"/>
            <a:ext cx="11018520" cy="603504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758952" y="4251960"/>
            <a:ext cx="3525926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5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</a:t>
            </a:r>
            <a:endParaRPr lang="en-US" sz="1750" dirty="0"/>
          </a:p>
        </p:txBody>
      </p:sp>
      <p:sp>
        <p:nvSpPr>
          <p:cNvPr id="22" name="Text 19"/>
          <p:cNvSpPr/>
          <p:nvPr/>
        </p:nvSpPr>
        <p:spPr>
          <a:xfrm>
            <a:off x="4432554" y="4251960"/>
            <a:ext cx="6831482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Цель, основание, объем, доступ, хранение, удаление и передача.</a:t>
            </a:r>
            <a:endParaRPr lang="en-US" sz="1650" dirty="0"/>
          </a:p>
        </p:txBody>
      </p:sp>
      <p:sp>
        <p:nvSpPr>
          <p:cNvPr id="23" name="Shape 20"/>
          <p:cNvSpPr/>
          <p:nvPr/>
        </p:nvSpPr>
        <p:spPr>
          <a:xfrm>
            <a:off x="576072" y="4828032"/>
            <a:ext cx="11018520" cy="603504"/>
          </a:xfrm>
          <a:prstGeom prst="roundRect">
            <a:avLst/>
          </a:prstGeom>
          <a:solidFill>
            <a:srgbClr val="EEF6F6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758952" y="4937760"/>
            <a:ext cx="3525926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5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</a:t>
            </a:r>
            <a:endParaRPr lang="en-US" sz="1750" dirty="0"/>
          </a:p>
        </p:txBody>
      </p:sp>
      <p:sp>
        <p:nvSpPr>
          <p:cNvPr id="25" name="Text 22"/>
          <p:cNvSpPr/>
          <p:nvPr/>
        </p:nvSpPr>
        <p:spPr>
          <a:xfrm>
            <a:off x="4432554" y="4937760"/>
            <a:ext cx="6831482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Разрешенные операции, ответственность, доступность и обращения.</a:t>
            </a:r>
            <a:endParaRPr lang="en-US" sz="1650" dirty="0"/>
          </a:p>
        </p:txBody>
      </p:sp>
      <p:sp>
        <p:nvSpPr>
          <p:cNvPr id="26" name="Shape 23"/>
          <p:cNvSpPr/>
          <p:nvPr/>
        </p:nvSpPr>
        <p:spPr>
          <a:xfrm>
            <a:off x="530352" y="5897880"/>
            <a:ext cx="11109960" cy="438912"/>
          </a:xfrm>
          <a:prstGeom prst="roundRect">
            <a:avLst/>
          </a:prstGeom>
          <a:solidFill>
            <a:srgbClr val="FFF1E1"/>
          </a:solidFill>
          <a:ln w="8890">
            <a:solidFill>
              <a:srgbClr val="FFF1E1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731520" y="5998464"/>
            <a:ext cx="106801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не заменяет юридическое заключение; перед запуском проверяются актуальные редакции норм.</a:t>
            </a:r>
            <a:endParaRPr lang="en-US" sz="1550" dirty="0"/>
          </a:p>
        </p:txBody>
      </p:sp>
      <p:sp>
        <p:nvSpPr>
          <p:cNvPr id="28" name="Fenix site address"/>
          <p:cNvSpPr txBox="1"/>
          <p:nvPr/>
        </p:nvSpPr>
        <p:spPr>
          <a:xfrm>
            <a:off x="9906000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2743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30" kern="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ЧАСТЬ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109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знаниями без потери контекста и прав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30352" y="1499616"/>
            <a:ext cx="10835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документы используются как ориентиры, не как подтверждение партнерства.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5212080" y="6565392"/>
            <a:ext cx="5760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S01 · S02 · S03 · S04 · S07 · S14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576072" y="2084832"/>
            <a:ext cx="11018520" cy="603504"/>
          </a:xfrm>
          <a:prstGeom prst="roundRect">
            <a:avLst/>
          </a:prstGeom>
          <a:solidFill>
            <a:srgbClr val="EEF6F6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58952" y="2194560"/>
            <a:ext cx="3525926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5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искусство</a:t>
            </a: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4432554" y="2194560"/>
            <a:ext cx="6831482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ЮНЕСКО: рамочная программа 2024 года и руководство 2025 года.</a:t>
            </a:r>
            <a:endParaRPr lang="en-US" sz="1650" dirty="0"/>
          </a:p>
        </p:txBody>
      </p:sp>
      <p:sp>
        <p:nvSpPr>
          <p:cNvPr id="14" name="Shape 11"/>
          <p:cNvSpPr/>
          <p:nvPr/>
        </p:nvSpPr>
        <p:spPr>
          <a:xfrm>
            <a:off x="576072" y="2770632"/>
            <a:ext cx="11018520" cy="603504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58952" y="2880360"/>
            <a:ext cx="3525926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5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наука</a:t>
            </a:r>
            <a:endParaRPr lang="en-US" sz="1750" dirty="0"/>
          </a:p>
        </p:txBody>
      </p:sp>
      <p:sp>
        <p:nvSpPr>
          <p:cNvPr id="16" name="Text 13"/>
          <p:cNvSpPr/>
          <p:nvPr/>
        </p:nvSpPr>
        <p:spPr>
          <a:xfrm>
            <a:off x="4432554" y="2880360"/>
            <a:ext cx="6831482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ЮНЕСКО, 2021: прозрачные методы и ответственная открытость.</a:t>
            </a:r>
            <a:endParaRPr lang="en-US" sz="1650" dirty="0"/>
          </a:p>
        </p:txBody>
      </p:sp>
      <p:sp>
        <p:nvSpPr>
          <p:cNvPr id="17" name="Shape 14"/>
          <p:cNvSpPr/>
          <p:nvPr/>
        </p:nvSpPr>
        <p:spPr>
          <a:xfrm>
            <a:off x="576072" y="3456432"/>
            <a:ext cx="11018520" cy="603504"/>
          </a:xfrm>
          <a:prstGeom prst="roundRect">
            <a:avLst/>
          </a:prstGeom>
          <a:solidFill>
            <a:srgbClr val="EEF6F6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758952" y="3566160"/>
            <a:ext cx="3525926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5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</a:t>
            </a:r>
            <a:endParaRPr lang="en-US" sz="1750" dirty="0"/>
          </a:p>
        </p:txBody>
      </p:sp>
      <p:sp>
        <p:nvSpPr>
          <p:cNvPr id="19" name="Text 16"/>
          <p:cNvSpPr/>
          <p:nvPr/>
        </p:nvSpPr>
        <p:spPr>
          <a:xfrm>
            <a:off x="4432554" y="3566160"/>
            <a:ext cx="6831482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ЮНЕСКО, 2019: открытая лицензия или общественное достояние.</a:t>
            </a:r>
            <a:endParaRPr lang="en-US" sz="1650" dirty="0"/>
          </a:p>
        </p:txBody>
      </p:sp>
      <p:sp>
        <p:nvSpPr>
          <p:cNvPr id="20" name="Shape 17"/>
          <p:cNvSpPr/>
          <p:nvPr/>
        </p:nvSpPr>
        <p:spPr>
          <a:xfrm>
            <a:off x="576072" y="4142232"/>
            <a:ext cx="11018520" cy="603504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758952" y="4251960"/>
            <a:ext cx="3525926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5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</a:t>
            </a:r>
            <a:endParaRPr lang="en-US" sz="1750" dirty="0"/>
          </a:p>
        </p:txBody>
      </p:sp>
      <p:sp>
        <p:nvSpPr>
          <p:cNvPr id="22" name="Text 19"/>
          <p:cNvSpPr/>
          <p:nvPr/>
        </p:nvSpPr>
        <p:spPr>
          <a:xfrm>
            <a:off x="4432554" y="4251960"/>
            <a:ext cx="6831482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ЮНЕСКО, 2021: этика ИИ и человеческий контроль.</a:t>
            </a:r>
            <a:endParaRPr lang="en-US" sz="1650" dirty="0"/>
          </a:p>
        </p:txBody>
      </p:sp>
      <p:sp>
        <p:nvSpPr>
          <p:cNvPr id="23" name="Shape 20"/>
          <p:cNvSpPr/>
          <p:nvPr/>
        </p:nvSpPr>
        <p:spPr>
          <a:xfrm>
            <a:off x="576072" y="4828032"/>
            <a:ext cx="11018520" cy="603504"/>
          </a:xfrm>
          <a:prstGeom prst="roundRect">
            <a:avLst/>
          </a:prstGeom>
          <a:solidFill>
            <a:srgbClr val="EEF6F6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758952" y="4937760"/>
            <a:ext cx="3525926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5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участие</a:t>
            </a:r>
            <a:endParaRPr lang="en-US" sz="1750" dirty="0"/>
          </a:p>
        </p:txBody>
      </p:sp>
      <p:sp>
        <p:nvSpPr>
          <p:cNvPr id="25" name="Text 22"/>
          <p:cNvSpPr/>
          <p:nvPr/>
        </p:nvSpPr>
        <p:spPr>
          <a:xfrm>
            <a:off x="4432554" y="4937760"/>
            <a:ext cx="6831482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ООН: Всеобщая декларация, статья 27; интересы автора.</a:t>
            </a:r>
            <a:endParaRPr lang="en-US" sz="1650" dirty="0"/>
          </a:p>
        </p:txBody>
      </p:sp>
      <p:sp>
        <p:nvSpPr>
          <p:cNvPr id="26" name="Shape 23"/>
          <p:cNvSpPr/>
          <p:nvPr/>
        </p:nvSpPr>
        <p:spPr>
          <a:xfrm>
            <a:off x="530352" y="5897880"/>
            <a:ext cx="11109960" cy="438912"/>
          </a:xfrm>
          <a:prstGeom prst="roundRect">
            <a:avLst/>
          </a:prstGeom>
          <a:solidFill>
            <a:srgbClr val="FFF1E1"/>
          </a:solidFill>
          <a:ln w="8890">
            <a:solidFill>
              <a:srgbClr val="FFF1E1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731520" y="5998464"/>
            <a:ext cx="106801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Стороны, языки, права, данные, финансирование и применимое право согласуются отдельно.</a:t>
            </a:r>
            <a:endParaRPr lang="en-US" sz="1550" dirty="0"/>
          </a:p>
        </p:txBody>
      </p:sp>
      <p:sp>
        <p:nvSpPr>
          <p:cNvPr id="28" name="Fenix site address"/>
          <p:cNvSpPr txBox="1"/>
          <p:nvPr/>
        </p:nvSpPr>
        <p:spPr>
          <a:xfrm>
            <a:off x="9906000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2743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30" kern="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109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с одной понятной работы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30352" y="1499616"/>
            <a:ext cx="10835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первых семи дней — предложение для оператора и участников.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576072" y="2212848"/>
            <a:ext cx="11018520" cy="694944"/>
          </a:xfrm>
          <a:prstGeom prst="roundRect">
            <a:avLst/>
          </a:prstGeom>
          <a:solidFill>
            <a:srgbClr val="EEF6F6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58952" y="2322576"/>
            <a:ext cx="3525926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1–2</a:t>
            </a:r>
            <a:endParaRPr lang="en-US" sz="1900" dirty="0"/>
          </a:p>
        </p:txBody>
      </p:sp>
      <p:sp>
        <p:nvSpPr>
          <p:cNvPr id="12" name="Text 9"/>
          <p:cNvSpPr/>
          <p:nvPr/>
        </p:nvSpPr>
        <p:spPr>
          <a:xfrm>
            <a:off x="4432554" y="2322576"/>
            <a:ext cx="6831482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Согласовать площадку, ответственного, доступ и безопасный формат.</a:t>
            </a:r>
            <a:endParaRPr lang="en-US" sz="1800" dirty="0"/>
          </a:p>
        </p:txBody>
      </p:sp>
      <p:sp>
        <p:nvSpPr>
          <p:cNvPr id="13" name="Shape 10"/>
          <p:cNvSpPr/>
          <p:nvPr/>
        </p:nvSpPr>
        <p:spPr>
          <a:xfrm>
            <a:off x="576072" y="2990088"/>
            <a:ext cx="11018520" cy="694944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58952" y="3099816"/>
            <a:ext cx="3525926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3</a:t>
            </a:r>
            <a:endParaRPr lang="en-US" sz="1900" dirty="0"/>
          </a:p>
        </p:txBody>
      </p:sp>
      <p:sp>
        <p:nvSpPr>
          <p:cNvPr id="15" name="Text 12"/>
          <p:cNvSpPr/>
          <p:nvPr/>
        </p:nvSpPr>
        <p:spPr>
          <a:xfrm>
            <a:off x="4432554" y="3099816"/>
            <a:ext cx="6831482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личный вопрос и заполнить короткий маршрут.</a:t>
            </a:r>
            <a:endParaRPr lang="en-US" sz="1800" dirty="0"/>
          </a:p>
        </p:txBody>
      </p:sp>
      <p:sp>
        <p:nvSpPr>
          <p:cNvPr id="16" name="Shape 13"/>
          <p:cNvSpPr/>
          <p:nvPr/>
        </p:nvSpPr>
        <p:spPr>
          <a:xfrm>
            <a:off x="576072" y="3767328"/>
            <a:ext cx="11018520" cy="694944"/>
          </a:xfrm>
          <a:prstGeom prst="roundRect">
            <a:avLst/>
          </a:prstGeom>
          <a:solidFill>
            <a:srgbClr val="EEF6F6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58952" y="3877056"/>
            <a:ext cx="3525926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4–5</a:t>
            </a:r>
            <a:endParaRPr lang="en-US" sz="1900" dirty="0"/>
          </a:p>
        </p:txBody>
      </p:sp>
      <p:sp>
        <p:nvSpPr>
          <p:cNvPr id="18" name="Text 15"/>
          <p:cNvSpPr/>
          <p:nvPr/>
        </p:nvSpPr>
        <p:spPr>
          <a:xfrm>
            <a:off x="4432554" y="3877056"/>
            <a:ext cx="6831482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Открыть источники, выполнить исходное задание, договориться о критериях.</a:t>
            </a:r>
            <a:endParaRPr lang="en-US" sz="1800" dirty="0"/>
          </a:p>
        </p:txBody>
      </p:sp>
      <p:sp>
        <p:nvSpPr>
          <p:cNvPr id="19" name="Shape 16"/>
          <p:cNvSpPr/>
          <p:nvPr/>
        </p:nvSpPr>
        <p:spPr>
          <a:xfrm>
            <a:off x="576072" y="4544568"/>
            <a:ext cx="11018520" cy="694944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58952" y="4654296"/>
            <a:ext cx="3525926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6–7</a:t>
            </a:r>
            <a:endParaRPr lang="en-US" sz="1900" dirty="0"/>
          </a:p>
        </p:txBody>
      </p:sp>
      <p:sp>
        <p:nvSpPr>
          <p:cNvPr id="21" name="Text 18"/>
          <p:cNvSpPr/>
          <p:nvPr/>
        </p:nvSpPr>
        <p:spPr>
          <a:xfrm>
            <a:off x="4432554" y="4654296"/>
            <a:ext cx="6831482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Создать первую версию, получить отзыв и выбрать следующий шаг.</a:t>
            </a:r>
            <a:endParaRPr lang="en-US" sz="1800" dirty="0"/>
          </a:p>
        </p:txBody>
      </p:sp>
      <p:sp>
        <p:nvSpPr>
          <p:cNvPr id="22" name="Shape 19"/>
          <p:cNvSpPr/>
          <p:nvPr/>
        </p:nvSpPr>
        <p:spPr>
          <a:xfrm>
            <a:off x="530352" y="5870448"/>
            <a:ext cx="11109960" cy="438912"/>
          </a:xfrm>
          <a:prstGeom prst="roundRect">
            <a:avLst/>
          </a:prstGeom>
          <a:solidFill>
            <a:srgbClr val="FFF1E1"/>
          </a:solidFill>
          <a:ln w="8890">
            <a:solidFill>
              <a:srgbClr val="FFF1E1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731520" y="5971032"/>
            <a:ext cx="106801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начинать с масштабирования и сложной платформы: сначала проверить одну работу на одной площадке.</a:t>
            </a:r>
            <a:endParaRPr lang="en-US" sz="1550" dirty="0"/>
          </a:p>
        </p:txBody>
      </p:sp>
      <p:sp>
        <p:nvSpPr>
          <p:cNvPr id="24" name="Fenix site address"/>
          <p:cNvSpPr txBox="1"/>
          <p:nvPr/>
        </p:nvSpPr>
        <p:spPr>
          <a:xfrm>
            <a:off x="9906000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2743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30" kern="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РАБОЧАЯ КНИГА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109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форм для участника и наставника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30352" y="1499616"/>
            <a:ext cx="10835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формы включены в Word и доступны для редактирования.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557784" y="2139696"/>
            <a:ext cx="5422392" cy="89611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40664" y="2313432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F-CS-01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1874520" y="2340864"/>
            <a:ext cx="379476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маршрут</a:t>
            </a:r>
            <a:endParaRPr lang="en-US" sz="2000" dirty="0"/>
          </a:p>
        </p:txBody>
      </p:sp>
      <p:sp>
        <p:nvSpPr>
          <p:cNvPr id="13" name="Shape 10"/>
          <p:cNvSpPr/>
          <p:nvPr/>
        </p:nvSpPr>
        <p:spPr>
          <a:xfrm>
            <a:off x="557784" y="3200400"/>
            <a:ext cx="5422392" cy="89611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40664" y="337413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F-CS-02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1874520" y="3401568"/>
            <a:ext cx="379476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работа</a:t>
            </a:r>
            <a:endParaRPr lang="en-US" sz="2000" dirty="0"/>
          </a:p>
        </p:txBody>
      </p:sp>
      <p:sp>
        <p:nvSpPr>
          <p:cNvPr id="16" name="Shape 13"/>
          <p:cNvSpPr/>
          <p:nvPr/>
        </p:nvSpPr>
        <p:spPr>
          <a:xfrm>
            <a:off x="557784" y="4261104"/>
            <a:ext cx="5422392" cy="89611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40664" y="4434840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F-CS-03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1874520" y="4462272"/>
            <a:ext cx="379476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Протокол исследования</a:t>
            </a:r>
            <a:endParaRPr lang="en-US" sz="2000" dirty="0"/>
          </a:p>
        </p:txBody>
      </p:sp>
      <p:sp>
        <p:nvSpPr>
          <p:cNvPr id="19" name="Shape 16"/>
          <p:cNvSpPr/>
          <p:nvPr/>
        </p:nvSpPr>
        <p:spPr>
          <a:xfrm>
            <a:off x="6227064" y="2139696"/>
            <a:ext cx="5422392" cy="89611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409944" y="2313432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F-CS-04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7543800" y="2340864"/>
            <a:ext cx="379476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и проверка ИИ</a:t>
            </a:r>
            <a:endParaRPr lang="en-US" sz="2000" dirty="0"/>
          </a:p>
        </p:txBody>
      </p:sp>
      <p:sp>
        <p:nvSpPr>
          <p:cNvPr id="22" name="Shape 19"/>
          <p:cNvSpPr/>
          <p:nvPr/>
        </p:nvSpPr>
        <p:spPr>
          <a:xfrm>
            <a:off x="6227064" y="3200400"/>
            <a:ext cx="5422392" cy="89611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6409944" y="337413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F-CS-05</a:t>
            </a:r>
            <a:endParaRPr lang="en-US" sz="1200" dirty="0"/>
          </a:p>
        </p:txBody>
      </p:sp>
      <p:sp>
        <p:nvSpPr>
          <p:cNvPr id="24" name="Text 21"/>
          <p:cNvSpPr/>
          <p:nvPr/>
        </p:nvSpPr>
        <p:spPr>
          <a:xfrm>
            <a:off x="7543800" y="3401568"/>
            <a:ext cx="379476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Паспорт проекта</a:t>
            </a:r>
            <a:endParaRPr lang="en-US" sz="2000" dirty="0"/>
          </a:p>
        </p:txBody>
      </p:sp>
      <p:sp>
        <p:nvSpPr>
          <p:cNvPr id="25" name="Shape 22"/>
          <p:cNvSpPr/>
          <p:nvPr/>
        </p:nvSpPr>
        <p:spPr>
          <a:xfrm>
            <a:off x="6227064" y="4261104"/>
            <a:ext cx="5422392" cy="89611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CE7E8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6409944" y="4434840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F-CS-06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7543800" y="4462272"/>
            <a:ext cx="379476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 новый цикл</a:t>
            </a:r>
            <a:endParaRPr lang="en-US" sz="2000" dirty="0"/>
          </a:p>
        </p:txBody>
      </p:sp>
      <p:sp>
        <p:nvSpPr>
          <p:cNvPr id="28" name="Shape 25"/>
          <p:cNvSpPr/>
          <p:nvPr/>
        </p:nvSpPr>
        <p:spPr>
          <a:xfrm>
            <a:off x="530352" y="5852160"/>
            <a:ext cx="11109960" cy="438912"/>
          </a:xfrm>
          <a:prstGeom prst="roundRect">
            <a:avLst/>
          </a:prstGeom>
          <a:solidFill>
            <a:srgbClr val="FFF1E1"/>
          </a:solidFill>
          <a:ln w="8890">
            <a:solidFill>
              <a:srgbClr val="FFF1E1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731520" y="5952744"/>
            <a:ext cx="106801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должна помогать действию, а не быть больше самой задачи.</a:t>
            </a:r>
            <a:endParaRPr lang="en-US" sz="1550" dirty="0"/>
          </a:p>
        </p:txBody>
      </p:sp>
      <p:sp>
        <p:nvSpPr>
          <p:cNvPr id="30" name="Fenix site address"/>
          <p:cNvSpPr txBox="1"/>
          <p:nvPr/>
        </p:nvSpPr>
        <p:spPr>
          <a:xfrm>
            <a:off x="9906000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2743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30" kern="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/ ОСНОВЫ САМОРАЗВИТИЯ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109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дает язык опыта. Наука — способы проверки.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30352" y="1499616"/>
            <a:ext cx="10835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Саморазвитие проявляется в самостоятельном действии, созданной работе и переданном опыте.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585216" y="2313432"/>
            <a:ext cx="10981944" cy="2368296"/>
          </a:xfrm>
          <a:prstGeom prst="roundRect">
            <a:avLst/>
          </a:prstGeom>
          <a:solidFill>
            <a:srgbClr val="EEF6F6"/>
          </a:solidFill>
          <a:ln w="8890">
            <a:solidFill>
              <a:srgbClr val="EEF6F6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32688" y="2587752"/>
            <a:ext cx="10012680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вопрос</a:t>
            </a:r>
            <a:endParaRPr lang="en-US" sz="3000" dirty="0"/>
          </a:p>
          <a:p>
            <a:pPr algn="ctr"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знания и практика</a:t>
            </a:r>
            <a:endParaRPr lang="en-US" sz="3000" dirty="0"/>
          </a:p>
          <a:p>
            <a:pPr algn="ctr"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проверенная работа</a:t>
            </a:r>
            <a:endParaRPr lang="en-US" sz="3000" dirty="0"/>
          </a:p>
          <a:p>
            <a:pPr algn="ctr"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следующий цикл</a:t>
            </a:r>
            <a:endParaRPr lang="en-US" sz="3000" dirty="0"/>
          </a:p>
        </p:txBody>
      </p:sp>
      <p:sp>
        <p:nvSpPr>
          <p:cNvPr id="12" name="Text 9"/>
          <p:cNvSpPr/>
          <p:nvPr/>
        </p:nvSpPr>
        <p:spPr>
          <a:xfrm>
            <a:off x="804672" y="5148072"/>
            <a:ext cx="10543032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остается у человека.</a:t>
            </a:r>
            <a:endParaRPr lang="en-US" sz="2000" dirty="0"/>
          </a:p>
          <a:p>
            <a:pPr algn="ctr" indent="0" marL="0">
              <a:buNone/>
            </a:pPr>
            <a:r>
              <a:rPr lang="en-US" sz="2000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Источники, ответственность и возможность исправления — у каждой работы.</a:t>
            </a:r>
            <a:endParaRPr lang="en-US" sz="2000" dirty="0"/>
          </a:p>
        </p:txBody>
      </p:sp>
      <p:sp>
        <p:nvSpPr>
          <p:cNvPr id="13" name="Fenix site address"/>
          <p:cNvSpPr txBox="1"/>
          <p:nvPr/>
        </p:nvSpPr>
        <p:spPr>
          <a:xfrm>
            <a:off x="9906000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2743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30" kern="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109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Методика и научная опора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30352" y="1499616"/>
            <a:ext cx="10835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Доступные страницы просмотрены при подготовке 17.09.2026; источники не означают одобрения ФЕНИКС.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585216" y="2020824"/>
            <a:ext cx="5120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S01</a:t>
            </a:r>
            <a:endParaRPr lang="en-US" sz="1100" dirty="0"/>
          </a:p>
        </p:txBody>
      </p:sp>
      <p:sp>
        <p:nvSpPr>
          <p:cNvPr id="11" name="Text 8">
            <a:hlinkClick r:id="rId1" tooltip=""/>
          </p:cNvPr>
          <p:cNvSpPr/>
          <p:nvPr/>
        </p:nvSpPr>
        <p:spPr>
          <a:xfrm>
            <a:off x="1271016" y="2020824"/>
            <a:ext cx="10232136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u="sng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ЮНЕСКО. Рамочная программа в области культуры и художественного образования, 2024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585216" y="2569464"/>
            <a:ext cx="5120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S02</a:t>
            </a:r>
            <a:endParaRPr lang="en-US" sz="1100" dirty="0"/>
          </a:p>
        </p:txBody>
      </p:sp>
      <p:sp>
        <p:nvSpPr>
          <p:cNvPr id="13" name="Text 10">
            <a:hlinkClick r:id="rId2" tooltip=""/>
          </p:cNvPr>
          <p:cNvSpPr/>
          <p:nvPr/>
        </p:nvSpPr>
        <p:spPr>
          <a:xfrm>
            <a:off x="1271016" y="2569464"/>
            <a:ext cx="10232136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u="sng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ЮНЕСКО. Руководство по реализации рамочной программы, 2025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585216" y="3118104"/>
            <a:ext cx="5120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S03</a:t>
            </a:r>
            <a:endParaRPr lang="en-US" sz="1100" dirty="0"/>
          </a:p>
        </p:txBody>
      </p:sp>
      <p:sp>
        <p:nvSpPr>
          <p:cNvPr id="15" name="Text 12">
            <a:hlinkClick r:id="rId3" tooltip=""/>
          </p:cNvPr>
          <p:cNvSpPr/>
          <p:nvPr/>
        </p:nvSpPr>
        <p:spPr>
          <a:xfrm>
            <a:off x="1271016" y="3118104"/>
            <a:ext cx="10232136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u="sng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ЮНЕСКО. Рекомендация об открытой науке, 2021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585216" y="3666744"/>
            <a:ext cx="5120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S04</a:t>
            </a:r>
            <a:endParaRPr lang="en-US" sz="1100" dirty="0"/>
          </a:p>
        </p:txBody>
      </p:sp>
      <p:sp>
        <p:nvSpPr>
          <p:cNvPr id="17" name="Text 14">
            <a:hlinkClick r:id="rId4" tooltip=""/>
          </p:cNvPr>
          <p:cNvSpPr/>
          <p:nvPr/>
        </p:nvSpPr>
        <p:spPr>
          <a:xfrm>
            <a:off x="1271016" y="3666744"/>
            <a:ext cx="10232136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u="sng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ЮНЕСКО. Рекомендация об открытых образовательных ресурсах, 2019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585216" y="4215384"/>
            <a:ext cx="5120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S05</a:t>
            </a:r>
            <a:endParaRPr lang="en-US" sz="1100" dirty="0"/>
          </a:p>
        </p:txBody>
      </p:sp>
      <p:sp>
        <p:nvSpPr>
          <p:cNvPr id="19" name="Text 16">
            <a:hlinkClick r:id="rId5" tooltip=""/>
          </p:cNvPr>
          <p:cNvSpPr/>
          <p:nvPr/>
        </p:nvSpPr>
        <p:spPr>
          <a:xfrm>
            <a:off x="1271016" y="4215384"/>
            <a:ext cx="10232136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u="sng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Karpicke, Blunt. Практика извлечения из памяти. Science, 2011. DOI: 10.1126/science.1199327</a:t>
            </a:r>
            <a:endParaRPr lang="en-US" sz="1300" dirty="0"/>
          </a:p>
        </p:txBody>
      </p:sp>
      <p:sp>
        <p:nvSpPr>
          <p:cNvPr id="20" name="Text 17"/>
          <p:cNvSpPr/>
          <p:nvPr/>
        </p:nvSpPr>
        <p:spPr>
          <a:xfrm>
            <a:off x="585216" y="4764024"/>
            <a:ext cx="5120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S06</a:t>
            </a:r>
            <a:endParaRPr lang="en-US" sz="1100" dirty="0"/>
          </a:p>
        </p:txBody>
      </p:sp>
      <p:sp>
        <p:nvSpPr>
          <p:cNvPr id="21" name="Text 18">
            <a:hlinkClick r:id="rId6" tooltip=""/>
          </p:cNvPr>
          <p:cNvSpPr/>
          <p:nvPr/>
        </p:nvSpPr>
        <p:spPr>
          <a:xfrm>
            <a:off x="1271016" y="4764024"/>
            <a:ext cx="10232136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u="sng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National Academies. Reproducibility and Replicability in Science, 2019</a:t>
            </a:r>
            <a:endParaRPr lang="en-US" sz="1300" dirty="0"/>
          </a:p>
        </p:txBody>
      </p:sp>
      <p:sp>
        <p:nvSpPr>
          <p:cNvPr id="22" name="Text 19"/>
          <p:cNvSpPr/>
          <p:nvPr/>
        </p:nvSpPr>
        <p:spPr>
          <a:xfrm>
            <a:off x="585216" y="5312664"/>
            <a:ext cx="5120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S07</a:t>
            </a:r>
            <a:endParaRPr lang="en-US" sz="1100" dirty="0"/>
          </a:p>
        </p:txBody>
      </p:sp>
      <p:sp>
        <p:nvSpPr>
          <p:cNvPr id="23" name="Text 20">
            <a:hlinkClick r:id="rId7" tooltip=""/>
          </p:cNvPr>
          <p:cNvSpPr/>
          <p:nvPr/>
        </p:nvSpPr>
        <p:spPr>
          <a:xfrm>
            <a:off x="1271016" y="5312664"/>
            <a:ext cx="10232136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u="sng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ЮНЕСКО. Рекомендация об этических аспектах искусственного интеллекта, 2021</a:t>
            </a:r>
            <a:endParaRPr lang="en-US" sz="1300" dirty="0"/>
          </a:p>
        </p:txBody>
      </p:sp>
      <p:sp>
        <p:nvSpPr>
          <p:cNvPr id="24" name="Fenix site address"/>
          <p:cNvSpPr txBox="1"/>
          <p:nvPr/>
        </p:nvSpPr>
        <p:spPr>
          <a:xfrm>
            <a:off x="9906000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10"/>
              </a:rPr>
              <a:t>fenix-city.com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277B83"/>
          </a:solidFill>
          <a:ln w="8890">
            <a:solidFill>
              <a:srgbClr val="277B8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27432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30" kern="0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76656"/>
            <a:ext cx="11109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83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Правовая опора и преемственность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30352" y="1499616"/>
            <a:ext cx="108356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Доступные страницы просмотрены при подготовке 17.09.2026; источники не означают одобрения ФЕНИКС.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2920" y="6455664"/>
            <a:ext cx="11183112" cy="0"/>
          </a:xfrm>
          <a:prstGeom prst="line">
            <a:avLst/>
          </a:prstGeom>
          <a:noFill/>
          <a:ln w="15240">
            <a:solidFill>
              <a:srgbClr val="DCE7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1208" y="657453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B70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 /  ЗНАНИЯ И ЭНЕРГИЯ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11228832" y="6528816"/>
            <a:ext cx="4389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585216" y="2020824"/>
            <a:ext cx="5120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S08</a:t>
            </a:r>
            <a:endParaRPr lang="en-US" sz="1100" dirty="0"/>
          </a:p>
        </p:txBody>
      </p:sp>
      <p:sp>
        <p:nvSpPr>
          <p:cNvPr id="11" name="Text 8">
            <a:hlinkClick r:id="rId1" tooltip=""/>
          </p:cNvPr>
          <p:cNvSpPr/>
          <p:nvPr/>
        </p:nvSpPr>
        <p:spPr>
          <a:xfrm>
            <a:off x="1271016" y="2020824"/>
            <a:ext cx="10232136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u="sng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Конституция Российской Федерации, статьи 43–44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585216" y="2569464"/>
            <a:ext cx="5120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S09</a:t>
            </a:r>
            <a:endParaRPr lang="en-US" sz="1100" dirty="0"/>
          </a:p>
        </p:txBody>
      </p:sp>
      <p:sp>
        <p:nvSpPr>
          <p:cNvPr id="13" name="Text 10">
            <a:hlinkClick r:id="rId2" tooltip=""/>
          </p:cNvPr>
          <p:cNvSpPr/>
          <p:nvPr/>
        </p:nvSpPr>
        <p:spPr>
          <a:xfrm>
            <a:off x="1271016" y="2569464"/>
            <a:ext cx="10232136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u="sng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Федеральный закон от 29.12.2012 № 273-ФЗ «Об образовании в Российской Федерации»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585216" y="3118104"/>
            <a:ext cx="5120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S10</a:t>
            </a:r>
            <a:endParaRPr lang="en-US" sz="1100" dirty="0"/>
          </a:p>
        </p:txBody>
      </p:sp>
      <p:sp>
        <p:nvSpPr>
          <p:cNvPr id="15" name="Text 12">
            <a:hlinkClick r:id="rId3" tooltip=""/>
          </p:cNvPr>
          <p:cNvSpPr/>
          <p:nvPr/>
        </p:nvSpPr>
        <p:spPr>
          <a:xfrm>
            <a:off x="1271016" y="3118104"/>
            <a:ext cx="10232136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u="sng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Федеральный закон от 23.08.1996 № 127-ФЗ «О науке и государственной научно-технической политике»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585216" y="3666744"/>
            <a:ext cx="5120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S11</a:t>
            </a:r>
            <a:endParaRPr lang="en-US" sz="1100" dirty="0"/>
          </a:p>
        </p:txBody>
      </p:sp>
      <p:sp>
        <p:nvSpPr>
          <p:cNvPr id="17" name="Text 14">
            <a:hlinkClick r:id="rId4" tooltip=""/>
          </p:cNvPr>
          <p:cNvSpPr/>
          <p:nvPr/>
        </p:nvSpPr>
        <p:spPr>
          <a:xfrm>
            <a:off x="1271016" y="3666744"/>
            <a:ext cx="10232136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u="sng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Основы законодательства Российской Федерации о культуре от 09.10.1992 № 3612-1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585216" y="4215384"/>
            <a:ext cx="5120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S12</a:t>
            </a:r>
            <a:endParaRPr lang="en-US" sz="1100" dirty="0"/>
          </a:p>
        </p:txBody>
      </p:sp>
      <p:sp>
        <p:nvSpPr>
          <p:cNvPr id="19" name="Text 16">
            <a:hlinkClick r:id="rId5" tooltip=""/>
          </p:cNvPr>
          <p:cNvSpPr/>
          <p:nvPr/>
        </p:nvSpPr>
        <p:spPr>
          <a:xfrm>
            <a:off x="1271016" y="4215384"/>
            <a:ext cx="10232136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u="sng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Федеральный закон от 27.07.2006 № 152-ФЗ «О персональных данных»</a:t>
            </a:r>
            <a:endParaRPr lang="en-US" sz="1300" dirty="0"/>
          </a:p>
        </p:txBody>
      </p:sp>
      <p:sp>
        <p:nvSpPr>
          <p:cNvPr id="20" name="Text 17"/>
          <p:cNvSpPr/>
          <p:nvPr/>
        </p:nvSpPr>
        <p:spPr>
          <a:xfrm>
            <a:off x="585216" y="4764024"/>
            <a:ext cx="5120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S13</a:t>
            </a:r>
            <a:endParaRPr lang="en-US" sz="1100" dirty="0"/>
          </a:p>
        </p:txBody>
      </p:sp>
      <p:sp>
        <p:nvSpPr>
          <p:cNvPr id="21" name="Text 18">
            <a:hlinkClick r:id="rId6" tooltip=""/>
          </p:cNvPr>
          <p:cNvSpPr/>
          <p:nvPr/>
        </p:nvSpPr>
        <p:spPr>
          <a:xfrm>
            <a:off x="1271016" y="4764024"/>
            <a:ext cx="10232136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u="sng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Гражданский кодекс Российской Федерации, часть четвертая</a:t>
            </a:r>
            <a:endParaRPr lang="en-US" sz="1300" dirty="0"/>
          </a:p>
        </p:txBody>
      </p:sp>
      <p:sp>
        <p:nvSpPr>
          <p:cNvPr id="22" name="Text 19"/>
          <p:cNvSpPr/>
          <p:nvPr/>
        </p:nvSpPr>
        <p:spPr>
          <a:xfrm>
            <a:off x="585216" y="5312664"/>
            <a:ext cx="5120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CE7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S14</a:t>
            </a:r>
            <a:endParaRPr lang="en-US" sz="1100" dirty="0"/>
          </a:p>
        </p:txBody>
      </p:sp>
      <p:sp>
        <p:nvSpPr>
          <p:cNvPr id="23" name="Text 20">
            <a:hlinkClick r:id="rId7" tooltip=""/>
          </p:cNvPr>
          <p:cNvSpPr/>
          <p:nvPr/>
        </p:nvSpPr>
        <p:spPr>
          <a:xfrm>
            <a:off x="1271016" y="5312664"/>
            <a:ext cx="10232136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u="sng" dirty="0">
                <a:solidFill>
                  <a:srgbClr val="277B83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ООН. Всеобщая декларация прав человека, 1948, статья 27</a:t>
            </a:r>
            <a:endParaRPr lang="en-US" sz="1300" dirty="0"/>
          </a:p>
        </p:txBody>
      </p:sp>
      <p:sp>
        <p:nvSpPr>
          <p:cNvPr id="24" name="Fenix site address"/>
          <p:cNvSpPr txBox="1"/>
          <p:nvPr/>
        </p:nvSpPr>
        <p:spPr>
          <a:xfrm>
            <a:off x="9906000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10"/>
              </a:rPr>
              <a:t>fenix-city.com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35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ФЕНИКС — Основы саморазвития. Культура и наука</dc:title>
  <dc:subject>ФЕНИКС — Основы саморазвития. Культура и наука</dc:subject>
  <dc:creator/>
  <cp:lastModifiedBy/>
  <cp:revision>1</cp:revision>
  <dcterms:created xsi:type="dcterms:W3CDTF">2026-09-17T06:37:15Z</dcterms:created>
  <dcterms:modified xsi:type="dcterms:W3CDTF">2026-09-17T06:37:15Z</dcterms:modified>
</cp:coreProperties>
</file>