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bfe05d16db4fb2" /><Relationship Type="http://schemas.openxmlformats.org/officeDocument/2006/relationships/extended-properties" Target="/docProps/app.xml" Id="R0bb01597d5ec4481" /><Relationship Type="http://schemas.openxmlformats.org/officeDocument/2006/relationships/officeDocument" Target="/ppt/presentation.xml" Id="Rba48293b07ae40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8e9feaa9b44e15"/>
  </p:sldMasterIdLst>
  <p:notesMasterIdLst>
    <p:notesMasterId xmlns:r="http://schemas.openxmlformats.org/officeDocument/2006/relationships" r:id="R8a2853a47159475d"/>
  </p:notesMasterIdLst>
  <p:sldIdLst>
    <p:sldId xmlns:r="http://schemas.openxmlformats.org/officeDocument/2006/relationships" id="256" r:id="R41376fcc63c84470"/>
    <p:sldId xmlns:r="http://schemas.openxmlformats.org/officeDocument/2006/relationships" id="257" r:id="Rbf3ebb95d99a42bc"/>
    <p:sldId xmlns:r="http://schemas.openxmlformats.org/officeDocument/2006/relationships" id="258" r:id="R806a1866d1324da9"/>
    <p:sldId xmlns:r="http://schemas.openxmlformats.org/officeDocument/2006/relationships" id="259" r:id="R26f1f2c4bae94500"/>
    <p:sldId xmlns:r="http://schemas.openxmlformats.org/officeDocument/2006/relationships" id="260" r:id="Re790e67caf504aba"/>
    <p:sldId xmlns:r="http://schemas.openxmlformats.org/officeDocument/2006/relationships" id="261" r:id="Re29ebdde81484c43"/>
    <p:sldId xmlns:r="http://schemas.openxmlformats.org/officeDocument/2006/relationships" id="262" r:id="R11e28f60350d4b01"/>
    <p:sldId xmlns:r="http://schemas.openxmlformats.org/officeDocument/2006/relationships" id="263" r:id="R9cc3d3ef32434ffb"/>
    <p:sldId xmlns:r="http://schemas.openxmlformats.org/officeDocument/2006/relationships" id="264" r:id="R82eaed7555c643b1"/>
    <p:sldId xmlns:r="http://schemas.openxmlformats.org/officeDocument/2006/relationships" id="265" r:id="Rf724278458d347cc"/>
    <p:sldId xmlns:r="http://schemas.openxmlformats.org/officeDocument/2006/relationships" id="266" r:id="Redd38f819d554927"/>
    <p:sldId xmlns:r="http://schemas.openxmlformats.org/officeDocument/2006/relationships" id="267" r:id="Ra9df67d5ee814320"/>
    <p:sldId xmlns:r="http://schemas.openxmlformats.org/officeDocument/2006/relationships" id="268" r:id="R31e0a8f093d64b12"/>
    <p:sldId xmlns:r="http://schemas.openxmlformats.org/officeDocument/2006/relationships" id="269" r:id="R8afe1ca922b74bc4"/>
  </p:sldIdLst>
  <p:sldSz cx="6858000" cy="121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4604e6ae9b4faa" /><Relationship Type="http://schemas.openxmlformats.org/officeDocument/2006/relationships/slideMaster" Target="/ppt/slideMasters/slideMaster1.xml" Id="R948e9feaa9b44e15" /><Relationship Type="http://schemas.openxmlformats.org/officeDocument/2006/relationships/notesMaster" Target="/ppt/notesMasters/notesMaster1.xml" Id="R8a2853a47159475d" /><Relationship Type="http://schemas.openxmlformats.org/officeDocument/2006/relationships/presProps" Target="/ppt/presProps.xml" Id="R033003f80aa84c9b" /><Relationship Type="http://schemas.openxmlformats.org/officeDocument/2006/relationships/tableStyles" Target="/ppt/tableStyles.xml" Id="R7565748559304c05" /><Relationship Type="http://schemas.openxmlformats.org/officeDocument/2006/relationships/slide" Target="/ppt/slides/slide1.xml" Id="R41376fcc63c84470" /><Relationship Type="http://schemas.openxmlformats.org/officeDocument/2006/relationships/slide" Target="/ppt/slides/slide2.xml" Id="Rbf3ebb95d99a42bc" /><Relationship Type="http://schemas.openxmlformats.org/officeDocument/2006/relationships/slide" Target="/ppt/slides/slide3.xml" Id="R806a1866d1324da9" /><Relationship Type="http://schemas.openxmlformats.org/officeDocument/2006/relationships/slide" Target="/ppt/slides/slide4.xml" Id="R26f1f2c4bae94500" /><Relationship Type="http://schemas.openxmlformats.org/officeDocument/2006/relationships/slide" Target="/ppt/slides/slide5.xml" Id="Re790e67caf504aba" /><Relationship Type="http://schemas.openxmlformats.org/officeDocument/2006/relationships/slide" Target="/ppt/slides/slide6.xml" Id="Re29ebdde81484c43" /><Relationship Type="http://schemas.openxmlformats.org/officeDocument/2006/relationships/slide" Target="/ppt/slides/slide7.xml" Id="R11e28f60350d4b01" /><Relationship Type="http://schemas.openxmlformats.org/officeDocument/2006/relationships/slide" Target="/ppt/slides/slide8.xml" Id="R9cc3d3ef32434ffb" /><Relationship Type="http://schemas.openxmlformats.org/officeDocument/2006/relationships/slide" Target="/ppt/slides/slide9.xml" Id="R82eaed7555c643b1" /><Relationship Type="http://schemas.openxmlformats.org/officeDocument/2006/relationships/slide" Target="/ppt/slides/slide10.xml" Id="Rf724278458d347cc" /><Relationship Type="http://schemas.openxmlformats.org/officeDocument/2006/relationships/slide" Target="/ppt/slides/slide11.xml" Id="Redd38f819d554927" /><Relationship Type="http://schemas.openxmlformats.org/officeDocument/2006/relationships/slide" Target="/ppt/slides/slide12.xml" Id="Ra9df67d5ee814320" /><Relationship Type="http://schemas.openxmlformats.org/officeDocument/2006/relationships/slide" Target="/ppt/slides/slide13.xml" Id="R31e0a8f093d64b12" /><Relationship Type="http://schemas.openxmlformats.org/officeDocument/2006/relationships/slide" Target="/ppt/slides/slide14.xml" Id="R8afe1ca922b74b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6624a24a024d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7cc96888d54582" /><Relationship Type="http://schemas.openxmlformats.org/officeDocument/2006/relationships/notesMaster" Target="/ppt/notesMasters/notesMaster1.xml" Id="R0d05721891054f6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1170d2a4fa4cbc" /><Relationship Type="http://schemas.openxmlformats.org/officeDocument/2006/relationships/notesMaster" Target="/ppt/notesMasters/notesMaster1.xml" Id="R1acc37984ba148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69aaae62c44f94" /><Relationship Type="http://schemas.openxmlformats.org/officeDocument/2006/relationships/notesMaster" Target="/ppt/notesMasters/notesMaster1.xml" Id="Ree6ad771ca9345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8cf0be2f924a2d" /><Relationship Type="http://schemas.openxmlformats.org/officeDocument/2006/relationships/notesMaster" Target="/ppt/notesMasters/notesMaster1.xml" Id="R59158a2868dc49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777795a85f4b10" /><Relationship Type="http://schemas.openxmlformats.org/officeDocument/2006/relationships/notesMaster" Target="/ppt/notesMasters/notesMaster1.xml" Id="R2faba51e748c42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72a441ed2d48c4" /><Relationship Type="http://schemas.openxmlformats.org/officeDocument/2006/relationships/notesMaster" Target="/ppt/notesMasters/notesMaster1.xml" Id="R15fe44ab1d6847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f79bd657114ffd" /><Relationship Type="http://schemas.openxmlformats.org/officeDocument/2006/relationships/notesMaster" Target="/ppt/notesMasters/notesMaster1.xml" Id="R07bc7ca0b7f148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5694f4b5ff4450" /><Relationship Type="http://schemas.openxmlformats.org/officeDocument/2006/relationships/notesMaster" Target="/ppt/notesMasters/notesMaster1.xml" Id="Rc56f3354d58549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b39532c73c4958" /><Relationship Type="http://schemas.openxmlformats.org/officeDocument/2006/relationships/notesMaster" Target="/ppt/notesMasters/notesMaster1.xml" Id="R6bc935078bfc45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ab6df233dc49bb" /><Relationship Type="http://schemas.openxmlformats.org/officeDocument/2006/relationships/notesMaster" Target="/ppt/notesMasters/notesMaster1.xml" Id="Ra89bf93797e74c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05d5d0439a47b4" /><Relationship Type="http://schemas.openxmlformats.org/officeDocument/2006/relationships/notesMaster" Target="/ppt/notesMasters/notesMaster1.xml" Id="R9bdb23f0c0a24bb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9077309244405c" /><Relationship Type="http://schemas.openxmlformats.org/officeDocument/2006/relationships/notesMaster" Target="/ppt/notesMasters/notesMaster1.xml" Id="R9b2fa8703e2a47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6bc7f4b6864e48" /><Relationship Type="http://schemas.openxmlformats.org/officeDocument/2006/relationships/notesMaster" Target="/ppt/notesMasters/notesMaster1.xml" Id="R4034bba135b34b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8c66bf2f2184396" /><Relationship Type="http://schemas.openxmlformats.org/officeDocument/2006/relationships/notesMaster" Target="/ppt/notesMasters/notesMaster1.xml" Id="Rc31d296387f74e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Представительская концепция. 26 сентября 2026 года. Иллюстрация показывает концептуальный образ, а не реальные активы. Оригинальный логотип ИНМОРТРАНС взят из фирменного пакета пользователя.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Рабочее определение Нового Уклада: полный цикл с проверяемой обратной связью между научной разработкой, производством и эксплуатацией.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Матрица предлагается для согласования. Она не подтверждает договорные обязательства, государственные полномочия или действующий консорциум.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Лабораторный результат не доказывает ресурс судна. Классификация, одобрения и эксплуатационные ограничения рассматриваются для конкретного объекта.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Четыре направления определены инициатором в программе от 20.09.2026. Новые суда выбирают после определения маршрута, спроса и технических требований.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Проектируемая архитектура. Готовность программной реализации ЭКВИЛИБРИУМ не заявляется. MPA описывает цифровой двойник как сочетание исторических и текущих данных с моделированием. Киберриски и разделение IT/OT рассматриваются по рекомендациям IMO. Решения безопасности остаются за уполномоченными лицами.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>[1] https://www.mpa.gov.sg/maritime-singapore/innovation-and-r-d/maritime-digital-twin</a:t>
            </a:r>
          </a:p>
          <a:p xmlns:a="http://schemas.openxmlformats.org/drawingml/2006/main">
            <a:r>
              <a:t>[2] https://www.imo.org/en/ourwork/security/pages/cyber-security.aspx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Предлагается исходная программа наблюдений за водной средой. Сезонность, течения и фоновые воздействия учитываются в сравнении. IMO описывает требования к приёмным сооружениям и ограничения сброса мусора. Не следует считать экомодуль доказательством восстановления биоценоза.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>[1] https://www.imo.org/en/ourwork/environment/pages/garbage-default.aspx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Меры энергоэффективности перечисляет IMO. Применимость EEXI/CII проверяют по судну и эксплуатации. EMSA рассматривает планирование берегового электроснабжения. Методика IMO LCA включает производство, поставку и использование топлива, CO2, CH4 и N2O. Проценты экономии в концепции не заданы.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>[1] https://www.imo.org/en/mediacentre/hottopics/pages/eexi-cii-faq.aspx</a:t>
            </a:r>
          </a:p>
          <a:p xmlns:a="http://schemas.openxmlformats.org/drawingml/2006/main">
            <a:r>
              <a:t>[2] https://www.emsa.europa.eu/sustainable-shipping/alternative-fuels.html</a:t>
            </a:r>
          </a:p>
          <a:p xmlns:a="http://schemas.openxmlformats.org/drawingml/2006/main">
            <a:r>
              <a:t>[3] https://www.imo.org/en/ourwork/environment/pages/lifecycle-ghg---carbon-intensity-guidelines.aspx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Пилоты являются вариантами отбора. В предшествующей программе пилот А уже предложен как исходная линия. Пилоты Б и В дополняют её эксплуатационными и экологическими задачами.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Проектный календарь отсчитывают от организационного старта после согласования полномочий, доступа и бюджета. Ограниченный опыт проводят только при достаточной технической готовности.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Проектные показатели для пилота. Это не подмена применимой методики CII. Для грузовых маршрутов можно добавить расход на транспортную работу, для пассажирских — на пассажиро-километр, с отдельным учётом состава рейса.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Финансовая модель требует объёмов, тарифов, коммерческих предложений, графика вложений и сценариев загрузки. Концепция не содержит подтверждённой стоимости, доходности или согласия финансирующей организации.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ИМАШ РАН, ОСК и финансовые организации перечислены инициатором в предыдущих материалах как возможные адресаты проработки. Их фактическое согласие или договоры не заявляются.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Решения предлагаются участникам рабочей встречи. Дата концепции 26.09.2026. Полные источники и формы для запуска находятся в сопровождающем документе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Основание: ИНМОРТРАНС. Стратегическая программа от 20.09.2026; ИНМОРТРАНС ОСК Наука Порты Судоверфи, редакция 3.0 от 20.09.2026. Развитие концепции на 26.09.2026. Роли, сроки и пилоты являются предложением.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43bcc836546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f6067d29824002" /><Relationship Type="http://schemas.openxmlformats.org/officeDocument/2006/relationships/slideLayout" Target="/ppt/slideLayouts/slideLayout1.xml" Id="Rd5f71c2f317245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f71c2f317245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1c1d4752b640a7" /><Relationship Type="http://schemas.openxmlformats.org/officeDocument/2006/relationships/image" Target="/ppt/media/image.png" Id="Rfbb0f034f11a47b7" /><Relationship Type="http://schemas.openxmlformats.org/officeDocument/2006/relationships/image" Target="/ppt/media/image2.png" Id="Rc570de1dca624493" /><Relationship Type="http://schemas.openxmlformats.org/officeDocument/2006/relationships/notesSlide" Target="/ppt/notesSlides/notesSlide1.xml" Id="Rf2380eecb7fa45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b3d18ed41941de" /><Relationship Type="http://schemas.openxmlformats.org/officeDocument/2006/relationships/notesSlide" Target="/ppt/notesSlides/notesSlide2.xml" Id="R7a19aff73bac4f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310a92032430b" /><Relationship Type="http://schemas.openxmlformats.org/officeDocument/2006/relationships/notesSlide" Target="/ppt/notesSlides/notesSlide3.xml" Id="R95c1c43d599f4a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731af88e0444b9" /><Relationship Type="http://schemas.openxmlformats.org/officeDocument/2006/relationships/notesSlide" Target="/ppt/notesSlides/notesSlide4.xml" Id="Rf98d284ba8e542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1ff76209e40eb" /><Relationship Type="http://schemas.openxmlformats.org/officeDocument/2006/relationships/notesSlide" Target="/ppt/notesSlides/notesSlide5.xml" Id="R82bd8201938049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73f3fefed14fd6" /><Relationship Type="http://schemas.openxmlformats.org/officeDocument/2006/relationships/notesSlide" Target="/ppt/notesSlides/notesSlide6.xml" Id="R0907034bf7db47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a89fc3f254fb6" /><Relationship Type="http://schemas.openxmlformats.org/officeDocument/2006/relationships/notesSlide" Target="/ppt/notesSlides/notesSlide7.xml" Id="Rdbcb4930a0a94f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56cc5dd344c70" /><Relationship Type="http://schemas.openxmlformats.org/officeDocument/2006/relationships/notesSlide" Target="/ppt/notesSlides/notesSlide8.xml" Id="R88b5b0fd8b884e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01a965d2c45b7" /><Relationship Type="http://schemas.openxmlformats.org/officeDocument/2006/relationships/notesSlide" Target="/ppt/notesSlides/notesSlide9.xml" Id="Ra1698df0bb6f45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24244377c4cdb" /><Relationship Type="http://schemas.openxmlformats.org/officeDocument/2006/relationships/notesSlide" Target="/ppt/notesSlides/notesSlide10.xml" Id="R5bf7577310f245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836ebf8ce4463" /><Relationship Type="http://schemas.openxmlformats.org/officeDocument/2006/relationships/notesSlide" Target="/ppt/notesSlides/notesSlide11.xml" Id="R3566d75800ff42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f22d203c340ab" /><Relationship Type="http://schemas.openxmlformats.org/officeDocument/2006/relationships/notesSlide" Target="/ppt/notesSlides/notesSlide12.xml" Id="Rbf5000797e3a4a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f765518794075" /><Relationship Type="http://schemas.openxmlformats.org/officeDocument/2006/relationships/notesSlide" Target="/ppt/notesSlides/notesSlide13.xml" Id="R4ef6135d0c9e43e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d8b03a13a40ed" /><Relationship Type="http://schemas.openxmlformats.org/officeDocument/2006/relationships/image" Target="/ppt/media/image3.png" Id="R488aba0ab64e4032" /><Relationship Type="http://schemas.openxmlformats.org/officeDocument/2006/relationships/notesSlide" Target="/ppt/notesSlides/notesSlide14.xml" Id="Rfbbfdb2ae40148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0f034f11a47b7"/>
          <a:stretch xmlns:a="http://schemas.openxmlformats.org/drawingml/2006/main"/>
        </p:blipFill>
        <p:spPr>
          <a:xfrm xmlns:a="http://schemas.openxmlformats.org/drawingml/2006/main">
            <a:off x="2076450" y="260350"/>
            <a:ext cx="2705100" cy="18034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90959-B5E6-41C3-8387-7D5602C7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286000"/>
            <a:ext cx="58293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СПЕЦЗАЩИТА</a:t>
            </a:r>
          </a:p>
          <a:p xmlns:a="http://schemas.openxmlformats.org/drawingml/2006/main">
            <a:pPr>
              <a:def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ЭКВИЛИБРИУМ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DD887-1BBF-4245-B317-CEE48EC1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00450"/>
            <a:ext cx="5905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Судоходство</a:t>
            </a:r>
          </a:p>
          <a:p xmlns:a="http://schemas.openxmlformats.org/drawingml/2006/main">
            <a:pPr>
              <a:defRPr sz="46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Нового Уклада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2145B6-C5D2-428D-B4B0-85EAE475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626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Флот, порты и перевозки</a:t>
            </a:r>
          </a:p>
          <a:p xmlns:a="http://schemas.openxmlformats.org/drawingml/2006/main">
            <a:pPr>
              <a:def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в единой программе развития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0de1dca624493"/>
          <a:srcRect xmlns:a="http://schemas.openxmlformats.org/drawingml/2006/main" l="0" t="43000" r="0" b="10000"/>
          <a:stretch xmlns:a="http://schemas.openxmlformats.org/drawingml/2006/main"/>
        </p:blipFill>
        <p:spPr>
          <a:xfrm xmlns:a="http://schemas.openxmlformats.org/drawingml/2006/main">
            <a:off x="0" y="7620000"/>
            <a:ext cx="6858000" cy="457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4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3A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AA373-9C06-434A-840A-B3FEEEF6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Смысл программы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54203-61C2-4402-9250-E37694F7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3E844-6CEF-44DB-ABB6-ABC1D8E6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8293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Надёжный рейс.</a:t>
            </a:r>
          </a:p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Измеримый результат.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BAFB0-E643-4893-A728-67CE9C44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0125"/>
            <a:ext cx="58293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Связать состояние судна, работу причала и расписание с затратами, качеством сервиса и состоянием водной среды.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ABA56F-918A-4DC4-A550-017FFE52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0"/>
            <a:ext cx="5829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Первая единица работы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637FE0-58B5-4B17-8798-DAB49C2C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62950"/>
            <a:ext cx="58293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Один объект с владельцем, исходными данными и согласованным способом 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3854816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26620-1A73-48B1-AFD1-3B3D2FE0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Роли в программе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A10F7-9C97-42FB-9812-43BCF303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514350" y="2571750"/>
          <a:ext xmlns:a="http://schemas.openxmlformats.org/drawingml/2006/main" cx="5829300" cy="633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3638550"/>
              </a:tblGrid>
              <a:tr h="6858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Участник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Предлагаемая роль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</a:tr>
              <a:tr h="18827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ИНМОРТРАНС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Отраслевые задачи, маршруты и связь с владельцем судна или порта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18827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СПЕЦЗАЩИТА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Кооперация исполнителей, план работ и приёмка результата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  <a:tr h="18827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ЭКВИЛИБРИУМ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Паспорта объектов, качество данных и учёт решений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9F0A1-5C52-4DC7-9F9F-AFBC46A7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467850"/>
            <a:ext cx="58293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Владелец объекта утверждает доступ, условия эксплуатации и критерии приёмки.</a:t>
            </a:r>
          </a:p>
        </p:txBody>
      </p:sp>
    </p:spTree>
    <p:extLst>
      <p:ext uri="{BB962C8B-B14F-4D97-AF65-F5344CB8AC3E}">
        <p14:creationId xmlns:p14="http://schemas.microsoft.com/office/powerpoint/2010/main" val="14777458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A35710-1786-4D44-B996-672FE001A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Наука и ресурс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флота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05C07-0948-4242-9079-7B672D60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B2879-7D60-4DBC-8F26-CADCB150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47678-19CD-4F6D-A88C-92352E01A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2412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Эксплуатационная задача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6743F-0E88-4D84-B52C-DF0F769F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5755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Дефект, простой или расход ресурса получают паспорт и базу сравнения.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C60D7-D341-40AB-BF30-EDE45D0C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59D16-C762-4391-B4F0-362DB27E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6725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Материал и конструкция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1FB65-8040-4EBF-8FA4-0DAE0739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0067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Научная группа и конструктор задают метод испытаний и границы применения.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0B1BF-EA72-499A-B0B1-6F78CBA9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DA0D8-B0B0-43FE-9733-025921A3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81037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Испытание и приёмка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EED62-2D7E-43A7-AFFE-98EA143B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754380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Образец и узел проходят проверку по заранее согласованным критериям.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5E23C0-31B3-4058-B3E5-939E14A8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95350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97DAB-525D-40F5-B3F9-B112D34E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895350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Сервис и обратная связь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B852D-73E8-4602-BE6A-7426E67C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968692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Наработка и отказы возвращаются в следующую версию изделия.</a:t>
            </a:r>
          </a:p>
        </p:txBody>
      </p:sp>
    </p:spTree>
    <p:extLst>
      <p:ext uri="{BB962C8B-B14F-4D97-AF65-F5344CB8AC3E}">
        <p14:creationId xmlns:p14="http://schemas.microsoft.com/office/powerpoint/2010/main" val="108896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B20B40-F36D-4E3F-8262-DA9DAAA2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Четыре направления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ИНМОРТРАНС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692B8-8D4C-467B-AA6D-38763CC7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44D3DD-D19B-4413-A24A-001A2C4D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1B382-AE6F-45AA-AC7C-C6447AC2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2412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Судостроение и ремонт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FF228-72F2-4799-AD19-4FC5404B2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5755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Узлы, покрытия, диагностика и обслуживание жизненного цикла.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4F2C4-F67C-4C6E-A807-ECDD9061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16AE1C-0ECC-4E56-A76E-1D55578D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6725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Бункеровка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7DC6D5-D018-4762-B4D7-1CDB0AA6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0067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Планирование поставок, контроль качества и учёт передачи топлива.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460DA0-3DBF-4BA9-B370-B80BBE49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1003F-588E-4C94-8C77-CD7D2FCF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81037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Грузопассажирские рейсы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78766-479E-4949-A5E2-2557925F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754380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Расписание, загрузка, портовый оборот и доступность перевозок.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A913D8-EA27-4277-A0E4-F2013D27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95350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765D12-A130-4C08-B95E-C63F0E5C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895350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Туризм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8F81D-1A69-4144-A2F1-5767DF51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968692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Маршрут, пересадки, береговой сервис и сезонная загрузка.</a:t>
            </a:r>
          </a:p>
        </p:txBody>
      </p:sp>
    </p:spTree>
    <p:extLst>
      <p:ext uri="{BB962C8B-B14F-4D97-AF65-F5344CB8AC3E}">
        <p14:creationId xmlns:p14="http://schemas.microsoft.com/office/powerpoint/2010/main" val="14896366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3A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E6D8DC-058C-4962-981E-7E988CF1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ЭКВИЛИБРИУМ</a:t>
            </a:r>
          </a:p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для судоходства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3BBFA-BCF2-4E41-9D41-2ACF4272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0E76E-BEAB-4F4C-B263-4337B4E4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FC1D4-75CE-437C-9AA0-DFB9C179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2412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Паспорт объекта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C451D-31FE-4F19-9B92-1CCADF84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5755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Судно, узел, причал и маршрут имеют идентификаторы и ответственных.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0E5C0-B009-45CC-8E4C-F371D977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5456CF-D4C1-451B-BEE8-03EF52AF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6725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Достоверные измерения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8FB4B-1DB5-4F31-9A6C-B6B06190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0067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Источник, время, единицы и качество сопровождают каждую запись.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D5759-F7BB-4825-BBDA-5D037368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2E909-4A77-4BC1-B42F-A3389318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81037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Проверка сценариев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DBAC0-4640-4234-8D20-C724073A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754380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Модель сравнивает варианты рейса, ремонта и использования причала.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1851B-CCFA-4A61-B409-974BAD78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95350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B48AB-6D3C-4216-84FB-17A91D3C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895350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Ответственное решение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33C43-ABE5-4812-B235-AACDA8ED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968692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Уполномоченный специалист принимает решение и сохраняет основание.</a:t>
            </a:r>
          </a:p>
        </p:txBody>
      </p:sp>
    </p:spTree>
    <p:extLst>
      <p:ext uri="{BB962C8B-B14F-4D97-AF65-F5344CB8AC3E}">
        <p14:creationId xmlns:p14="http://schemas.microsoft.com/office/powerpoint/2010/main" val="722687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7413AA-8D1A-4577-AE2E-61D5A7EF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Вода и биоценозы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A58FD-47D9-4C61-839C-1D38528C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E207E-F3C3-4F25-8966-B36C7001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8293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Состояние акватории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BA33A-2285-46CB-ADF3-C68065CA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0"/>
            <a:ext cx="5829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Наблюдения до начала работ, контрольные точки и сопоставимые условия отбора проб.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5BB19-1347-465B-BD87-1BBB78E7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48250"/>
            <a:ext cx="58293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Отходы судна и порта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34935-5952-44A2-9C57-F5BB5CFD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10250"/>
            <a:ext cx="5829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Раздельный сбор, учёт приёма и подтверждённая передача на дальнейшую обработку.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544A4-EDFA-41F4-A799-2954FFB9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0"/>
            <a:ext cx="5829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Экологический результат подтверждают измерения и документы передачи.</a:t>
            </a:r>
          </a:p>
        </p:txBody>
      </p:sp>
    </p:spTree>
    <p:extLst>
      <p:ext uri="{BB962C8B-B14F-4D97-AF65-F5344CB8AC3E}">
        <p14:creationId xmlns:p14="http://schemas.microsoft.com/office/powerpoint/2010/main" val="12160753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AE2E7-70B9-40F7-9DBF-3725106B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Энергия и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бункеровка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E6CCF-9167-4F2C-BC64-D7B81B25C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FCCA8-F2FD-45BF-AAEC-E67137D1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4958B9-B8DC-4ED7-9207-0FE69932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2412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Эффективность рейса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9604E-7BCC-4726-91F7-8A7205E0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5755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Режим движения, маршрут и состояние корпуса проверяют по сопоставимым данным.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906DE2-7525-4685-B231-FCD426D3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3EB2A0-EC3B-476D-8D93-88E30726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6725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Береговое питание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952C1-1889-4B50-8DFD-2C571AE2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0067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Судно и причал согласуют мощность, совместимость, подключение и безопасность.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7CA7E-C21B-4AB8-AF0A-42E68752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8748C-07EA-4E32-BC8F-320D7A3F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81037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Топливо и оборудование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366FC-CFAC-4BBC-B973-83CF47C7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754380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Выбор опирается на поставку, свойства топлива, обслуживание и допуск.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2DD4D-E3EB-49CE-9A13-D9FFC0A3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810750"/>
            <a:ext cx="58293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Выбросы оценивают по полному жизненному циклу топлива.</a:t>
            </a:r>
          </a:p>
        </p:txBody>
      </p:sp>
    </p:spTree>
    <p:extLst>
      <p:ext uri="{BB962C8B-B14F-4D97-AF65-F5344CB8AC3E}">
        <p14:creationId xmlns:p14="http://schemas.microsoft.com/office/powerpoint/2010/main" val="6911536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527C5-AC1B-438E-861A-6CFB031E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Три варианта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первого пилота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7F862-0FB4-4D1F-83B4-8297357F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514350" y="2571750"/>
          <a:ext xmlns:a="http://schemas.openxmlformats.org/drawingml/2006/main" cx="5829300" cy="690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3924300"/>
              </a:tblGrid>
              <a:tr h="6858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Объект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подготовки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</a:tr>
              <a:tr h="20732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</a:t>
                      </a:r>
                    </a:p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Судовой узел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Методика сравнения ресурса, образцы и программа испытаний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20732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</a:t>
                      </a:r>
                    </a:p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Рейс и причал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База времени, расхода и загрузки. Проект улучшения операции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  <a:tr h="20732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</a:t>
                      </a:r>
                    </a:p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Береговой объект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Баланс воды, отходов и энергии. Требования к экомодулю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39EAF-8E8E-42EE-85E8-F304637D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001250"/>
            <a:ext cx="58293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Выбор определяют доступ к данным, владелец результата и возможность 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99424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8E239-A31F-4DF9-A573-DD8DC21E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Первые 90 дней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CD9E4-E8B9-4BAF-9930-014B30DD1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514350" y="2571750"/>
          <a:ext xmlns:a="http://schemas.openxmlformats.org/drawingml/2006/main" cx="5829300" cy="723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3876675"/>
              </a:tblGrid>
              <a:tr h="6858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Период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Ожидаемый результат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</a:tr>
              <a:tr h="16383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1–15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Объект, владелец, доступ и границы пилота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16383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16–30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Исходные измерения и критерии сравнения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  <a:tr h="16383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31–60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Анализ и ограниченная проверка по готовности объекта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16383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61–90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Паспорт результата, смета и решение о следующем этапе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B1B6A-1F98-4FB0-8F8D-0312A944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191750"/>
            <a:ext cx="5829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Срок относится к подготовке пилота. Постройка судна и ресурсные испытания имеют отдельный календарь.</a:t>
            </a:r>
          </a:p>
        </p:txBody>
      </p:sp>
    </p:spTree>
    <p:extLst>
      <p:ext uri="{BB962C8B-B14F-4D97-AF65-F5344CB8AC3E}">
        <p14:creationId xmlns:p14="http://schemas.microsoft.com/office/powerpoint/2010/main" val="4785078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74D02-3E67-4B03-BCDC-E8B486B73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Показатели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результата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1A02F-BC34-4F57-8E5B-90D62466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514350" y="2571750"/>
          <a:ext xmlns:a="http://schemas.openxmlformats.org/drawingml/2006/main" cx="5829300" cy="723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00300"/>
                <a:gridCol w="3429000"/>
              </a:tblGrid>
              <a:tr h="6858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Показатель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Как учитывать</a:t>
                      </a:r>
                    </a:p>
                  </a:txBody>
                  <a:tcPr marL="142875" marR="142875" marT="152400" marB="133350" anchor="ctr">
                    <a:solidFill>
                      <a:srgbClr val="073A52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Портовый оборот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Часы от прибытия до отхода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Регулярность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Рейсы по графику / все рейсы, %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Расход топлива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кг на сопоставимый рейс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Доступность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Часы готовности / плановые часы, %</a:t>
                      </a:r>
                    </a:p>
                  </a:txBody>
                  <a:tcPr marL="142875" marR="142875" marT="152400" marB="133350" anchor="ctr">
                    <a:solidFill>
                      <a:srgbClr val="FFFFFF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Передача отходов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C5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кг по видам и подтверждающим актам</a:t>
                      </a:r>
                    </a:p>
                  </a:txBody>
                  <a:tcPr marL="142875" marR="142875" marT="152400" marB="133350" anchor="ctr">
                    <a:solidFill>
                      <a:srgbClr val="F1F8FA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312D72-361E-4CD2-A1BC-CE123602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191750"/>
            <a:ext cx="58293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Базу и целевые значения утверждают после измерений. Сезонность и нагрузку учитывают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2947517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3A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50415F-0E46-4BCF-94D5-039F79E4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Экономика</a:t>
            </a:r>
          </a:p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жизненного цикла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A15F4-2599-418F-B1BD-23A1D39C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CCED5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5F7A0-2A94-4975-A95F-60A77DDA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82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Доходы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307AC-2B22-4D5A-BF54-1A91C6F5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86125"/>
            <a:ext cx="5829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Перевозки, сервис, бункеровка или туристический продукт по выбранному проекту.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53961-0372-44C6-BD3D-18B336BF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34000"/>
            <a:ext cx="582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Полная стоимость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ED362-1569-4426-A6A0-5B5CDAB6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96000"/>
            <a:ext cx="58293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4E8E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4E8EB"/>
                </a:solidFill>
                <a:latin typeface="DejaVu Sans"/>
                <a:ea typeface="DejaVu Sans"/>
                <a:cs typeface="DejaVu Sans"/>
              </a:rPr>
              <a:t>Капитальные вложения, энергия, экипаж, ремонт, простои и завершение эксплуатации.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F5D4C-A286-4B74-81FB-B0A08302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39125"/>
            <a:ext cx="582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76D4D9"/>
                </a:solidFill>
                <a:latin typeface="DejaVu Sans"/>
                <a:ea typeface="DejaVu Sans"/>
                <a:cs typeface="DejaVu Sans"/>
              </a:rPr>
              <a:t>Основание финансирования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AFCEF-F00D-43BA-BABE-FD5DABBE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001125"/>
            <a:ext cx="58293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Подтверждённый спрос, предложения исполнителей и расчёт сценариев.</a:t>
            </a:r>
          </a:p>
        </p:txBody>
      </p:sp>
    </p:spTree>
    <p:extLst>
      <p:ext uri="{BB962C8B-B14F-4D97-AF65-F5344CB8AC3E}">
        <p14:creationId xmlns:p14="http://schemas.microsoft.com/office/powerpoint/2010/main" val="21140141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322E2-7D63-4DA2-9A3E-5E5EC425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Кооперация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и ответственность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D44C1-F60D-4EB1-A747-3EE6D862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AC707-9DCC-4DCD-AEA5-F6AD4EF5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8293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Научный и промышленный круг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4CEEC-94A0-4701-8BC9-8E8527B1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58293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ИМАШ РАН, профильные КБ, верфи и испытательные организации рассматриваются для предметной проработки.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C0018-1EAB-4B51-BA6A-FB45CFC6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81750"/>
            <a:ext cx="582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Первый запрос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59D32-5690-4373-B0BA-837D3D6D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19950"/>
            <a:ext cx="58293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Паспорт конкретной задачи, исходные данные, ожидаемый результат и условия доступа.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44EE0-A6AF-4C76-BD5C-1BB35205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048875"/>
            <a:ext cx="58293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Участие организаций и полномочия исполнителей оформляются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2903237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75357E-2DF2-43D4-8D74-43DEE333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5829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Решение</a:t>
            </a:r>
          </a:p>
          <a:p xmlns:a="http://schemas.openxmlformats.org/drawingml/2006/main">
            <a:pPr>
              <a:def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о запуске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EC886-098C-4D2A-BCD2-41159AF54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14681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77483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A5DD6-EA39-4810-8EFF-4E63B539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03019-178F-442C-BF9A-95FFDB34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2412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Выбрать один пилот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96E36-45D4-42D1-8D22-F48849C73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5755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Назвать владельца объекта и руководителя подготовки.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8A376-879B-440A-A894-AE4BA946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D5302-CFD2-4A9F-9A47-77E86740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67250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Утвердить исходную базу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A6780-C48D-4A40-BF5D-5D4A9C7F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00675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Согласовать данные, метод проверки и критерии приёмки.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94736-6793-437E-B190-C6F3A96A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552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314CA-B272-49D8-A1E8-BCC6431E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810375"/>
            <a:ext cx="50863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73A52"/>
                </a:solidFill>
                <a:latin typeface="DejaVu Sans"/>
                <a:ea typeface="DejaVu Sans"/>
                <a:cs typeface="DejaVu Sans"/>
              </a:rPr>
              <a:t>Открыть подготовку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E231D2-F560-4E36-9C00-1FFAFF90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7543800"/>
            <a:ext cx="5029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C50"/>
                </a:solidFill>
                <a:latin typeface="DejaVu Sans"/>
                <a:ea typeface="DejaVu Sans"/>
                <a:cs typeface="DejaVu Sans"/>
              </a:rPr>
              <a:t>Установить бюджет этапа и дату рассмотрения результата.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aba0ab64e4032"/>
          <a:stretch xmlns:a="http://schemas.openxmlformats.org/drawingml/2006/main"/>
        </p:blipFill>
        <p:spPr>
          <a:xfrm xmlns:a="http://schemas.openxmlformats.org/drawingml/2006/main">
            <a:off x="514350" y="9412288"/>
            <a:ext cx="2238375" cy="14922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25563-C278-40EB-8E9F-9A6A0B43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9763125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СПЕЦЗАЩИТА</a:t>
            </a:r>
          </a:p>
          <a:p xmlns:a="http://schemas.openxmlformats.org/drawingml/2006/main">
            <a:pPr>
              <a:def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8D9D"/>
                </a:solidFill>
                <a:latin typeface="DejaVu Sans"/>
                <a:ea typeface="DejaVu Sans"/>
                <a:cs typeface="DejaVu Sans"/>
              </a:rPr>
              <a:t>ЭКВИЛИБРИУМ</a:t>
            </a:r>
          </a:p>
        </p:txBody>
      </p:sp>
    </p:spTree>
    <p:extLst>
      <p:ext uri="{BB962C8B-B14F-4D97-AF65-F5344CB8AC3E}">
        <p14:creationId xmlns:p14="http://schemas.microsoft.com/office/powerpoint/2010/main" val="20594589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2026-09-26T09:54:18.4620000Z</dcterms:created>
  <dcterms:modified xsi:type="dcterms:W3CDTF">2026-09-26T09:54:18.4620000Z</dcterms:modified>
</coreProperties>
</file>