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14400" y="822960"/>
            <a:ext cx="420624" cy="420624"/>
          </a:xfrm>
          <a:prstGeom prst="ellipse">
            <a:avLst/>
          </a:prstGeom>
          <a:solidFill>
            <a:srgbClr val="28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316736" y="1005840"/>
            <a:ext cx="210312" cy="4572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508760" y="822960"/>
            <a:ext cx="420624" cy="420624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911095" y="1005840"/>
            <a:ext cx="210312" cy="4572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103120" y="822960"/>
            <a:ext cx="420624" cy="420624"/>
          </a:xfrm>
          <a:prstGeom prst="ellipse">
            <a:avLst/>
          </a:prstGeom>
          <a:solidFill>
            <a:srgbClr val="9B4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505456" y="1005840"/>
            <a:ext cx="210312" cy="4572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697480" y="822960"/>
            <a:ext cx="420624" cy="420624"/>
          </a:xfrm>
          <a:prstGeom prst="ellipse">
            <a:avLst/>
          </a:prstGeom>
          <a:solidFill>
            <a:srgbClr val="4E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099816" y="1005840"/>
            <a:ext cx="210312" cy="4572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291840" y="822960"/>
            <a:ext cx="420624" cy="420624"/>
          </a:xfrm>
          <a:prstGeom prst="ellipse">
            <a:avLst/>
          </a:prstGeom>
          <a:solidFill>
            <a:srgbClr val="2C7A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1600200"/>
            <a:ext cx="107899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42A4A"/>
                </a:solidFill>
                <a:latin typeface="Arial"/>
              </a:defRPr>
            </a:pPr>
            <a:r>
              <a:t>РОССИЙСКАЯ ГОСУДАРСТВЕННО-ПРАВОВАЯ АРХИТЕКТУРА</a:t>
            </a:r>
          </a:p>
          <a:p>
            <a:pPr>
              <a:spcBef>
                <a:spcPts val="1000"/>
              </a:spcBef>
              <a:defRPr sz="2000">
                <a:solidFill>
                  <a:srgbClr val="285B8F"/>
                </a:solidFill>
                <a:latin typeface="Arial"/>
              </a:defRPr>
            </a:pPr>
            <a:r>
              <a:t>1820 → Свод законов → 1936 → действующая Конституция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70332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B18A34"/>
                </a:solidFill>
                <a:latin typeface="Arial"/>
              </a:defRPr>
            </a:pPr>
            <a:r>
              <a:t>Сравнительный анализ и выбор решения для системы</a:t>
            </a:r>
            <a:br/>
            <a:r>
              <a:t>«Единое государство — Новый Уклад»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5623560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B7280"/>
                </a:solidFill>
                <a:latin typeface="Arial"/>
              </a:defRPr>
            </a:pPr>
            <a:r>
              <a:t>Аналитический доклад | Редакция 1.0 | Сентябрь 2026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Какой правовой каркас нужен Новому Укладу?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4124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B7280"/>
                </a:solidFill>
                <a:latin typeface="Arial"/>
              </a:defRPr>
            </a:pPr>
            <a:r>
              <a:t>Сравниваем не эпохи по принципу «лучше–хуже», а функции институтов.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325880"/>
            <a:ext cx="265176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58952" y="1490472"/>
            <a:ext cx="384048" cy="384048"/>
          </a:xfrm>
          <a:prstGeom prst="ellipse">
            <a:avLst/>
          </a:prstGeom>
          <a:solidFill>
            <a:srgbClr val="28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1453895"/>
            <a:ext cx="1847087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85B8F"/>
                </a:solidFill>
                <a:latin typeface="Arial"/>
              </a:defRPr>
            </a:pPr>
            <a:r>
              <a:t>Легитимность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1947672"/>
            <a:ext cx="224942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Кто является источником власти и как принимаются обязательные решения?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56432" y="1325880"/>
            <a:ext cx="265176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621024" y="1490472"/>
            <a:ext cx="384048" cy="384048"/>
          </a:xfrm>
          <a:prstGeom prst="ellipse">
            <a:avLst/>
          </a:prstGeom>
          <a:solidFill>
            <a:srgbClr val="2C7A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1" y="1453895"/>
            <a:ext cx="18470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C7A7B"/>
                </a:solidFill>
                <a:latin typeface="Arial"/>
              </a:defRPr>
            </a:pPr>
            <a:r>
              <a:t>Права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1947672"/>
            <a:ext cx="224942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Как защищаются человек, собственность, свобода, суд и культурное многообразие?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18504" y="1325880"/>
            <a:ext cx="265176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83096" y="1490472"/>
            <a:ext cx="384048" cy="38404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8584" y="1453895"/>
            <a:ext cx="1847087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Управляемость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1947672"/>
            <a:ext cx="224942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Как связаны стратегия, бюджет, план, исполнение, отчёт и ответственность?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80576" y="1325880"/>
            <a:ext cx="242316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345167" y="1490472"/>
            <a:ext cx="384048" cy="384048"/>
          </a:xfrm>
          <a:prstGeom prst="ellipse">
            <a:avLst/>
          </a:prstGeom>
          <a:solidFill>
            <a:srgbClr val="4E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20655" y="1453895"/>
            <a:ext cx="16184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Преемственность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81744" y="1947672"/>
            <a:ext cx="202082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Можно ли внедрить модель законно и без разрушения действующей системы?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3703320"/>
            <a:ext cx="10698480" cy="2103120"/>
          </a:xfrm>
          <a:prstGeom prst="rect">
            <a:avLst/>
          </a:prstGeom>
          <a:noFill/>
        </p:spPr>
        <p:txBody>
          <a:bodyPr wrap="square" lIns="109728" rIns="73152" tIns="54864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Исторические документы рассматриваются как библиотека институтов, а не как готовые проекты реставрации.</a:t>
            </a:r>
          </a:p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Нормативный текст отделяется от реальной практики его исполнения.</a:t>
            </a:r>
          </a:p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Рекомендация строится в рамках действующей Конституции и законных процедур.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Сначала — правильный статус каждого источника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[1–8]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2651760" cy="4434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362456"/>
            <a:ext cx="228599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85B8F"/>
                </a:solidFill>
                <a:latin typeface="Arial"/>
              </a:defRPr>
            </a:pPr>
            <a:r>
              <a:t>1820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856232"/>
            <a:ext cx="2249424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Проект конституции. Не был введён в действие. Ценность — ранняя конструкция представительства, бюджета и ответственности.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47288" y="1234440"/>
            <a:ext cx="2651760" cy="4434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48456" y="1362456"/>
            <a:ext cx="228599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1832 / 1906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48456" y="1856232"/>
            <a:ext cx="2249424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Свод — кодификация права. Основные законы — конституционное ядро; в 1906 году дополнены парламентским законодательством.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0216" y="1234440"/>
            <a:ext cx="2651760" cy="4434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01383" y="1362456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1936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1383" y="1856232"/>
            <a:ext cx="2249424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Действовавший Основной закон СССР: Советы, союзная федерация, плановая экономика, социальные права.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53144" y="1234440"/>
            <a:ext cx="2468880" cy="4434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54312" y="1362456"/>
            <a:ext cx="210311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C7A7B"/>
                </a:solidFill>
                <a:latin typeface="Arial"/>
              </a:defRPr>
            </a:pPr>
            <a:r>
              <a:t>1993–2022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54312" y="1856232"/>
            <a:ext cx="2066544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Действующая Конституция РФ: народный суверенитет, права, федерализм, плюрализм, разделение властей.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Две сотни лет поиска баланса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4124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B7280"/>
                </a:solidFill>
                <a:latin typeface="Arial"/>
              </a:defRPr>
            </a:pPr>
            <a:r>
              <a:t>Верховная власть → кодификация → планирование → права и конституционные ограничения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pic>
        <p:nvPicPr>
          <p:cNvPr id="7" name="Picture 6" descr="tim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325880"/>
            <a:ext cx="11201400" cy="25285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1820: конституционализация сильной верховной власти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[1–2]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143000"/>
            <a:ext cx="342900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2710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9B4B45"/>
                </a:solidFill>
                <a:latin typeface="Arial"/>
              </a:defRPr>
            </a:pPr>
            <a:r>
              <a:t>Центр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764792"/>
            <a:ext cx="302666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Монарх — источник всех властей; исполнительное управление и назначения сосредоточены у него.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143000"/>
            <a:ext cx="342900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2710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85B8F"/>
                </a:solidFill>
                <a:latin typeface="Arial"/>
              </a:defRPr>
            </a:pPr>
            <a:r>
              <a:t>Представительство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764792"/>
            <a:ext cx="302666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Государственный сейм из государя и двух палат; наместнические сеймы для местных законов и бюджетов.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1143000"/>
            <a:ext cx="342900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5048" y="1271016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Ответственность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5048" y="1764792"/>
            <a:ext cx="302666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Контрасигнатура министров, ежегодные отчёты, рассмотрение злоупотреблений и споров компетенции.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3520440"/>
            <a:ext cx="342900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5528" y="364845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C7A7B"/>
                </a:solidFill>
                <a:latin typeface="Arial"/>
              </a:defRPr>
            </a:pPr>
            <a:r>
              <a:t>Права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4142232"/>
            <a:ext cx="302666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Законный суд, запрет произвольного задержания, свобода печати, защита собственности.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3520440"/>
            <a:ext cx="342900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90288" y="364845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Суд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90288" y="4142232"/>
            <a:ext cx="302666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Отделение управления от суда; судьи действуют по закону и независимо.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83879" y="3520440"/>
            <a:ext cx="342900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85048" y="3648456"/>
            <a:ext cx="30632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9B4B45"/>
                </a:solidFill>
                <a:latin typeface="Arial"/>
              </a:defRPr>
            </a:pPr>
            <a:r>
              <a:t>Ограничения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85048" y="4142232"/>
            <a:ext cx="3026664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Сословно-имущественное представительство, господствующая вера и дискриминационные нормы.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1820: что переносимо, а что нет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[2]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234440"/>
            <a:ext cx="352044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362456"/>
            <a:ext cx="31546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ПРИНЯТЬ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856232"/>
            <a:ext cx="3118104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• Ответственность министров</a:t>
            </a:r>
            <a:br/>
            <a:r>
              <a:t>• Годовые отчёты</a:t>
            </a:r>
            <a:br/>
            <a:r>
              <a:t>• Бюджетный контроль</a:t>
            </a:r>
            <a:br/>
            <a:r>
              <a:t>• Разделение администрации и суда</a:t>
            </a:r>
            <a:br/>
            <a:r>
              <a:t>• Рассмотрение споров компетенции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234440"/>
            <a:ext cx="352044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44568" y="1362456"/>
            <a:ext cx="3154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АДАПТИРОВАТЬ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1856232"/>
            <a:ext cx="3118104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• Региональные сеймы → советы макрорегионов</a:t>
            </a:r>
            <a:br/>
            <a:r>
              <a:t>• Местные законы → современный федерализм</a:t>
            </a:r>
            <a:br/>
            <a:r>
              <a:t>• Сильный центр → центр с парламентским и судебным контролем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234440"/>
            <a:ext cx="352044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47888" y="1362456"/>
            <a:ext cx="31546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9B4B45"/>
                </a:solidFill>
                <a:latin typeface="Arial"/>
              </a:defRPr>
            </a:pPr>
            <a:r>
              <a:t>ИСКЛЮЧИТЬ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7888" y="1856232"/>
            <a:ext cx="3118104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• Власть как личная прерогатива</a:t>
            </a:r>
            <a:br/>
            <a:r>
              <a:t>• Сословные цензы</a:t>
            </a:r>
            <a:br/>
            <a:r>
              <a:t>• Конфессиональные привилегии</a:t>
            </a:r>
            <a:br/>
            <a:r>
              <a:t>• Этнические ограничения</a:t>
            </a:r>
            <a:br/>
            <a:r>
              <a:t>• Неравный доступ к представительству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Свод законов: государство как единая правовая система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4124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B7280"/>
                </a:solidFill>
                <a:latin typeface="Arial"/>
              </a:defRPr>
            </a:pPr>
            <a:r>
              <a:t>15 томов, около 42 тысяч статей, отраслевой принцип, действие с 1835 года.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[3]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333756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50392" y="1399032"/>
            <a:ext cx="384048" cy="384048"/>
          </a:xfrm>
          <a:prstGeom prst="ellipse">
            <a:avLst/>
          </a:prstGeom>
          <a:solidFill>
            <a:srgbClr val="28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362456"/>
            <a:ext cx="25328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85B8F"/>
                </a:solidFill>
                <a:latin typeface="Arial"/>
              </a:defRPr>
            </a:pPr>
            <a:r>
              <a:t>Единый корпус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856232"/>
            <a:ext cx="2935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Разрозненные акты сведены в организованный массив действующего права.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234440"/>
            <a:ext cx="333756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9431" y="1399032"/>
            <a:ext cx="384048" cy="38404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4920" y="1362456"/>
            <a:ext cx="2532887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Иерархия и отрасли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1856232"/>
            <a:ext cx="2935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Норма получает место в системе: государственное, гражданское, хозяйственное, уголовное право.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79" y="1234440"/>
            <a:ext cx="333756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8471" y="1399032"/>
            <a:ext cx="384048" cy="384048"/>
          </a:xfrm>
          <a:prstGeom prst="ellipse">
            <a:avLst/>
          </a:prstGeom>
          <a:solidFill>
            <a:srgbClr val="2C7A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23959" y="1362456"/>
            <a:ext cx="253288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C7A7B"/>
                </a:solidFill>
                <a:latin typeface="Arial"/>
              </a:defRPr>
            </a:pPr>
            <a:r>
              <a:t>Обновление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5048" y="1856232"/>
            <a:ext cx="2935224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Продолжения и новые издания поддерживают актуальность Свода.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3657600"/>
            <a:ext cx="10789920" cy="2103120"/>
          </a:xfrm>
          <a:prstGeom prst="rect">
            <a:avLst/>
          </a:prstGeom>
          <a:noFill/>
        </p:spPr>
        <p:txBody>
          <a:bodyPr wrap="square" lIns="109728" rIns="73152" tIns="54864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Современный вывод: России нужен не ещё один портал документов, а машиночитаемый Цифровой Свод с графом связей норм.</a:t>
            </a:r>
          </a:p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Паспорт нормы должен показывать источник, компетенцию, срок, территорию, связи, судебное толкование и показатели исполнения.</a:t>
            </a:r>
          </a:p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Кодификация — самостоятельная технология суверенного управления.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1906: дуализм монарха и представительных палат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[4–5]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80160"/>
            <a:ext cx="333756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408176"/>
            <a:ext cx="297179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9B4B45"/>
                </a:solidFill>
                <a:latin typeface="Arial"/>
              </a:defRPr>
            </a:pPr>
            <a:r>
              <a:t>Сохранилось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901952"/>
            <a:ext cx="2935224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Император сохранял широкие прерогативы, назначение министров, внешнюю политику и инициативу пересмотра Основных законов.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33756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36007" y="1408176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85B8F"/>
                </a:solidFill>
                <a:latin typeface="Arial"/>
              </a:defRPr>
            </a:pPr>
            <a:r>
              <a:t>Появилось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7" y="1901952"/>
            <a:ext cx="2935224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Новый закон требовал одобрения Государственного совета и Думы, а затем утверждения императора.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1280160"/>
            <a:ext cx="333756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5048" y="1408176"/>
            <a:ext cx="297179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Значение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5048" y="1901952"/>
            <a:ext cx="2935224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Формализован парламентский процесс и гражданские свободы, но не создана современная система народного суверенитета и конституционного суда.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1936: государство Советов и плановая система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[6]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097280"/>
            <a:ext cx="347472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225295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Власть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719072"/>
            <a:ext cx="3072384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Вся власть — трудящимся через Советы депутатов трудящихся.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097280"/>
            <a:ext cx="347472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225295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85B8F"/>
                </a:solidFill>
                <a:latin typeface="Arial"/>
              </a:defRPr>
            </a:pPr>
            <a:r>
              <a:t>Федерация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1719072"/>
            <a:ext cx="3072384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Союз республик с едиными высшими органами и союзно-республиканской системой управления.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47304" y="1097280"/>
            <a:ext cx="347472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8472" y="1225295"/>
            <a:ext cx="31089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План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8472" y="1719072"/>
            <a:ext cx="3072384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Хозяйственная жизнь направляется государственным народнохозяйственным планом.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3429000"/>
            <a:ext cx="347472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5528" y="3557016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C7A7B"/>
                </a:solidFill>
                <a:latin typeface="Arial"/>
              </a:defRPr>
            </a:pPr>
            <a:r>
              <a:t>Собственность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4050791"/>
            <a:ext cx="3072384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Государственная и кооперативная собственность; допуск мелкого частного хозяйства на личном труде.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70832" y="3429000"/>
            <a:ext cx="347472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0" y="3557016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Социальные права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4050791"/>
            <a:ext cx="3072384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Труд, отдых, материальное обеспечение и образование — как обязанности системы.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47304" y="3429000"/>
            <a:ext cx="347472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48472" y="3557016"/>
            <a:ext cx="31089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9B4B45"/>
                </a:solidFill>
                <a:latin typeface="Arial"/>
              </a:defRPr>
            </a:pPr>
            <a:r>
              <a:t>Ограничение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8472" y="4050791"/>
            <a:ext cx="3072384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Партийное руководящее ядро и отсутствие современного разделения властей.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1936: сохранить социальное содержание — изменить механизм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[6]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188720"/>
            <a:ext cx="3520440" cy="4526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316736"/>
            <a:ext cx="31546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ПРИНЯТЬ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810512"/>
            <a:ext cx="3118104" cy="379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• Долгий горизонт</a:t>
            </a:r>
            <a:br/>
            <a:r>
              <a:t>• План развития производительных сил</a:t>
            </a:r>
            <a:br/>
            <a:r>
              <a:t>• Социальные права</a:t>
            </a:r>
            <a:br/>
            <a:r>
              <a:t>• Наука и образование</a:t>
            </a:r>
            <a:br/>
            <a:r>
              <a:t>• Кооперативные формы</a:t>
            </a:r>
            <a:br/>
            <a:r>
              <a:t>• Территориальные бюджеты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188720"/>
            <a:ext cx="3520440" cy="4526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44568" y="1316736"/>
            <a:ext cx="3154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ПЕРЕСТРОИТЬ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1810512"/>
            <a:ext cx="3118104" cy="379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Директивный план → адаптивный Государственный Конструктор.</a:t>
            </a:r>
            <a:br/>
            <a:br/>
            <a:r>
              <a:t>Единая цена успеха → 19 балансов.</a:t>
            </a:r>
            <a:br/>
            <a:br/>
            <a:r>
              <a:t>Контроль сверху → план–факт–эффект + общественная и судебная проверка.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188720"/>
            <a:ext cx="3520440" cy="4526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47888" y="1316736"/>
            <a:ext cx="31546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9B4B45"/>
                </a:solidFill>
                <a:latin typeface="Arial"/>
              </a:defRPr>
            </a:pPr>
            <a:r>
              <a:t>НЕ ПЕРЕНОСИТЬ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7888" y="1810512"/>
            <a:ext cx="3118104" cy="3794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• Однопартийную монополию</a:t>
            </a:r>
            <a:br/>
            <a:r>
              <a:t>• Обязательную идеологию</a:t>
            </a:r>
            <a:br/>
            <a:r>
              <a:t>• Отсутствие разделения властей</a:t>
            </a:r>
            <a:br/>
            <a:r>
              <a:t>• Монополию одной формы собственности</a:t>
            </a:r>
            <a:br/>
            <a:r>
              <a:t>• Подчинение права политической целесообразности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Действующая Конституция: фундамент модернизации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[7–9]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097280"/>
            <a:ext cx="274320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225295"/>
            <a:ext cx="2377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85B8F"/>
                </a:solidFill>
                <a:latin typeface="Arial"/>
              </a:defRPr>
            </a:pPr>
            <a:r>
              <a:t>Народ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719072"/>
            <a:ext cx="2340864" cy="114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Источник власти — многонациональный народ.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47872" y="1097280"/>
            <a:ext cx="274320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49039" y="1225295"/>
            <a:ext cx="2377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C7A7B"/>
                </a:solidFill>
                <a:latin typeface="Arial"/>
              </a:defRPr>
            </a:pPr>
            <a:r>
              <a:t>Права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39" y="1719072"/>
            <a:ext cx="2340864" cy="114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Человек и его права — высшая ценность, действует судебная защита.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01384" y="1097280"/>
            <a:ext cx="251460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02552" y="1225295"/>
            <a:ext cx="2148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Власти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02552" y="1719072"/>
            <a:ext cx="2112264" cy="114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Законодательная, исполнительная и судебная ветви самостоятельны.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226296" y="1097280"/>
            <a:ext cx="237744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427464" y="1225295"/>
            <a:ext cx="20116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Плюрализм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27464" y="1719072"/>
            <a:ext cx="1975104" cy="114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Нет обязательной государственной идеологии.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3383280"/>
            <a:ext cx="274320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3511296"/>
            <a:ext cx="2377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85B8F"/>
                </a:solidFill>
                <a:latin typeface="Arial"/>
              </a:defRPr>
            </a:pPr>
            <a:r>
              <a:t>Федерализм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4005072"/>
            <a:ext cx="2340864" cy="114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Разграничение полномочий и собственное регулирование субъектов.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547872" y="3383280"/>
            <a:ext cx="274320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749039" y="3511296"/>
            <a:ext cx="2377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C7A7B"/>
                </a:solidFill>
                <a:latin typeface="Arial"/>
              </a:defRPr>
            </a:pPr>
            <a:r>
              <a:t>Собственность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49039" y="4005072"/>
            <a:ext cx="2340864" cy="114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Равная защита частной, государственной, муниципальной и иных форм.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01384" y="3383280"/>
            <a:ext cx="251460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702552" y="3511296"/>
            <a:ext cx="2148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Социальность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02552" y="4005072"/>
            <a:ext cx="2112264" cy="114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Устойчивый рост, труд, партнёрство и солидарность.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26296" y="3383280"/>
            <a:ext cx="237744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427464" y="3511296"/>
            <a:ext cx="20116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9B4B45"/>
                </a:solidFill>
                <a:latin typeface="Arial"/>
              </a:defRPr>
            </a:pPr>
            <a:r>
              <a:t>Изменения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27464" y="4005072"/>
            <a:ext cx="1975104" cy="114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Разные процедуры для глав 1/2/9 и 3–8.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Пять правовых ограничителей для идей ЕГ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4124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B7280"/>
                </a:solidFill>
                <a:latin typeface="Arial"/>
              </a:defRPr>
            </a:pPr>
            <a:r>
              <a:t>Ограничение — не запрет развития, а требование правильной конструкции.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[8–9]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143000"/>
            <a:ext cx="1143000" cy="566928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Ст.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1115568"/>
            <a:ext cx="92811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02A35"/>
                </a:solidFill>
                <a:latin typeface="Arial"/>
              </a:defRPr>
            </a:pPr>
            <a:r>
              <a:t>Духовная Культура — ценность и свободная политика, но не обязательная идеология.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130552"/>
            <a:ext cx="1143000" cy="566928"/>
          </a:xfrm>
          <a:prstGeom prst="roundRect">
            <a:avLst/>
          </a:prstGeom>
          <a:solidFill>
            <a:srgbClr val="9B4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Ст. 75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103120"/>
            <a:ext cx="92811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02A35"/>
                </a:solidFill>
                <a:latin typeface="Arial"/>
              </a:defRPr>
            </a:pPr>
            <a:r>
              <a:t>Человек создаёт стоимость, но денежную эмиссию осуществляет только Банк России.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118104"/>
            <a:ext cx="1143000" cy="566928"/>
          </a:xfrm>
          <a:prstGeom prst="roundRect">
            <a:avLst/>
          </a:prstGeom>
          <a:solidFill>
            <a:srgbClr val="28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Ст.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3090672"/>
            <a:ext cx="92811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02A35"/>
                </a:solidFill>
                <a:latin typeface="Arial"/>
              </a:defRPr>
            </a:pPr>
            <a:r>
              <a:t>Ассамблея и ЕГ не могут подменять народный суверенитет и законные органы.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4105656"/>
            <a:ext cx="1143000" cy="566928"/>
          </a:xfrm>
          <a:prstGeom prst="roundRect">
            <a:avLst/>
          </a:prstGeom>
          <a:solidFill>
            <a:srgbClr val="2C7A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Ст. 67.1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4078224"/>
            <a:ext cx="92811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02A35"/>
                </a:solidFill>
                <a:latin typeface="Arial"/>
              </a:defRPr>
            </a:pPr>
            <a:r>
              <a:t>Активы СССР требуют пообъектной юридической инвентаризации, а не общего заявления.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5093208"/>
            <a:ext cx="1143000" cy="566928"/>
          </a:xfrm>
          <a:prstGeom prst="roundRect">
            <a:avLst/>
          </a:prstGeom>
          <a:solidFill>
            <a:srgbClr val="4E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Ст. 135–136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5065776"/>
            <a:ext cx="92811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02A35"/>
                </a:solidFill>
                <a:latin typeface="Arial"/>
              </a:defRPr>
            </a:pPr>
            <a:r>
              <a:t>Сначала законы и пилоты; конституционные изменения — только по установленным процедурам.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Сравнение: источник власти и институты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143000"/>
          <a:ext cx="1120140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2148840"/>
                <a:gridCol w="2423160"/>
                <a:gridCol w="2331720"/>
                <a:gridCol w="2743200"/>
              </a:tblGrid>
              <a:tr h="8305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Критерий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1820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Свод / 1906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1936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РФ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Источник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Монарх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Император + палаты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Трудящиеся / Советы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Многонациональный народ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Законодатель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Сейм при монархе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Совет + Дума + император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Верховный Совет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Федеральное Собрание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Исполнение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Министры / наместники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Совет министров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Совнарком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Правительство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Суд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Заявлена независимость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Монархическая система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Суды + прокуратура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Независимые суды + КС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Территория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Наместничества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Унитарная империя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Союз республик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Федерация субъектов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Сравнение: права, экономика и планирование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143000"/>
          <a:ext cx="1120140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2148840"/>
                <a:gridCol w="2423160"/>
                <a:gridCol w="2331720"/>
                <a:gridCol w="2743200"/>
              </a:tblGrid>
              <a:tr h="8305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Критерий</a:t>
                      </a:r>
                    </a:p>
                  </a:txBody>
                  <a:tcPr>
                    <a:solidFill>
                      <a:srgbClr val="2C7A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1820</a:t>
                      </a:r>
                    </a:p>
                  </a:txBody>
                  <a:tcPr>
                    <a:solidFill>
                      <a:srgbClr val="2C7A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Свод / 1906</a:t>
                      </a:r>
                    </a:p>
                  </a:txBody>
                  <a:tcPr>
                    <a:solidFill>
                      <a:srgbClr val="2C7A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1936</a:t>
                      </a:r>
                    </a:p>
                  </a:txBody>
                  <a:tcPr>
                    <a:solidFill>
                      <a:srgbClr val="2C7A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РФ</a:t>
                      </a:r>
                    </a:p>
                  </a:txBody>
                  <a:tcPr>
                    <a:solidFill>
                      <a:srgbClr val="2C7A7B"/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Права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Ранние гарантии + цензы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Свободы в пределах закона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Социальные + политические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Широкие, прямое действие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Идеология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Господствующая вера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Монархическая основа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Социализм + партия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Плюрализм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Собственность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Частная защищена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Частная / сословная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Государственная / кооперативная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Равная защита разных форм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План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Бюджеты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Фискальная кодификация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Госплан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Стратегия на уровне законов</a:t>
                      </a:r>
                    </a:p>
                  </a:txBody>
                  <a:tcPr anchor="ctr">
                    <a:solidFill>
                      <a:srgbClr val="E9EEF4"/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Контроль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Отчёты и министры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Парламент + монарх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Советы / прокуратура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>
                          <a:solidFill>
                            <a:srgbClr val="202A35"/>
                          </a:solidFill>
                          <a:latin typeface="Arial"/>
                        </a:defRPr>
                      </a:pPr>
                      <a:r>
                        <a:t>Парламент, аудит, суд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Четыре источника — четыре функции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80160"/>
            <a:ext cx="260604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408176"/>
            <a:ext cx="2240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85B8F"/>
                </a:solidFill>
                <a:latin typeface="Arial"/>
              </a:defRPr>
            </a:pPr>
            <a:r>
              <a:t>1820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901952"/>
            <a:ext cx="2203704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Ответственность</a:t>
            </a:r>
            <a:br/>
            <a:r>
              <a:t>Региональное представительство</a:t>
            </a:r>
            <a:br/>
            <a:r>
              <a:t>Бюджетный контроль</a:t>
            </a:r>
            <a:br/>
            <a:r>
              <a:t>Суд отдельно от администрации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01568" y="1280160"/>
            <a:ext cx="260604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02736" y="1408176"/>
            <a:ext cx="2240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Свод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02736" y="1901952"/>
            <a:ext cx="2203704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Кодификация</a:t>
            </a:r>
            <a:br/>
            <a:r>
              <a:t>Иерархия норм</a:t>
            </a:r>
            <a:br/>
            <a:r>
              <a:t>Единый язык права</a:t>
            </a:r>
            <a:br/>
            <a:r>
              <a:t>Прослеживаемость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08776" y="1280160"/>
            <a:ext cx="260604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9944" y="1408176"/>
            <a:ext cx="2240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1936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9944" y="1901952"/>
            <a:ext cx="2203704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Планирование</a:t>
            </a:r>
            <a:br/>
            <a:r>
              <a:t>Социальные права</a:t>
            </a:r>
            <a:br/>
            <a:r>
              <a:t>Общественные фонды</a:t>
            </a:r>
            <a:br/>
            <a:r>
              <a:t>Наука и инфраструктура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15984" y="1280160"/>
            <a:ext cx="260604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17152" y="1408176"/>
            <a:ext cx="2240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C7A7B"/>
                </a:solidFill>
                <a:latin typeface="Arial"/>
              </a:defRPr>
            </a:pPr>
            <a:r>
              <a:t>Конституция РФ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17152" y="1901952"/>
            <a:ext cx="2203704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Народный суверенитет</a:t>
            </a:r>
            <a:br/>
            <a:r>
              <a:t>Права и свободы</a:t>
            </a:r>
            <a:br/>
            <a:r>
              <a:t>Плюрализм</a:t>
            </a:r>
            <a:br/>
            <a:r>
              <a:t>Федерализм и суд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Пять вариантов решения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1078992"/>
            <a:ext cx="566928" cy="566928"/>
          </a:xfrm>
          <a:prstGeom prst="ellipse">
            <a:avLst/>
          </a:prstGeom>
          <a:solidFill>
            <a:srgbClr val="9B4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060704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9B4B45"/>
                </a:solidFill>
                <a:latin typeface="Arial"/>
              </a:defRPr>
            </a:pPr>
            <a:r>
              <a:t>Имперская реставрация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1060704"/>
            <a:ext cx="676656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02A35"/>
                </a:solidFill>
                <a:latin typeface="Arial"/>
              </a:defRPr>
            </a:pPr>
            <a:r>
              <a:t>Несовместима с современным народным суверенитетом</a:t>
            </a:r>
          </a:p>
        </p:txBody>
      </p:sp>
      <p:sp>
        <p:nvSpPr>
          <p:cNvPr id="9" name="Oval 8"/>
          <p:cNvSpPr/>
          <p:nvPr/>
        </p:nvSpPr>
        <p:spPr>
          <a:xfrm>
            <a:off x="685800" y="2066543"/>
            <a:ext cx="566928" cy="566928"/>
          </a:xfrm>
          <a:prstGeom prst="ellipse">
            <a:avLst/>
          </a:prstGeom>
          <a:solidFill>
            <a:srgbClr val="9B4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048255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9B4B45"/>
                </a:solidFill>
                <a:latin typeface="Arial"/>
              </a:defRPr>
            </a:pPr>
            <a:r>
              <a:t>Возврат к 1936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048255"/>
            <a:ext cx="676656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02A35"/>
                </a:solidFill>
                <a:latin typeface="Arial"/>
              </a:defRPr>
            </a:pPr>
            <a:r>
              <a:t>Сильный план, но конфликт с плюрализмом</a:t>
            </a:r>
          </a:p>
        </p:txBody>
      </p:sp>
      <p:sp>
        <p:nvSpPr>
          <p:cNvPr id="12" name="Oval 11"/>
          <p:cNvSpPr/>
          <p:nvPr/>
        </p:nvSpPr>
        <p:spPr>
          <a:xfrm>
            <a:off x="685800" y="3054096"/>
            <a:ext cx="566928" cy="566928"/>
          </a:xfrm>
          <a:prstGeom prst="ellipse">
            <a:avLst/>
          </a:prstGeom>
          <a:solidFill>
            <a:srgbClr val="28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035808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85B8F"/>
                </a:solidFill>
                <a:latin typeface="Arial"/>
              </a:defRPr>
            </a:pPr>
            <a:r>
              <a:t>Без модернизации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3035808"/>
            <a:ext cx="676656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02A35"/>
                </a:solidFill>
                <a:latin typeface="Arial"/>
              </a:defRPr>
            </a:pPr>
            <a:r>
              <a:t>Стабильность, но сохраняется разрыв «стратегия–учёт–результат»</a:t>
            </a:r>
          </a:p>
        </p:txBody>
      </p:sp>
      <p:sp>
        <p:nvSpPr>
          <p:cNvPr id="15" name="Oval 14"/>
          <p:cNvSpPr/>
          <p:nvPr/>
        </p:nvSpPr>
        <p:spPr>
          <a:xfrm>
            <a:off x="685800" y="4041648"/>
            <a:ext cx="566928" cy="566928"/>
          </a:xfrm>
          <a:prstGeom prst="ellipse">
            <a:avLst/>
          </a:prstGeom>
          <a:solidFill>
            <a:srgbClr val="4E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023360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4E7D52"/>
                </a:solidFill>
                <a:latin typeface="Arial"/>
              </a:defRPr>
            </a:pPr>
            <a:r>
              <a:t>Преемственная модернизация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023360"/>
            <a:ext cx="676656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02A35"/>
                </a:solidFill>
                <a:latin typeface="Arial"/>
              </a:defRPr>
            </a:pPr>
            <a:r>
              <a:t>Конституция + Свод + планирование + Живой Баланс</a:t>
            </a:r>
          </a:p>
        </p:txBody>
      </p:sp>
      <p:sp>
        <p:nvSpPr>
          <p:cNvPr id="18" name="Oval 17"/>
          <p:cNvSpPr/>
          <p:nvPr/>
        </p:nvSpPr>
        <p:spPr>
          <a:xfrm>
            <a:off x="685800" y="5029200"/>
            <a:ext cx="566928" cy="56692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010912"/>
            <a:ext cx="3291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B18A34"/>
                </a:solidFill>
                <a:latin typeface="Arial"/>
              </a:defRPr>
            </a:pPr>
            <a:r>
              <a:t>Новая Конституция сразу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5010912"/>
            <a:ext cx="676656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02A35"/>
                </a:solidFill>
                <a:latin typeface="Arial"/>
              </a:defRPr>
            </a:pPr>
            <a:r>
              <a:t>Высокий риск до проверки модели и общественного согласия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Экспертная оценка вариантов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4124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B7280"/>
                </a:solidFill>
                <a:latin typeface="Arial"/>
              </a:defRPr>
            </a:pPr>
            <a:r>
              <a:t>Вес критериев: преемственность, права, планирование, кодификация, социальность, реализуемость.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pic>
        <p:nvPicPr>
          <p:cNvPr id="7" name="Picture 6" descr="sco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143000"/>
            <a:ext cx="9784080" cy="470596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Выбор: преемственная модернизация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188720"/>
            <a:ext cx="10607040" cy="4206240"/>
          </a:xfrm>
          <a:prstGeom prst="rect">
            <a:avLst/>
          </a:prstGeom>
          <a:noFill/>
        </p:spPr>
        <p:txBody>
          <a:bodyPr wrap="square" lIns="109728" rIns="73152" tIns="54864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02A35"/>
                </a:solidFill>
                <a:latin typeface="Arial"/>
              </a:defRPr>
            </a:pPr>
            <a:r>
              <a:t>• Сохраняем действующую Конституцию как источник легитимности и прав.</a:t>
            </a:r>
          </a:p>
          <a:p>
            <a:pPr>
              <a:spcAft>
                <a:spcPts val="800"/>
              </a:spcAft>
              <a:defRPr sz="1900">
                <a:solidFill>
                  <a:srgbClr val="202A35"/>
                </a:solidFill>
                <a:latin typeface="Arial"/>
              </a:defRPr>
            </a:pPr>
            <a:r>
              <a:t>• Берём из Свода дисциплину кодификации и создаём машиночитаемое право.</a:t>
            </a:r>
          </a:p>
          <a:p>
            <a:pPr>
              <a:spcAft>
                <a:spcPts val="800"/>
              </a:spcAft>
              <a:defRPr sz="1900">
                <a:solidFill>
                  <a:srgbClr val="202A35"/>
                </a:solidFill>
                <a:latin typeface="Arial"/>
              </a:defRPr>
            </a:pPr>
            <a:r>
              <a:t>• Берём из 1936 года долгосрочное планирование и социальное содержание.</a:t>
            </a:r>
          </a:p>
          <a:p>
            <a:pPr>
              <a:spcAft>
                <a:spcPts val="800"/>
              </a:spcAft>
              <a:defRPr sz="1900">
                <a:solidFill>
                  <a:srgbClr val="202A35"/>
                </a:solidFill>
                <a:latin typeface="Arial"/>
              </a:defRPr>
            </a:pPr>
            <a:r>
              <a:t>• Берём из 1820 года ответственность министров, отчётность и региональное представительство.</a:t>
            </a:r>
          </a:p>
          <a:p>
            <a:pPr>
              <a:spcAft>
                <a:spcPts val="800"/>
              </a:spcAft>
              <a:defRPr sz="1900">
                <a:solidFill>
                  <a:srgbClr val="202A35"/>
                </a:solidFill>
                <a:latin typeface="Arial"/>
              </a:defRPr>
            </a:pPr>
            <a:r>
              <a:t>• Все новые инструменты сначала проверяем в законных пилотах.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34440" y="5349240"/>
            <a:ext cx="9738360" cy="685800"/>
          </a:xfrm>
          <a:prstGeom prst="roundRect">
            <a:avLst/>
          </a:prstGeom>
          <a:solidFill>
            <a:srgbClr val="4E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Arial"/>
              </a:defRPr>
            </a:pPr>
            <a:r>
              <a:t>Не реставрация эпохи — синтез работающих институтов.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Пятиуровневая архитектура решения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pic>
        <p:nvPicPr>
          <p:cNvPr id="6" name="Picture 5" descr="archite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097280"/>
            <a:ext cx="11155680" cy="553470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Цифровой Свод законов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4124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B7280"/>
                </a:solidFill>
                <a:latin typeface="Arial"/>
              </a:defRPr>
            </a:pPr>
            <a:r>
              <a:t>Современная кодификация должна описывать не только текст, но и связи нормы.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325880"/>
            <a:ext cx="2514600" cy="1783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58952" y="1490472"/>
            <a:ext cx="384048" cy="384048"/>
          </a:xfrm>
          <a:prstGeom prst="ellipse">
            <a:avLst/>
          </a:prstGeom>
          <a:solidFill>
            <a:srgbClr val="28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1453895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85B8F"/>
                </a:solidFill>
                <a:latin typeface="Arial"/>
              </a:defRPr>
            </a:pPr>
            <a:r>
              <a:t>NORM-ID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1947672"/>
            <a:ext cx="21122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Уникальный идентификатор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0712" y="1325880"/>
            <a:ext cx="2514600" cy="1783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575304" y="1490472"/>
            <a:ext cx="384048" cy="38404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50791" y="1453895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B18A34"/>
                </a:solidFill>
                <a:latin typeface="Arial"/>
              </a:defRPr>
            </a:pPr>
            <a:r>
              <a:t>Источник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1947672"/>
            <a:ext cx="21122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Акт и юридическая сила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27064" y="1325880"/>
            <a:ext cx="2514600" cy="1783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391656" y="1490472"/>
            <a:ext cx="384048" cy="384048"/>
          </a:xfrm>
          <a:prstGeom prst="ellipse">
            <a:avLst/>
          </a:prstGeom>
          <a:solidFill>
            <a:srgbClr val="2C7A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67144" y="1453895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C7A7B"/>
                </a:solidFill>
                <a:latin typeface="Arial"/>
              </a:defRPr>
            </a:pPr>
            <a:r>
              <a:t>Компетенция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8232" y="1947672"/>
            <a:ext cx="21122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Кто издаёт и исполняет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43416" y="1325880"/>
            <a:ext cx="2514600" cy="1783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208008" y="1490472"/>
            <a:ext cx="384048" cy="384048"/>
          </a:xfrm>
          <a:prstGeom prst="ellipse">
            <a:avLst/>
          </a:prstGeom>
          <a:solidFill>
            <a:srgbClr val="4E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83496" y="1453895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4E7D52"/>
                </a:solidFill>
                <a:latin typeface="Arial"/>
              </a:defRPr>
            </a:pPr>
            <a:r>
              <a:t>Объект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44584" y="1947672"/>
            <a:ext cx="21122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Правоотношение и территория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4360" y="3566160"/>
            <a:ext cx="2514600" cy="1783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58952" y="3730752"/>
            <a:ext cx="384048" cy="384048"/>
          </a:xfrm>
          <a:prstGeom prst="ellipse">
            <a:avLst/>
          </a:prstGeom>
          <a:solidFill>
            <a:srgbClr val="28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4440" y="3694176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85B8F"/>
                </a:solidFill>
                <a:latin typeface="Arial"/>
              </a:defRPr>
            </a:pPr>
            <a:r>
              <a:t>Связи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4187952"/>
            <a:ext cx="21122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Коллизии и судебные позиции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410712" y="3566160"/>
            <a:ext cx="2514600" cy="1783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3575304" y="3730752"/>
            <a:ext cx="384048" cy="38404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50791" y="3694176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B18A34"/>
                </a:solidFill>
                <a:latin typeface="Arial"/>
              </a:defRPr>
            </a:pPr>
            <a:r>
              <a:t>Показатель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11880" y="4187952"/>
            <a:ext cx="21122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Как измеряется исполнение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27064" y="3566160"/>
            <a:ext cx="2514600" cy="1783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391656" y="3730752"/>
            <a:ext cx="384048" cy="384048"/>
          </a:xfrm>
          <a:prstGeom prst="ellipse">
            <a:avLst/>
          </a:prstGeom>
          <a:solidFill>
            <a:srgbClr val="2C7A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67144" y="3694176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C7A7B"/>
                </a:solidFill>
                <a:latin typeface="Arial"/>
              </a:defRPr>
            </a:pPr>
            <a:r>
              <a:t>Риск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8232" y="4187952"/>
            <a:ext cx="21122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Права, коррупция, бюджет, биосфера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043416" y="3566160"/>
            <a:ext cx="2514600" cy="1783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208008" y="3730752"/>
            <a:ext cx="384048" cy="384048"/>
          </a:xfrm>
          <a:prstGeom prst="ellipse">
            <a:avLst/>
          </a:prstGeom>
          <a:solidFill>
            <a:srgbClr val="4E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83496" y="3694176"/>
            <a:ext cx="1709928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4E7D52"/>
                </a:solidFill>
                <a:latin typeface="Arial"/>
              </a:defRPr>
            </a:pPr>
            <a:r>
              <a:t>Статус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44584" y="4187952"/>
            <a:ext cx="21122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Действует / проект / утратил силу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Живой Баланс: право, план и результат в одном контуре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188720"/>
            <a:ext cx="347472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85B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316736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85B8F"/>
                </a:solidFill>
                <a:latin typeface="Arial"/>
              </a:defRPr>
            </a:pPr>
            <a:r>
              <a:t>Финансы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810512"/>
            <a:ext cx="307238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Доходы, расходы, источники, активы и обязательства.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188720"/>
            <a:ext cx="347472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16736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2C7A7B"/>
                </a:solidFill>
                <a:latin typeface="Arial"/>
              </a:defRPr>
            </a:pPr>
            <a:r>
              <a:t>Человек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1810512"/>
            <a:ext cx="307238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Здоровье, образование, компетенции, демография.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47304" y="1188720"/>
            <a:ext cx="347472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8472" y="1316736"/>
            <a:ext cx="31089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4E7D52"/>
                </a:solidFill>
                <a:latin typeface="Arial"/>
              </a:defRPr>
            </a:pPr>
            <a:r>
              <a:t>Биосфера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8472" y="1810512"/>
            <a:ext cx="307238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Вода, воздух, почвы, виды, восстановление.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3429000"/>
            <a:ext cx="347472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5528" y="3557016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18A34"/>
                </a:solidFill>
                <a:latin typeface="Arial"/>
              </a:defRPr>
            </a:pPr>
            <a:r>
              <a:t>Знания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4050791"/>
            <a:ext cx="307238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РИД, ОИС, лицензии, научное внедрение.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70832" y="3429000"/>
            <a:ext cx="347472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0" y="3557016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9B4B45"/>
                </a:solidFill>
                <a:latin typeface="Arial"/>
              </a:defRPr>
            </a:pPr>
            <a:r>
              <a:t>Культура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4050791"/>
            <a:ext cx="307238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Наследие, языки, произведения, архивы.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47304" y="3429000"/>
            <a:ext cx="3474720" cy="1828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42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48472" y="3557016"/>
            <a:ext cx="31089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42A4A"/>
                </a:solidFill>
                <a:latin typeface="Arial"/>
              </a:defRPr>
            </a:pPr>
            <a:r>
              <a:t>Управление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8472" y="4050791"/>
            <a:ext cx="3072384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>
                <a:solidFill>
                  <a:srgbClr val="202A35"/>
                </a:solidFill>
                <a:latin typeface="Arial"/>
              </a:defRPr>
            </a:pPr>
            <a:r>
              <a:t>План–факт–эффект, ответственность, аудит и суд.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19 направлений Нового Уклада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4124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6B7280"/>
                </a:solidFill>
                <a:latin typeface="Arial"/>
              </a:defRPr>
            </a:pPr>
            <a:r>
              <a:t>Каждое направление получает правовую опору, баланс, фонд, реестр, показатели и ответственного.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188720"/>
            <a:ext cx="5394960" cy="5029200"/>
          </a:xfrm>
          <a:prstGeom prst="rect">
            <a:avLst/>
          </a:prstGeom>
          <a:noFill/>
        </p:spPr>
        <p:txBody>
          <a:bodyPr wrap="square" lIns="109728" rIns="73152" tIns="54864">
            <a:spAutoFit/>
          </a:bodyPr>
          <a:lstStyle/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N01 Государственное конструирование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N02 Человек и демография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N03 Семья и общины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N04 Здоровье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N05 Образование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N06 Наука и РИД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N07 Духовная Культура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N08 Промышленность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N09 Энергетика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N10 Сельское хозяйство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1188720"/>
            <a:ext cx="5303520" cy="5029200"/>
          </a:xfrm>
          <a:prstGeom prst="rect">
            <a:avLst/>
          </a:prstGeom>
          <a:noFill/>
        </p:spPr>
        <p:txBody>
          <a:bodyPr wrap="square" lIns="109728" rIns="73152" tIns="54864">
            <a:spAutoFit/>
          </a:bodyPr>
          <a:lstStyle/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N11 Биосфера и климат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N12 Жильё и города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N13 Транспорт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N14 ИИ и данные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N15 Финансы и ЭФС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N16 Паи, трасты, иные права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N17 Безопасность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N18 Международная кооперация</a:t>
            </a:r>
          </a:p>
          <a:p>
            <a:pPr>
              <a:spcAft>
                <a:spcPts val="800"/>
              </a:spcAft>
              <a:defRPr sz="1450">
                <a:solidFill>
                  <a:srgbClr val="202A35"/>
                </a:solidFill>
                <a:latin typeface="Arial"/>
              </a:defRPr>
            </a:pPr>
            <a:r>
              <a:t>• N19 Космос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Дорожная карта 2026–2035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097280"/>
            <a:ext cx="1463040" cy="594360"/>
          </a:xfrm>
          <a:prstGeom prst="roundRect">
            <a:avLst/>
          </a:prstGeom>
          <a:solidFill>
            <a:srgbClr val="28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0–6 мес.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23160" y="1078992"/>
            <a:ext cx="89611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02A35"/>
                </a:solidFill>
                <a:latin typeface="Arial"/>
              </a:defRPr>
            </a:pPr>
            <a:r>
              <a:t>Совет, правовой аудит, архитектура Цифрового Свода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084832"/>
            <a:ext cx="1463040" cy="594360"/>
          </a:xfrm>
          <a:prstGeom prst="roundRect">
            <a:avLst/>
          </a:prstGeom>
          <a:solidFill>
            <a:srgbClr val="2C7A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6–18 мес.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23160" y="2066544"/>
            <a:ext cx="89611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02A35"/>
                </a:solidFill>
                <a:latin typeface="Arial"/>
              </a:defRPr>
            </a:pPr>
            <a:r>
              <a:t>Пилоты план–учёт–отчёт–результат в регионах и отраслях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072384"/>
            <a:ext cx="1463040" cy="594360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18–36 мес.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23160" y="3054096"/>
            <a:ext cx="89611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02A35"/>
                </a:solidFill>
                <a:latin typeface="Arial"/>
              </a:defRPr>
            </a:pPr>
            <a:r>
              <a:t>Законодательный пакет и масштабирование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4059936"/>
            <a:ext cx="1463040" cy="594360"/>
          </a:xfrm>
          <a:prstGeom prst="roundRect">
            <a:avLst/>
          </a:prstGeom>
          <a:solidFill>
            <a:srgbClr val="4E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3–5 лет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23160" y="4041648"/>
            <a:ext cx="89611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02A35"/>
                </a:solidFill>
                <a:latin typeface="Arial"/>
              </a:defRPr>
            </a:pPr>
            <a:r>
              <a:t>Цифровой Свод + 19 балансов + межведомственная интеграция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5047488"/>
            <a:ext cx="1463040" cy="594360"/>
          </a:xfrm>
          <a:prstGeom prst="roundRect">
            <a:avLst/>
          </a:prstGeom>
          <a:solidFill>
            <a:srgbClr val="9B4B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5–10 лет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23160" y="5029200"/>
            <a:ext cx="89611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02A35"/>
                </a:solidFill>
                <a:latin typeface="Arial"/>
              </a:defRPr>
            </a:pPr>
            <a:r>
              <a:t>Оценка точечных конституционных поправок и международных договоров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Главные риски и предохранители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143000"/>
            <a:ext cx="5257800" cy="126187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271016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9B4B45"/>
                </a:solidFill>
                <a:latin typeface="Arial"/>
              </a:defRPr>
            </a:pPr>
            <a:r>
              <a:t>Обязательная идеология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1764792"/>
            <a:ext cx="4855464" cy="530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A35"/>
                </a:solidFill>
                <a:latin typeface="Arial"/>
              </a:defRPr>
            </a:pPr>
            <a:r>
              <a:t>Предохранитель: Конституционные ценности + плюрализм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143000"/>
            <a:ext cx="5257800" cy="126187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56248" y="1271016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2C7A7B"/>
                </a:solidFill>
                <a:latin typeface="Arial"/>
              </a:defRPr>
            </a:pPr>
            <a:r>
              <a:t>Сверхцентрализация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6248" y="1764792"/>
            <a:ext cx="4855464" cy="530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A35"/>
                </a:solidFill>
                <a:latin typeface="Arial"/>
              </a:defRPr>
            </a:pPr>
            <a:r>
              <a:t>Предохранитель: Федерализм и субсидиарность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743200"/>
            <a:ext cx="5257800" cy="126187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2871216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9B4B45"/>
                </a:solidFill>
                <a:latin typeface="Arial"/>
              </a:defRPr>
            </a:pPr>
            <a:r>
              <a:t>Цифровой контроль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364992"/>
            <a:ext cx="4855464" cy="530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A35"/>
                </a:solidFill>
                <a:latin typeface="Arial"/>
              </a:defRPr>
            </a:pPr>
            <a:r>
              <a:t>Предохранитель: Приватность, аудит, обжалование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2743200"/>
            <a:ext cx="5257800" cy="126187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56248" y="2871216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2C7A7B"/>
                </a:solidFill>
                <a:latin typeface="Arial"/>
              </a:defRPr>
            </a:pPr>
            <a:r>
              <a:t>Жёсткий план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6248" y="3364992"/>
            <a:ext cx="4855464" cy="530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A35"/>
                </a:solidFill>
                <a:latin typeface="Arial"/>
              </a:defRPr>
            </a:pPr>
            <a:r>
              <a:t>Предохранитель: Сценарии и регулярная коррекция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343400"/>
            <a:ext cx="5257800" cy="126187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B4B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7" y="4471416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9B4B45"/>
                </a:solidFill>
                <a:latin typeface="Arial"/>
              </a:defRPr>
            </a:pPr>
            <a:r>
              <a:t>Подмена закона кодом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4965192"/>
            <a:ext cx="4855464" cy="530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A35"/>
                </a:solidFill>
                <a:latin typeface="Arial"/>
              </a:defRPr>
            </a:pPr>
            <a:r>
              <a:t>Предохранитель: Алгоритм исполняет, но не заменяет право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4343400"/>
            <a:ext cx="5257800" cy="126187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C7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56248" y="4471416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2C7A7B"/>
                </a:solidFill>
                <a:latin typeface="Arial"/>
              </a:defRPr>
            </a:pPr>
            <a:r>
              <a:t>Обход Конституции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56248" y="4965192"/>
            <a:ext cx="4855464" cy="530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02A35"/>
                </a:solidFill>
                <a:latin typeface="Arial"/>
              </a:defRPr>
            </a:pPr>
            <a:r>
              <a:t>Предохранитель: Статьи 135–136 и общественное согласие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Десять решений для запуска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1024128"/>
            <a:ext cx="475488" cy="47548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07592" y="1005840"/>
            <a:ext cx="48006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30">
                <a:solidFill>
                  <a:srgbClr val="202A35"/>
                </a:solidFill>
                <a:latin typeface="Arial"/>
              </a:defRPr>
            </a:pPr>
            <a:r>
              <a:t>Конституция — правовой фундамент.</a:t>
            </a:r>
          </a:p>
        </p:txBody>
      </p:sp>
      <p:sp>
        <p:nvSpPr>
          <p:cNvPr id="8" name="Oval 7"/>
          <p:cNvSpPr/>
          <p:nvPr/>
        </p:nvSpPr>
        <p:spPr>
          <a:xfrm>
            <a:off x="6355080" y="1024128"/>
            <a:ext cx="475488" cy="47548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76872" y="1005840"/>
            <a:ext cx="48006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30">
                <a:solidFill>
                  <a:srgbClr val="202A35"/>
                </a:solidFill>
                <a:latin typeface="Arial"/>
              </a:defRPr>
            </a:pPr>
            <a:r>
              <a:t>Цифровой Свод и граф норм.</a:t>
            </a:r>
          </a:p>
        </p:txBody>
      </p:sp>
      <p:sp>
        <p:nvSpPr>
          <p:cNvPr id="10" name="Oval 9"/>
          <p:cNvSpPr/>
          <p:nvPr/>
        </p:nvSpPr>
        <p:spPr>
          <a:xfrm>
            <a:off x="685800" y="2002536"/>
            <a:ext cx="475488" cy="47548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7592" y="1984248"/>
            <a:ext cx="48006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30">
                <a:solidFill>
                  <a:srgbClr val="202A35"/>
                </a:solidFill>
                <a:latin typeface="Arial"/>
              </a:defRPr>
            </a:pPr>
            <a:r>
              <a:t>Государственный Конструктор.</a:t>
            </a:r>
          </a:p>
        </p:txBody>
      </p:sp>
      <p:sp>
        <p:nvSpPr>
          <p:cNvPr id="12" name="Oval 11"/>
          <p:cNvSpPr/>
          <p:nvPr/>
        </p:nvSpPr>
        <p:spPr>
          <a:xfrm>
            <a:off x="6355080" y="2002536"/>
            <a:ext cx="475488" cy="47548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76872" y="1984248"/>
            <a:ext cx="48006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30">
                <a:solidFill>
                  <a:srgbClr val="202A35"/>
                </a:solidFill>
                <a:latin typeface="Arial"/>
              </a:defRPr>
            </a:pPr>
            <a:r>
              <a:t>19 связанных балансов.</a:t>
            </a:r>
          </a:p>
        </p:txBody>
      </p:sp>
      <p:sp>
        <p:nvSpPr>
          <p:cNvPr id="14" name="Oval 13"/>
          <p:cNvSpPr/>
          <p:nvPr/>
        </p:nvSpPr>
        <p:spPr>
          <a:xfrm>
            <a:off x="685800" y="2980944"/>
            <a:ext cx="475488" cy="47548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7592" y="2962656"/>
            <a:ext cx="48006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30">
                <a:solidFill>
                  <a:srgbClr val="202A35"/>
                </a:solidFill>
                <a:latin typeface="Arial"/>
              </a:defRPr>
            </a:pPr>
            <a:r>
              <a:t>Живой Баланс как дополнительный контур.</a:t>
            </a:r>
          </a:p>
        </p:txBody>
      </p:sp>
      <p:sp>
        <p:nvSpPr>
          <p:cNvPr id="16" name="Oval 15"/>
          <p:cNvSpPr/>
          <p:nvPr/>
        </p:nvSpPr>
        <p:spPr>
          <a:xfrm>
            <a:off x="6355080" y="2980944"/>
            <a:ext cx="475488" cy="47548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6872" y="2962656"/>
            <a:ext cx="48006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30">
                <a:solidFill>
                  <a:srgbClr val="202A35"/>
                </a:solidFill>
                <a:latin typeface="Arial"/>
              </a:defRPr>
            </a:pPr>
            <a:r>
              <a:t>Ответственность руководителей.</a:t>
            </a:r>
          </a:p>
        </p:txBody>
      </p:sp>
      <p:sp>
        <p:nvSpPr>
          <p:cNvPr id="18" name="Oval 17"/>
          <p:cNvSpPr/>
          <p:nvPr/>
        </p:nvSpPr>
        <p:spPr>
          <a:xfrm>
            <a:off x="685800" y="3959352"/>
            <a:ext cx="475488" cy="47548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07592" y="3941064"/>
            <a:ext cx="48006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30">
                <a:solidFill>
                  <a:srgbClr val="202A35"/>
                </a:solidFill>
                <a:latin typeface="Arial"/>
              </a:defRPr>
            </a:pPr>
            <a:r>
              <a:t>Равная защита форм собственности.</a:t>
            </a:r>
          </a:p>
        </p:txBody>
      </p:sp>
      <p:sp>
        <p:nvSpPr>
          <p:cNvPr id="20" name="Oval 19"/>
          <p:cNvSpPr/>
          <p:nvPr/>
        </p:nvSpPr>
        <p:spPr>
          <a:xfrm>
            <a:off x="6355080" y="3959352"/>
            <a:ext cx="475488" cy="47548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76872" y="3941064"/>
            <a:ext cx="48006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30">
                <a:solidFill>
                  <a:srgbClr val="202A35"/>
                </a:solidFill>
                <a:latin typeface="Arial"/>
              </a:defRPr>
            </a:pPr>
            <a:r>
              <a:t>Независимый аудит данных и ИИ.</a:t>
            </a:r>
          </a:p>
        </p:txBody>
      </p:sp>
      <p:sp>
        <p:nvSpPr>
          <p:cNvPr id="22" name="Oval 21"/>
          <p:cNvSpPr/>
          <p:nvPr/>
        </p:nvSpPr>
        <p:spPr>
          <a:xfrm>
            <a:off x="685800" y="4937760"/>
            <a:ext cx="475488" cy="47548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07592" y="4919472"/>
            <a:ext cx="48006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30">
                <a:solidFill>
                  <a:srgbClr val="202A35"/>
                </a:solidFill>
                <a:latin typeface="Arial"/>
              </a:defRPr>
            </a:pPr>
            <a:r>
              <a:t>Ассамблея — консультативная платформа.</a:t>
            </a:r>
          </a:p>
        </p:txBody>
      </p:sp>
      <p:sp>
        <p:nvSpPr>
          <p:cNvPr id="24" name="Oval 23"/>
          <p:cNvSpPr/>
          <p:nvPr/>
        </p:nvSpPr>
        <p:spPr>
          <a:xfrm>
            <a:off x="6355080" y="4937760"/>
            <a:ext cx="475488" cy="475488"/>
          </a:xfrm>
          <a:prstGeom prst="ellipse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76872" y="4919472"/>
            <a:ext cx="48006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30">
                <a:solidFill>
                  <a:srgbClr val="202A35"/>
                </a:solidFill>
                <a:latin typeface="Arial"/>
              </a:defRPr>
            </a:pPr>
            <a:r>
              <a:t>Поправки — только после пилотов и по процедуре.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77240" y="1005840"/>
            <a:ext cx="10652760" cy="4343400"/>
          </a:xfrm>
          <a:prstGeom prst="roundRect">
            <a:avLst/>
          </a:prstGeom>
          <a:solidFill>
            <a:srgbClr val="142A4A"/>
          </a:solidFill>
          <a:ln w="31750">
            <a:solidFill>
              <a:srgbClr val="B18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1417320"/>
            <a:ext cx="992124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B18A34"/>
                </a:solidFill>
                <a:latin typeface="Arial"/>
              </a:defRPr>
            </a:pPr>
            <a:r>
              <a:t>ИТОГОВАЯ ФОРМУЛА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514600"/>
            <a:ext cx="97383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rial"/>
              </a:defRPr>
            </a:pPr>
            <a:r>
              <a:t>Права и народный суверенитет действующей Конституции</a:t>
            </a:r>
          </a:p>
          <a:p>
            <a:pPr algn="ctr">
              <a:spcBef>
                <a:spcPts val="700"/>
              </a:spcBef>
              <a:defRPr sz="1900">
                <a:solidFill>
                  <a:srgbClr val="FFFFFF"/>
                </a:solidFill>
                <a:latin typeface="Arial"/>
              </a:defRPr>
            </a:pPr>
            <a:r>
              <a:t>+ кодификационная дисциплина Свода</a:t>
            </a:r>
          </a:p>
          <a:p>
            <a:pPr algn="ctr">
              <a:spcBef>
                <a:spcPts val="700"/>
              </a:spcBef>
              <a:defRPr sz="1900">
                <a:solidFill>
                  <a:srgbClr val="FFFFFF"/>
                </a:solidFill>
                <a:latin typeface="Arial"/>
              </a:defRPr>
            </a:pPr>
            <a:r>
              <a:t>+ ответственность и региональное представительство 1820</a:t>
            </a:r>
          </a:p>
          <a:p>
            <a:pPr algn="ctr">
              <a:spcBef>
                <a:spcPts val="700"/>
              </a:spcBef>
              <a:defRPr sz="1900">
                <a:solidFill>
                  <a:srgbClr val="FFFFFF"/>
                </a:solidFill>
                <a:latin typeface="Arial"/>
              </a:defRPr>
            </a:pPr>
            <a:r>
              <a:t>+ социальное содержание и планирование 1936</a:t>
            </a:r>
          </a:p>
          <a:p>
            <a:pPr algn="ctr">
              <a:spcBef>
                <a:spcPts val="700"/>
              </a:spcBef>
              <a:defRPr sz="1900">
                <a:solidFill>
                  <a:srgbClr val="FFFFFF"/>
                </a:solidFill>
                <a:latin typeface="Arial"/>
              </a:defRPr>
            </a:pPr>
            <a:r>
              <a:t>= преемственная модернизация Нового Уклада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92608"/>
            <a:ext cx="914400" cy="347472"/>
          </a:xfrm>
          <a:prstGeom prst="roundRect">
            <a:avLst/>
          </a:prstGeom>
          <a:solidFill>
            <a:srgbClr val="B18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56032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2A4A"/>
                </a:solidFill>
                <a:latin typeface="Arial"/>
              </a:defRPr>
            </a:pPr>
            <a:r>
              <a:t>Основные источники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47472" y="6611112"/>
            <a:ext cx="11430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FFFFFF"/>
                </a:solidFill>
                <a:latin typeface="Arial"/>
              </a:defRPr>
            </a:pPr>
            <a:r>
              <a:t>Единое государство — Новый Уклад | Аналитический доклад |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0607040" cy="4480560"/>
          </a:xfrm>
          <a:prstGeom prst="rect">
            <a:avLst/>
          </a:prstGeom>
          <a:noFill/>
        </p:spPr>
        <p:txBody>
          <a:bodyPr wrap="square" lIns="109728" rIns="73152" tIns="54864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Президентская библиотека: архив Государственной уставной грамоты и история Свода законов.</a:t>
            </a:r>
          </a:p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ГАРАНТ: полный текст Уставной грамоты и Основных законов 1906 года.</a:t>
            </a:r>
          </a:p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ГАРАНТ: Конституция СССР 1936 года.</a:t>
            </a:r>
          </a:p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Официальный интернет-портал правовой информации: опубликование текста Конституции РФ с изменениями, 2022.</a:t>
            </a:r>
          </a:p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КонсультантПлюс: действующий текст Конституции РФ и статьи 3, 10, 13, 67.1, 75, 75.1, 135, 136.</a:t>
            </a:r>
          </a:p>
          <a:p>
            <a:pPr>
              <a:spcAft>
                <a:spcPts val="800"/>
              </a:spcAft>
              <a:defRPr sz="1600">
                <a:solidFill>
                  <a:srgbClr val="202A35"/>
                </a:solidFill>
                <a:latin typeface="Arial"/>
              </a:defRPr>
            </a:pPr>
            <a:r>
              <a:t>• Дата обращения: 2 сентября 2026 года.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