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внешние_контуры_имаш_ран_гиперграф_коопераци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594360"/>
            <a:ext cx="5897880" cy="3319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777240"/>
            <a:ext cx="5120640" cy="1417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3800" b="1">
                <a:solidFill>
                  <a:srgbClr val="123B73"/>
                </a:solidFill>
                <a:latin typeface="Liberation Sans"/>
              </a:rPr>
              <a:t>ГИПЕРГРАФЫ
ИМАШ РАН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240280"/>
            <a:ext cx="5029200" cy="68580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300" b="1">
                <a:solidFill>
                  <a:srgbClr val="1D6FC0"/>
                </a:solidFill>
                <a:latin typeface="Liberation Sans"/>
              </a:rPr>
              <a:t>Внешние контуры и единый контур результата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3017520"/>
            <a:ext cx="5029200" cy="74980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00" b="0">
                <a:solidFill>
                  <a:srgbClr val="66758A"/>
                </a:solidFill>
                <a:latin typeface="Liberation Sans"/>
              </a:rPr>
              <a:t>Проектная модель перехода от административной схемы к институту-конструктору полного цикла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0352" y="4160520"/>
            <a:ext cx="11109960" cy="12618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AF4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4361688"/>
            <a:ext cx="2057400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400" b="1">
                <a:solidFill>
                  <a:srgbClr val="1D6FC0"/>
                </a:solidFill>
                <a:latin typeface="Liberation Sans"/>
              </a:rPr>
              <a:t>ГЛАВНЫЙ ТЕЗИС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681728"/>
            <a:ext cx="10378440" cy="65836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900" b="1">
                <a:solidFill>
                  <a:srgbClr val="123B73"/>
                </a:solidFill>
                <a:latin typeface="Liberation Sans"/>
              </a:rPr>
              <a:t>Сильные научные школы становятся сильным институтом, когда ключевые связи с внешней средой имеют владельцев, данные, правила и доказательства результата.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45352"/>
            <a:ext cx="4114800" cy="22860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000" b="0">
                <a:solidFill>
                  <a:srgbClr val="66758A"/>
                </a:solidFill>
                <a:latin typeface="Liberation Sans"/>
              </a:rPr>
              <a:t>Рабочая концепция •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Статус и назначение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Рабочая модель — не утверждённая оргструктура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ВВЕДЕНИЕ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5440680" cy="1828800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188720"/>
            <a:ext cx="64008" cy="1828800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1298448"/>
            <a:ext cx="518464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Что сохраняем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691640"/>
            <a:ext cx="5184648" cy="122529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действующие научные школы и лаборатории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административные полномочия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базовые сервисы и инфраструктуру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научную ответственность руководителей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188720"/>
            <a:ext cx="5440680" cy="1828800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6208" y="1188720"/>
            <a:ext cx="64008" cy="182880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1298448"/>
            <a:ext cx="518464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Что добавляем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1691640"/>
            <a:ext cx="5184648" cy="122529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матричный проектный контур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владельцев сквозных связей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цифровые паспорта узлов и гиперрёбер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ворота, балансы и доказательства результата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337560"/>
            <a:ext cx="11173968" cy="1188720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2920" y="3337560"/>
            <a:ext cx="64008" cy="1188720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" y="3447288"/>
            <a:ext cx="10917936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Объект управления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" y="3840480"/>
            <a:ext cx="10917936" cy="58521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600">
                <a:solidFill>
                  <a:srgbClr val="1F2D3D"/>
                </a:solidFill>
                <a:latin typeface="Liberation Sans"/>
              </a:rPr>
              <a:t>• не отдельное подразделение, а путь результата: заказ → научный ответ → модель → прототип → испытания → стандарт/IP → пилот → внедрение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800600"/>
            <a:ext cx="11173968" cy="1152144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2920" y="4800600"/>
            <a:ext cx="64008" cy="1152144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" y="4910328"/>
            <a:ext cx="10917936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Ожидаемый эффект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" y="5303520"/>
            <a:ext cx="10917936" cy="54864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500">
                <a:solidFill>
                  <a:srgbClr val="1F2D3D"/>
                </a:solidFill>
                <a:latin typeface="Liberation Sans"/>
              </a:rPr>
              <a:t>• короче цикл; прозрачнее портфель; выше загрузка оборудования; меньше разрывов между наукой, инженерией и заказчиком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Исходная точка: действующая структура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Оргсхема показывает подчинённость, но не весь маршрут результата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ИСХОДНАЯ СХЕМА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urrent_upper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70432"/>
            <a:ext cx="6537960" cy="437083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223760" y="1188720"/>
            <a:ext cx="4480560" cy="1325880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23760" y="1188720"/>
            <a:ext cx="64008" cy="132588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88352" y="1298448"/>
            <a:ext cx="42245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Что видно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88352" y="1691640"/>
            <a:ext cx="4224528" cy="72237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научные подразделения</a:t>
            </a:r>
          </a:p>
          <a:p>
            <a:pPr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проекты и вспомогательные блоки</a:t>
            </a:r>
          </a:p>
          <a:p>
            <a:pPr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функциональные и обслуживающие службы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23760" y="2743200"/>
            <a:ext cx="4480560" cy="1325880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223760" y="2743200"/>
            <a:ext cx="64008" cy="1325880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88352" y="2852928"/>
            <a:ext cx="42245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Чего не видно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88352" y="3246120"/>
            <a:ext cx="4224528" cy="72237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единая ответственность за результат</a:t>
            </a:r>
          </a:p>
          <a:p>
            <a:pPr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маршрут заказа до внедрения</a:t>
            </a:r>
          </a:p>
          <a:p>
            <a:pPr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потоки данных, ресурсов и доказательств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60" y="4297680"/>
            <a:ext cx="4480560" cy="1234440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23760" y="4297680"/>
            <a:ext cx="64008" cy="1234440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8352" y="4407408"/>
            <a:ext cx="42245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Вывод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88352" y="4800600"/>
            <a:ext cx="4224528" cy="63093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500">
                <a:solidFill>
                  <a:srgbClr val="1F2D3D"/>
                </a:solidFill>
                <a:latin typeface="Liberation Sans"/>
              </a:rPr>
              <a:t>• оргструктуру следует дополнить гиперграфом кооперации и жизненного цикла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Почему гиперграф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Реальная задача объединяет не два узла, а коалицию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МЕТОД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8" y="1188720"/>
            <a:ext cx="2743200" cy="1600200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5488" y="1188720"/>
            <a:ext cx="64008" cy="160020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298448"/>
            <a:ext cx="24871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900" b="1">
                <a:solidFill>
                  <a:srgbClr val="123B73"/>
                </a:solidFill>
                <a:latin typeface="Liberation Sans"/>
              </a:rPr>
              <a:t>Узел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691640"/>
            <a:ext cx="2487168" cy="99669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лаборатория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проект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заказчик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стенд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компетенция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1568" y="1188720"/>
            <a:ext cx="2743200" cy="1600200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01568" y="1188720"/>
            <a:ext cx="64008" cy="1600200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6160" y="1298448"/>
            <a:ext cx="24871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900" b="1">
                <a:solidFill>
                  <a:srgbClr val="123B73"/>
                </a:solidFill>
                <a:latin typeface="Liberation Sans"/>
              </a:rPr>
              <a:t>Ребро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1691640"/>
            <a:ext cx="2487168" cy="99669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связь двух объектов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например: лаборатория использует стенд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27648" y="1188720"/>
            <a:ext cx="5358384" cy="1600200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27648" y="1188720"/>
            <a:ext cx="64008" cy="1600200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298448"/>
            <a:ext cx="5102352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900" b="1">
                <a:solidFill>
                  <a:srgbClr val="123B73"/>
                </a:solidFill>
                <a:latin typeface="Liberation Sans"/>
              </a:rPr>
              <a:t>Гиперребро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1691640"/>
            <a:ext cx="5102352" cy="99669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единая связь: заказчик + школа + программа + КБ + испытания + финансирование + стандарт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154680"/>
            <a:ext cx="1097280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2300" b="1">
                <a:solidFill>
                  <a:srgbClr val="123B73"/>
                </a:solidFill>
                <a:latin typeface="Liberation Sans"/>
              </a:rPr>
              <a:t>Гиперребро получает управленческий паспорт</a:t>
            </a:r>
          </a:p>
        </p:txBody>
      </p:sp>
      <p:sp>
        <p:nvSpPr>
          <p:cNvPr id="20" name="Oval 19"/>
          <p:cNvSpPr/>
          <p:nvPr/>
        </p:nvSpPr>
        <p:spPr>
          <a:xfrm>
            <a:off x="594360" y="3794760"/>
            <a:ext cx="530352" cy="530352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владелец</a:t>
            </a:r>
          </a:p>
        </p:txBody>
      </p:sp>
      <p:sp>
        <p:nvSpPr>
          <p:cNvPr id="23" name="Oval 22"/>
          <p:cNvSpPr/>
          <p:nvPr/>
        </p:nvSpPr>
        <p:spPr>
          <a:xfrm>
            <a:off x="2221992" y="3794760"/>
            <a:ext cx="530352" cy="53035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221992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93392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участники</a:t>
            </a:r>
          </a:p>
        </p:txBody>
      </p:sp>
      <p:sp>
        <p:nvSpPr>
          <p:cNvPr id="26" name="Oval 25"/>
          <p:cNvSpPr/>
          <p:nvPr/>
        </p:nvSpPr>
        <p:spPr>
          <a:xfrm>
            <a:off x="3849624" y="3794760"/>
            <a:ext cx="530352" cy="530352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49624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21024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данные</a:t>
            </a:r>
          </a:p>
        </p:txBody>
      </p:sp>
      <p:sp>
        <p:nvSpPr>
          <p:cNvPr id="29" name="Oval 28"/>
          <p:cNvSpPr/>
          <p:nvPr/>
        </p:nvSpPr>
        <p:spPr>
          <a:xfrm>
            <a:off x="5477256" y="3794760"/>
            <a:ext cx="530352" cy="530352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77256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48656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ресурсы</a:t>
            </a:r>
          </a:p>
        </p:txBody>
      </p:sp>
      <p:sp>
        <p:nvSpPr>
          <p:cNvPr id="32" name="Oval 31"/>
          <p:cNvSpPr/>
          <p:nvPr/>
        </p:nvSpPr>
        <p:spPr>
          <a:xfrm>
            <a:off x="7104888" y="3794760"/>
            <a:ext cx="530352" cy="530352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04888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76288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сроки</a:t>
            </a:r>
          </a:p>
        </p:txBody>
      </p:sp>
      <p:sp>
        <p:nvSpPr>
          <p:cNvPr id="35" name="Oval 34"/>
          <p:cNvSpPr/>
          <p:nvPr/>
        </p:nvSpPr>
        <p:spPr>
          <a:xfrm>
            <a:off x="8732520" y="3794760"/>
            <a:ext cx="530352" cy="530352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32520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03920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риски</a:t>
            </a:r>
          </a:p>
        </p:txBody>
      </p:sp>
      <p:sp>
        <p:nvSpPr>
          <p:cNvPr id="38" name="Oval 37"/>
          <p:cNvSpPr/>
          <p:nvPr/>
        </p:nvSpPr>
        <p:spPr>
          <a:xfrm>
            <a:off x="10360152" y="3794760"/>
            <a:ext cx="530352" cy="530352"/>
          </a:xfrm>
          <a:prstGeom prst="ellipse">
            <a:avLst/>
          </a:prstGeom>
          <a:solidFill>
            <a:srgbClr val="1A94A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360152" y="3803904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31552" y="4407408"/>
            <a:ext cx="987552" cy="2743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метрика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60120" y="5074920"/>
            <a:ext cx="10287000" cy="822960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60120" y="5074920"/>
            <a:ext cx="64008" cy="822960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24712" y="5184648"/>
            <a:ext cx="100309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Результат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24712" y="5577840"/>
            <a:ext cx="10030968" cy="21945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500">
                <a:solidFill>
                  <a:srgbClr val="1F2D3D"/>
                </a:solidFill>
                <a:latin typeface="Liberation Sans"/>
              </a:rPr>
              <a:t>• коалиция становится наблюдаемым и управляемым объектом, а не набором неформальных договорённостей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Внутренние контуры ИМАШ РАН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Научные школы, программы, платформы, проектные ячейки, ГРИД и сервисы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ВНУТРЕННИЙ ГИПЕРГРАФ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гиперграфы_имаш_ран_внутренние_контуры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065" y="1024128"/>
            <a:ext cx="9455964" cy="5321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Внешние контуры ИМАШ РАН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Источники задач, ресурсов, площадок и партнёрств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ВНЕШНИЙ ГИПЕРГРАФ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внешние_контуры_имаш_ран_гиперграф_коопераци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065" y="1024128"/>
            <a:ext cx="9455964" cy="5321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Восемь базовых внешних контуров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Каждый контур должен иметь вход, выход, владельца и метрику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КАРТА КОНТУРОВ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8912" y="1234440"/>
            <a:ext cx="2670048" cy="1572768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" y="1234440"/>
            <a:ext cx="64008" cy="1572768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3503" y="134416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1. Государственный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3" y="173736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приоритеты и заказ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28416" y="1234440"/>
            <a:ext cx="2670048" cy="1572768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28416" y="1234440"/>
            <a:ext cx="64008" cy="1572768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93008" y="134416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2. Академический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3008" y="173736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школы и экспертиза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234440"/>
            <a:ext cx="2670048" cy="1572768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234440"/>
            <a:ext cx="64008" cy="1572768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2512" y="134416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3. Индустриальный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173736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задачи и внедрение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07424" y="1234440"/>
            <a:ext cx="2670048" cy="1572768"/>
          </a:xfrm>
          <a:prstGeom prst="roundRect">
            <a:avLst/>
          </a:prstGeom>
          <a:solidFill>
            <a:srgbClr val="E8F7FA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07424" y="1234440"/>
            <a:ext cx="64008" cy="1572768"/>
          </a:xfrm>
          <a:prstGeom prst="rect">
            <a:avLst/>
          </a:prstGeom>
          <a:solidFill>
            <a:srgbClr val="1A94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72016" y="134416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4. Технологический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2016" y="173736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КБ, полигоны, стандарты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3108960"/>
            <a:ext cx="2670048" cy="1572768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38912" y="3108960"/>
            <a:ext cx="64008" cy="1572768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3" y="321868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5. Региональный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3" y="361188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пилоты и тиражирование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328416" y="3108960"/>
            <a:ext cx="2670048" cy="1572768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328416" y="3108960"/>
            <a:ext cx="64008" cy="1572768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93008" y="321868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6. Образовательный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3008" y="361188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кадры и школы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3108960"/>
            <a:ext cx="2670048" cy="1572768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17920" y="3108960"/>
            <a:ext cx="64008" cy="1572768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82512" y="321868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7. Финансовый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82512" y="361188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гранты и инвестиции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07424" y="3108960"/>
            <a:ext cx="2670048" cy="1572768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07424" y="3108960"/>
            <a:ext cx="64008" cy="1572768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272016" y="3218688"/>
            <a:ext cx="24140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8. Цифровой и правовой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72016" y="3611880"/>
            <a:ext cx="2414015" cy="96926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данные, ИС, НПА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" y="5212080"/>
            <a:ext cx="11411712" cy="749808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8912" y="5212080"/>
            <a:ext cx="64008" cy="749808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3503" y="5321808"/>
            <a:ext cx="111556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Общее правило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3503" y="5715000"/>
            <a:ext cx="11155680" cy="146303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внешний контур считается подключённым только тогда, когда определён маршрут до внутренней проектной ячейки и обратно — к подтверждённому результату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Онтология узлов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Что должно получить цифровые паспорта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ДАННЫЕ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8912" y="1207008"/>
            <a:ext cx="2688336" cy="162763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" y="1207008"/>
            <a:ext cx="64008" cy="162763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3503" y="131673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Наука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3" y="170992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школы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лаборатории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методы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28416" y="1207008"/>
            <a:ext cx="2688336" cy="1627632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28416" y="1207008"/>
            <a:ext cx="64008" cy="1627632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93008" y="131673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Проекты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3008" y="170992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заказы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НИР/ОКР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пилоты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207008"/>
            <a:ext cx="2688336" cy="162763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207008"/>
            <a:ext cx="64008" cy="162763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2512" y="131673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Технологии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170992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материалы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конструкции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процессы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07424" y="1207008"/>
            <a:ext cx="2688336" cy="1627632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07424" y="1207008"/>
            <a:ext cx="64008" cy="1627632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72016" y="131673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Ресурсы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2016" y="170992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оборудование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финансы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вычисления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3127248"/>
            <a:ext cx="2688336" cy="1627632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38912" y="3127248"/>
            <a:ext cx="64008" cy="1627632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3" y="323697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Люди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3" y="363016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компетенции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роли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команды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328416" y="3127248"/>
            <a:ext cx="2688336" cy="1627632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328416" y="3127248"/>
            <a:ext cx="64008" cy="1627632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93008" y="323697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Партнёры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3008" y="363016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государство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РАН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предприятия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3127248"/>
            <a:ext cx="2688336" cy="1627632"/>
          </a:xfrm>
          <a:prstGeom prst="roundRect">
            <a:avLst/>
          </a:prstGeom>
          <a:solidFill>
            <a:srgbClr val="F4F6F8"/>
          </a:solidFill>
          <a:ln w="10160">
            <a:solidFill>
              <a:srgbClr val="667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17920" y="3127248"/>
            <a:ext cx="64008" cy="1627632"/>
          </a:xfrm>
          <a:prstGeom prst="rect">
            <a:avLst/>
          </a:prstGeom>
          <a:solidFill>
            <a:srgbClr val="667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82512" y="323697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Нормативность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82512" y="363016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стандарты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IP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договоры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07424" y="3127248"/>
            <a:ext cx="2688336" cy="1627632"/>
          </a:xfrm>
          <a:prstGeom prst="roundRect">
            <a:avLst/>
          </a:prstGeom>
          <a:solidFill>
            <a:srgbClr val="E8F7FA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07424" y="3127248"/>
            <a:ext cx="64008" cy="1627632"/>
          </a:xfrm>
          <a:prstGeom prst="rect">
            <a:avLst/>
          </a:prstGeom>
          <a:solidFill>
            <a:srgbClr val="1A94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272016" y="3236976"/>
            <a:ext cx="243230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50" b="1">
                <a:solidFill>
                  <a:srgbClr val="123B73"/>
                </a:solidFill>
                <a:latin typeface="Liberation Sans"/>
              </a:rPr>
              <a:t>Результаты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72016" y="3630168"/>
            <a:ext cx="2432304" cy="10241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прототипы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акты</a:t>
            </a:r>
          </a:p>
          <a:p>
            <a:pPr>
              <a:spcAft>
                <a:spcPts val="200"/>
              </a:spcAft>
            </a:pPr>
            <a:r>
              <a:rPr sz="1250">
                <a:solidFill>
                  <a:srgbClr val="1F2D3D"/>
                </a:solidFill>
                <a:latin typeface="Liberation Sans"/>
              </a:rPr>
              <a:t>• эффекты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" y="5239512"/>
            <a:ext cx="11411712" cy="71323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8912" y="5239512"/>
            <a:ext cx="64008" cy="71323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3503" y="5349240"/>
            <a:ext cx="111556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Минимальный паспорт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3503" y="5742432"/>
            <a:ext cx="11155680" cy="10972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ID • тип • владелец • состояние • связи • ресурсы • ограничения • документы • история изменений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Ключевые гиперрёбра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Связи, которые необходимо сделать управляемыми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СВЯЗИ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170432"/>
            <a:ext cx="5468112" cy="98755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64008" cy="98755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1280160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Заказ ↔ школа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673352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потребность → научный ответ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170432"/>
            <a:ext cx="5468112" cy="98755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170432"/>
            <a:ext cx="64008" cy="98755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1280160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Школа ↔ программа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1673352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компетенции → комплекс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395728"/>
            <a:ext cx="5468112" cy="987552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2920" y="2395728"/>
            <a:ext cx="64008" cy="987552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" y="2505456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Программа ↔ платформа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" y="2898648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КБ, ЦКП, испытания, ИИ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2395728"/>
            <a:ext cx="5468112" cy="987552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2395728"/>
            <a:ext cx="64008" cy="987552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82512" y="2505456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Проект ↔ жизненный цикл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2512" y="2898648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ворота и ответственность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621024"/>
            <a:ext cx="5468112" cy="987552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2920" y="3621024"/>
            <a:ext cx="64008" cy="987552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" y="3730752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Данные ↔ сервисы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4123944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качество, доступ, безопасность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0" y="3621024"/>
            <a:ext cx="5468112" cy="987552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17920" y="3621024"/>
            <a:ext cx="64008" cy="987552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82512" y="3730752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Баланс ↔ решение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2512" y="4123944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сценарий и ресурсный выбор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" y="4846320"/>
            <a:ext cx="5468112" cy="987552"/>
          </a:xfrm>
          <a:prstGeom prst="roundRect">
            <a:avLst/>
          </a:prstGeom>
          <a:solidFill>
            <a:srgbClr val="E8F7FA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02920" y="4846320"/>
            <a:ext cx="64008" cy="987552"/>
          </a:xfrm>
          <a:prstGeom prst="rect">
            <a:avLst/>
          </a:prstGeom>
          <a:solidFill>
            <a:srgbClr val="1A94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7512" y="4956048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Партнёр ↔ результат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512" y="5349240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внедрение и эффект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17920" y="4846320"/>
            <a:ext cx="5468112" cy="98755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17920" y="4846320"/>
            <a:ext cx="64008" cy="98755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82512" y="4956048"/>
            <a:ext cx="5212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Пилот ↔ тиражирование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2512" y="5349240"/>
            <a:ext cx="5212080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типовой пакет решения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02920" y="6071616"/>
            <a:ext cx="11183112" cy="438912"/>
          </a:xfrm>
          <a:prstGeom prst="roundRect">
            <a:avLst/>
          </a:prstGeom>
          <a:solidFill>
            <a:srgbClr val="123B73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02920" y="6071616"/>
            <a:ext cx="64008" cy="43891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7512" y="6181344"/>
            <a:ext cx="1092708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350" b="1">
                <a:solidFill>
                  <a:srgbClr val="123B73"/>
                </a:solidFill>
                <a:latin typeface="Liberation Sans"/>
              </a:rPr>
              <a:t>Условие управляемости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7512" y="6574536"/>
            <a:ext cx="10927080" cy="-16459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>
                <a:solidFill>
                  <a:srgbClr val="1F2D3D"/>
                </a:solidFill>
                <a:latin typeface="Liberation Sans"/>
              </a:rPr>
              <a:t>• владелец + паспорт + правила изменения + метрика + доказательство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Единый контур результата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Внешние контуры формируют спрос; внутренние — превращают его в результат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ПУТЬ РЕЗУЛЬТАТА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гиперграф_имаш_ран_путь_результат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065" y="1024128"/>
            <a:ext cx="9455964" cy="5321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Ворота жизненного цикла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Каждый переход подтверждается данными и решением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GATE-MODEL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29768" y="1508760"/>
            <a:ext cx="667512" cy="66751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9768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Заказ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179576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865376" y="1508760"/>
            <a:ext cx="667512" cy="667512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65376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00784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Гипотеза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615184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300984" y="1508760"/>
            <a:ext cx="667512" cy="667512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00984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36392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Модель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050792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736592" y="1508760"/>
            <a:ext cx="667512" cy="667512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36592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Прототип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486400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172200" y="1508760"/>
            <a:ext cx="667512" cy="667512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72200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07608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Испытания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6922008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607808" y="1508760"/>
            <a:ext cx="667512" cy="667512"/>
          </a:xfrm>
          <a:prstGeom prst="ellipse">
            <a:avLst/>
          </a:prstGeom>
          <a:solidFill>
            <a:srgbClr val="1A94A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07808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43216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Стандарт/IP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8357616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043416" y="1508760"/>
            <a:ext cx="667512" cy="667512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043416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78824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Пилот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9793224" y="1728216"/>
            <a:ext cx="566928" cy="219456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479024" y="1508760"/>
            <a:ext cx="667512" cy="667512"/>
          </a:xfrm>
          <a:prstGeom prst="ellipse">
            <a:avLst/>
          </a:prstGeom>
          <a:solidFill>
            <a:srgbClr val="123B7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479024" y="1517904"/>
            <a:ext cx="667512" cy="649224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Liberation Sans"/>
              </a:rPr>
              <a:t>G7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14432" y="2267712"/>
            <a:ext cx="10058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250" b="1">
                <a:solidFill>
                  <a:srgbClr val="1F2D3D"/>
                </a:solidFill>
                <a:latin typeface="Liberation Sans"/>
              </a:rPr>
              <a:t>Тираж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02920" y="2907792"/>
            <a:ext cx="3657600" cy="24505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02920" y="2907792"/>
            <a:ext cx="64008" cy="245059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7512" y="3017520"/>
            <a:ext cx="34015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Обязательные доказательства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7512" y="3410712"/>
            <a:ext cx="3401568" cy="18470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паспорт задачи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модель и исходные данные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конструкторская документация/ПО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протоколы испытаний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IP и стандарты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акт пилота и эффект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315968" y="2907792"/>
            <a:ext cx="3657600" cy="245059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315968" y="2907792"/>
            <a:ext cx="64008" cy="245059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480559" y="3017520"/>
            <a:ext cx="34015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Кто принимает решения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80559" y="3410712"/>
            <a:ext cx="3401568" cy="18470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заказчик и портфельный совет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научный руководитель и учёный совет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главный конструктор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испытательный центр и валидатор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право/IP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партнёр по внедрению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129016" y="2907792"/>
            <a:ext cx="3557016" cy="2450592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129016" y="2907792"/>
            <a:ext cx="64008" cy="2450592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293608" y="3017520"/>
            <a:ext cx="330098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Стоп-факторы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93608" y="3410712"/>
            <a:ext cx="3300984" cy="18470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нет владельца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нет критерия приёмки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не закрыт ресурсный дефицит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не определён правовой режим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нет площадки пилота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Управление гиперрёбрами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Наблюдение, классификация, сценарий, решение, действие и контроль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УПРАВЛЕНИЕ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гиперграфы_имаш_ран_контуры_управлен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065" y="1024128"/>
            <a:ext cx="9455964" cy="5321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Цифровой ГРИД: девять реестров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Не новая «витрина», а единая модель данных и связей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ЦИФРОВОЙ КОНТУР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261872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5528" y="1426463"/>
            <a:ext cx="530352" cy="530352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1435607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490472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Узлы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1261872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0288" y="1426463"/>
            <a:ext cx="530352" cy="53035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0288" y="1435607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7800" y="1490472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Гиперрёбра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47888" y="1261872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85048" y="1426463"/>
            <a:ext cx="530352" cy="530352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5048" y="1435607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0" y="1490472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Компетенции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2679191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95528" y="2843784"/>
            <a:ext cx="530352" cy="530352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2852927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2907791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Оборудование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53128" y="2679191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90288" y="2843784"/>
            <a:ext cx="530352" cy="530352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90288" y="2852927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800" y="2907791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Проекты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47888" y="2679191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85048" y="2843784"/>
            <a:ext cx="530352" cy="530352"/>
          </a:xfrm>
          <a:prstGeom prst="ellipse">
            <a:avLst/>
          </a:prstGeom>
          <a:solidFill>
            <a:srgbClr val="1A94A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85048" y="2852927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52560" y="2907791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Данные и модели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8368" y="4096512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95528" y="4261104"/>
            <a:ext cx="530352" cy="530352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95528" y="4270248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4325112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НМА и стандарты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53128" y="4096512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3B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590288" y="4261104"/>
            <a:ext cx="530352" cy="530352"/>
          </a:xfrm>
          <a:prstGeom prst="ellipse">
            <a:avLst/>
          </a:prstGeom>
          <a:solidFill>
            <a:srgbClr val="123B7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90288" y="4270248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57800" y="4325112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Партнёры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47888" y="4096512"/>
            <a:ext cx="3401568" cy="10424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385048" y="4261104"/>
            <a:ext cx="530352" cy="53035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85048" y="4270248"/>
            <a:ext cx="530352" cy="51206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Liberation Sans"/>
              </a:rPr>
              <a:t>R9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52560" y="4325112"/>
            <a:ext cx="2331720" cy="5029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Результаты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8368" y="5596128"/>
            <a:ext cx="10972800" cy="6217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58368" y="5596128"/>
            <a:ext cx="64008" cy="62179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22959" y="5705856"/>
            <a:ext cx="107167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Технический принцип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59" y="6099048"/>
            <a:ext cx="10716768" cy="18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единые идентификаторы • справочники • API • журнал происхождения • права доступа • качество данных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19 связанных балансов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Решение принимается не по одному бюджету, а по системе ограничений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БАЛАНСЫ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11480" y="1170432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1307592"/>
            <a:ext cx="438912" cy="438912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316736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" y="1380744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Стратегия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3200" y="1170432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834640" y="1307592"/>
            <a:ext cx="438912" cy="43891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34640" y="1316736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6704" y="1380744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Наука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74920" y="1170432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166359" y="1307592"/>
            <a:ext cx="438912" cy="438912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6359" y="1316736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8424" y="1380744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Производство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6640" y="1170432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498079" y="1307592"/>
            <a:ext cx="438912" cy="438912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79" y="1316736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10144" y="1380744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Материалы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738359" y="1170432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29799" y="1307592"/>
            <a:ext cx="438912" cy="438912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829799" y="1316736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41863" y="1380744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Энергия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2340864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02920" y="2478024"/>
            <a:ext cx="438912" cy="438912"/>
          </a:xfrm>
          <a:prstGeom prst="ellipse">
            <a:avLst/>
          </a:prstGeom>
          <a:solidFill>
            <a:srgbClr val="1A94A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" y="2487168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4984" y="2551176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Инфраструктура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2340864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834640" y="2478024"/>
            <a:ext cx="438912" cy="438912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834640" y="2487168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46704" y="2551176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Кадры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74920" y="2340864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166359" y="2478024"/>
            <a:ext cx="438912" cy="438912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66359" y="2487168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78424" y="2551176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Компетенции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406640" y="2340864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98079" y="2478024"/>
            <a:ext cx="438912" cy="43891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79" y="2487168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10144" y="2551176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Оборудование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38359" y="2340864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829799" y="2478024"/>
            <a:ext cx="438912" cy="438912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829799" y="2487168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341863" y="2551176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Проекты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11480" y="3511296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502920" y="3648456"/>
            <a:ext cx="438912" cy="438912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2920" y="3657599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14984" y="3721608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Финансы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2743200" y="3511296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2834640" y="3648456"/>
            <a:ext cx="438912" cy="438912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834640" y="3657599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46704" y="3721608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Инвестиции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074920" y="3511296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5166359" y="3648456"/>
            <a:ext cx="438912" cy="438912"/>
          </a:xfrm>
          <a:prstGeom prst="ellipse">
            <a:avLst/>
          </a:prstGeom>
          <a:solidFill>
            <a:srgbClr val="1A94A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166359" y="3657599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78424" y="3721608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Право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406640" y="3511296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498079" y="3648456"/>
            <a:ext cx="438912" cy="438912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498079" y="3657599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10144" y="3721608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Данные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738359" y="3511296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829799" y="3648456"/>
            <a:ext cx="438912" cy="438912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9829799" y="3657599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341863" y="3721608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НМА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11480" y="4681728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502920" y="4818888"/>
            <a:ext cx="438912" cy="438912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02920" y="4828032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14984" y="4892040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Экология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2743200" y="4681728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834640" y="4818888"/>
            <a:ext cx="438912" cy="438912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2834640" y="4828032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17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346704" y="4892040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Регионы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5074920" y="4681728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5166359" y="4818888"/>
            <a:ext cx="438912" cy="438912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166359" y="4828032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18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678424" y="4892040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Кооперация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7406640" y="4681728"/>
            <a:ext cx="2084831" cy="8961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498079" y="4818888"/>
            <a:ext cx="438912" cy="438912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98079" y="4828032"/>
            <a:ext cx="438912" cy="420623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Liberation Sans"/>
              </a:rPr>
              <a:t>19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010144" y="4892040"/>
            <a:ext cx="1325880" cy="41148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220" b="1">
                <a:solidFill>
                  <a:srgbClr val="123B73"/>
                </a:solidFill>
                <a:latin typeface="Liberation Sans"/>
              </a:rPr>
              <a:t>Эффекты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88352" y="4690872"/>
            <a:ext cx="4251960" cy="1207008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7388352" y="4690872"/>
            <a:ext cx="64008" cy="1207008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552944" y="4800600"/>
            <a:ext cx="39959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600" b="1">
                <a:solidFill>
                  <a:srgbClr val="123B73"/>
                </a:solidFill>
                <a:latin typeface="Liberation Sans"/>
              </a:rPr>
              <a:t>Выход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552944" y="5193792"/>
            <a:ext cx="3995928" cy="60350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сценарии, обеспеченные ресурсами и доказательствами, а не формальные планы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Архитектура ответственности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Оргструктура + матрица + владельцы данных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УПРАВЛЕНИЕ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3584448" cy="13075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23B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188720"/>
            <a:ext cx="64008" cy="1307592"/>
          </a:xfrm>
          <a:prstGeom prst="rect">
            <a:avLst/>
          </a:prstGeom>
          <a:solidFill>
            <a:srgbClr val="123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298448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Директор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691640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стратегия и мандат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80" y="1188720"/>
            <a:ext cx="3584448" cy="130759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80" y="1188720"/>
            <a:ext cx="64008" cy="130759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2272" y="1298448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Учёный совет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62272" y="1691640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научное качество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188720"/>
            <a:ext cx="3584448" cy="13075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1188720"/>
            <a:ext cx="64008" cy="130759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1298448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Портфельный совет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1691640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приоритеты и ресурсы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2761488"/>
            <a:ext cx="3584448" cy="1307592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2761488"/>
            <a:ext cx="64008" cy="1307592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" y="2871216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Совет партнёров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" y="3264408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заказ и внедрение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97680" y="2761488"/>
            <a:ext cx="3584448" cy="1307592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97680" y="2761488"/>
            <a:ext cx="64008" cy="1307592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62272" y="2871216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Офис главного конструктора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62272" y="3264408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системная интеграция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0" y="2761488"/>
            <a:ext cx="3584448" cy="1307592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38160" y="2761488"/>
            <a:ext cx="64008" cy="1307592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02752" y="2871216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Учетная группа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02752" y="3264408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балансы и доказательства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4334256"/>
            <a:ext cx="3584448" cy="130759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7200" y="4334256"/>
            <a:ext cx="64008" cy="130759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1792" y="4443984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Руководители школ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792" y="4837176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компетенции и кадры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97680" y="4334256"/>
            <a:ext cx="3584448" cy="1307592"/>
          </a:xfrm>
          <a:prstGeom prst="roundRect">
            <a:avLst/>
          </a:prstGeom>
          <a:solidFill>
            <a:srgbClr val="E8F7FA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297680" y="4334256"/>
            <a:ext cx="64008" cy="1307592"/>
          </a:xfrm>
          <a:prstGeom prst="rect">
            <a:avLst/>
          </a:prstGeom>
          <a:solidFill>
            <a:srgbClr val="1A94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62272" y="4443984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Руководители платформ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2272" y="4837176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прототипы и испытания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38160" y="4334256"/>
            <a:ext cx="3584448" cy="1307592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138160" y="4334256"/>
            <a:ext cx="64008" cy="1307592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02752" y="4443984"/>
            <a:ext cx="3328415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Проектные ячейки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02752" y="4837176"/>
            <a:ext cx="3328415" cy="704087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полный цикл результата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5989320"/>
            <a:ext cx="11265408" cy="411480"/>
          </a:xfrm>
          <a:prstGeom prst="roundRect">
            <a:avLst/>
          </a:prstGeom>
          <a:solidFill>
            <a:srgbClr val="123B73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57200" y="5989320"/>
            <a:ext cx="64008" cy="41148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6099048"/>
            <a:ext cx="11009376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300" b="1">
                <a:solidFill>
                  <a:srgbClr val="123B73"/>
                </a:solidFill>
                <a:latin typeface="Liberation Sans"/>
              </a:rPr>
              <a:t>Правило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1792" y="6492240"/>
            <a:ext cx="11009376" cy="-19202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50">
                <a:solidFill>
                  <a:srgbClr val="1F2D3D"/>
                </a:solidFill>
                <a:latin typeface="Liberation Sans"/>
              </a:rPr>
              <a:t>• для каждого решения видны: инициатор • эксперт • владелец • согласующий • исполнитель • валидатор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Первые пилоты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Проверяем гиперграф на задачах с реальным заказчиком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ПИЛОТЫ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8" y="1188720"/>
            <a:ext cx="2743200" cy="4434840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5488" y="1188720"/>
            <a:ext cx="64008" cy="4434840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298448"/>
            <a:ext cx="24871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01. Материалы Нового Уклада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691640"/>
            <a:ext cx="2487168" cy="383133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керамика и синтетические кристаллы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трибология и износостойкость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образец → испытания → стандарт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производственная площадка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1188720"/>
            <a:ext cx="2743200" cy="4434840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29000" y="1188720"/>
            <a:ext cx="64008" cy="443484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93592" y="1298448"/>
            <a:ext cx="24871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02. Цифровой цикл машины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93592" y="1691640"/>
            <a:ext cx="2487168" cy="383133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единый цифровой паспорт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надёжность и остаточный ресурс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данные испытаний и эксплуатации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связь КБ, лаборатории и предприятия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82512" y="1188720"/>
            <a:ext cx="2743200" cy="4434840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82512" y="1188720"/>
            <a:ext cx="64008" cy="4434840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47104" y="1298448"/>
            <a:ext cx="248716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800" b="1">
                <a:solidFill>
                  <a:srgbClr val="123B73"/>
                </a:solidFill>
                <a:latin typeface="Liberation Sans"/>
              </a:rPr>
              <a:t>03. Человек–машина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47104" y="1691640"/>
            <a:ext cx="2487168" cy="383133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биомеханика и реабилитация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адаптивное управление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индивидуальная валидация</a:t>
            </a:r>
          </a:p>
          <a:p>
            <a:pPr>
              <a:spcAft>
                <a:spcPts val="200"/>
              </a:spcAft>
            </a:pPr>
            <a:r>
              <a:rPr sz="1400">
                <a:solidFill>
                  <a:srgbClr val="1F2D3D"/>
                </a:solidFill>
                <a:latin typeface="Liberation Sans"/>
              </a:rPr>
              <a:t>• медицина + инженерия + регион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336024" y="1188720"/>
            <a:ext cx="2377440" cy="4434840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336024" y="1188720"/>
            <a:ext cx="64008" cy="4434840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00616" y="1298448"/>
            <a:ext cx="212140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04. Виброакустика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0616" y="1691640"/>
            <a:ext cx="2121408" cy="383133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диагностика машин</a:t>
            </a:r>
          </a:p>
          <a:p>
            <a:pPr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акустические модели</a:t>
            </a:r>
          </a:p>
          <a:p>
            <a:pPr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методики и стандарты</a:t>
            </a:r>
          </a:p>
          <a:p>
            <a:pPr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отраслевое тиражирование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488" y="5852160"/>
            <a:ext cx="11237976" cy="457200"/>
          </a:xfrm>
          <a:prstGeom prst="roundRect">
            <a:avLst/>
          </a:prstGeom>
          <a:solidFill>
            <a:srgbClr val="123B73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5488" y="5852160"/>
            <a:ext cx="64008" cy="45720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961888"/>
            <a:ext cx="1098194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350" b="1">
                <a:solidFill>
                  <a:srgbClr val="123B73"/>
                </a:solidFill>
                <a:latin typeface="Liberation Sans"/>
              </a:rPr>
              <a:t>Критерии выбора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355080"/>
            <a:ext cx="10981944" cy="-14630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50">
                <a:solidFill>
                  <a:srgbClr val="1F2D3D"/>
                </a:solidFill>
                <a:latin typeface="Liberation Sans"/>
              </a:rPr>
              <a:t>• заказчик • площадка • измеримый эффект 6–12 месяцев • доступные ресурсы • тиражируемость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Дорожная карта 0–24 месяца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Сначала пилоты и доказательства — затем закрепление структуры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ДОРОЖНАЯ КАРТА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96696" y="1298448"/>
            <a:ext cx="603504" cy="603504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6696" y="1307592"/>
            <a:ext cx="603504" cy="58521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591056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500" b="1">
                <a:solidFill>
                  <a:srgbClr val="123B73"/>
                </a:solidFill>
                <a:latin typeface="Liberation Sans"/>
              </a:rPr>
              <a:t>0–30 дней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542032"/>
            <a:ext cx="1591056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761488"/>
            <a:ext cx="1408176" cy="14447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Liberation Sans"/>
              </a:rPr>
              <a:t>словарь, рабочая группа, пилоты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139696" y="3273552"/>
            <a:ext cx="256032" cy="274320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98648" y="1298448"/>
            <a:ext cx="603504" cy="603504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98648" y="1307592"/>
            <a:ext cx="603504" cy="58521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4872" y="2011680"/>
            <a:ext cx="1591056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500" b="1">
                <a:solidFill>
                  <a:srgbClr val="123B73"/>
                </a:solidFill>
                <a:latin typeface="Liberation Sans"/>
              </a:rPr>
              <a:t>1–3 мес.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04872" y="2542032"/>
            <a:ext cx="1591056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96312" y="2761488"/>
            <a:ext cx="1408176" cy="14447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Liberation Sans"/>
              </a:rPr>
              <a:t>паспорта, роли, ворота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041648" y="3273552"/>
            <a:ext cx="256032" cy="274320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800600" y="1298448"/>
            <a:ext cx="603504" cy="603504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00600" y="1307592"/>
            <a:ext cx="603504" cy="58521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06824" y="2011680"/>
            <a:ext cx="1591056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500" b="1">
                <a:solidFill>
                  <a:srgbClr val="123B73"/>
                </a:solidFill>
                <a:latin typeface="Liberation Sans"/>
              </a:rPr>
              <a:t>3–6 мес.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06824" y="2542032"/>
            <a:ext cx="1591056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98264" y="2761488"/>
            <a:ext cx="1408176" cy="14447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Liberation Sans"/>
              </a:rPr>
              <a:t>минимальный ГРИД, проектные ячейки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943600" y="3273552"/>
            <a:ext cx="256032" cy="274320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702552" y="1298448"/>
            <a:ext cx="603504" cy="603504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02552" y="1307592"/>
            <a:ext cx="603504" cy="58521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08776" y="2011680"/>
            <a:ext cx="1591056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500" b="1">
                <a:solidFill>
                  <a:srgbClr val="123B73"/>
                </a:solidFill>
                <a:latin typeface="Liberation Sans"/>
              </a:rPr>
              <a:t>6–12 мес.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08776" y="2542032"/>
            <a:ext cx="1591056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00216" y="2761488"/>
            <a:ext cx="1408176" cy="14447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Liberation Sans"/>
              </a:rPr>
              <a:t>прототипы, испытания, IP, пилоты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7845552" y="3273552"/>
            <a:ext cx="256032" cy="274320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604504" y="1298448"/>
            <a:ext cx="603504" cy="603504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04504" y="1307592"/>
            <a:ext cx="603504" cy="58521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10728" y="2011680"/>
            <a:ext cx="1591056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500" b="1">
                <a:solidFill>
                  <a:srgbClr val="123B73"/>
                </a:solidFill>
                <a:latin typeface="Liberation Sans"/>
              </a:rPr>
              <a:t>12–18 мес.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10728" y="2542032"/>
            <a:ext cx="1591056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02168" y="2761488"/>
            <a:ext cx="1408176" cy="14447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Liberation Sans"/>
              </a:rPr>
              <a:t>тиражирование и новые партнёры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9747504" y="3273552"/>
            <a:ext cx="256032" cy="274320"/>
          </a:xfrm>
          <a:prstGeom prst="rightArrow">
            <a:avLst/>
          </a:prstGeom>
          <a:solidFill>
            <a:srgbClr val="EAF4FC"/>
          </a:solidFill>
          <a:ln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506456" y="1298448"/>
            <a:ext cx="603504" cy="603504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506456" y="1307592"/>
            <a:ext cx="603504" cy="58521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Liberation Sans"/>
              </a:rP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12680" y="2011680"/>
            <a:ext cx="1591056" cy="38404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1500" b="1">
                <a:solidFill>
                  <a:srgbClr val="123B73"/>
                </a:solidFill>
                <a:latin typeface="Liberation Sans"/>
              </a:rPr>
              <a:t>18–24 мес.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2542032"/>
            <a:ext cx="1591056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104120" y="2761488"/>
            <a:ext cx="1408176" cy="14447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Liberation Sans"/>
              </a:rPr>
              <a:t>локальные акты и регулярный портфель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85800" y="4892040"/>
            <a:ext cx="10863072" cy="932688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85800" y="4892040"/>
            <a:ext cx="64008" cy="932688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0392" y="5001768"/>
            <a:ext cx="1060704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Критическое правило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0392" y="5394959"/>
            <a:ext cx="10607040" cy="329184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500">
                <a:solidFill>
                  <a:srgbClr val="1F2D3D"/>
                </a:solidFill>
                <a:latin typeface="Liberation Sans"/>
              </a:rPr>
              <a:t>• не начинать со штатной реорганизации; новая модель должна сначала доказать себя на сроках, качестве и внедрении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Как измерять работающий гиперграф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Показатели результата, а не количество совещаний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KPI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7200" y="1207008"/>
            <a:ext cx="2679192" cy="17647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207008"/>
            <a:ext cx="64008" cy="176479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316736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Портфель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709928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≥90% проектов с владельцем и воротами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55848" y="1207008"/>
            <a:ext cx="2679192" cy="1764792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55848" y="1207008"/>
            <a:ext cx="64008" cy="1764792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0440" y="1316736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Срок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1709928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−25–35% до первого прототипа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4496" y="1207008"/>
            <a:ext cx="2679192" cy="1764792"/>
          </a:xfrm>
          <a:prstGeom prst="roundRect">
            <a:avLst/>
          </a:prstGeom>
          <a:solidFill>
            <a:srgbClr val="FFF2E7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54496" y="1207008"/>
            <a:ext cx="64008" cy="1764792"/>
          </a:xfrm>
          <a:prstGeom prst="rect">
            <a:avLst/>
          </a:prstGeom>
          <a:solidFill>
            <a:srgbClr val="D978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9088" y="1316736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Внедрение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1709928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рост доли пилотов и тиражирования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53144" y="1207008"/>
            <a:ext cx="2679192" cy="1764792"/>
          </a:xfrm>
          <a:prstGeom prst="roundRect">
            <a:avLst/>
          </a:prstGeom>
          <a:solidFill>
            <a:srgbClr val="F2ECFA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53144" y="1207008"/>
            <a:ext cx="64008" cy="1764792"/>
          </a:xfrm>
          <a:prstGeom prst="rect">
            <a:avLst/>
          </a:prstGeom>
          <a:solidFill>
            <a:srgbClr val="785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17736" y="1316736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Испытания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17736" y="1709928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≥95% с независимыми протоколами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3291839"/>
            <a:ext cx="2679192" cy="1764792"/>
          </a:xfrm>
          <a:prstGeom prst="roundRect">
            <a:avLst/>
          </a:prstGeom>
          <a:solidFill>
            <a:srgbClr val="E8F7FA"/>
          </a:solidFill>
          <a:ln w="10160">
            <a:solidFill>
              <a:srgbClr val="1A94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3291839"/>
            <a:ext cx="64008" cy="1764792"/>
          </a:xfrm>
          <a:prstGeom prst="rect">
            <a:avLst/>
          </a:prstGeom>
          <a:solidFill>
            <a:srgbClr val="1A94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401568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Данные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" y="3794759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≥90% полноты паспортов пилотов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355848" y="3291839"/>
            <a:ext cx="2679192" cy="1764792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355848" y="3291839"/>
            <a:ext cx="64008" cy="1764792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20440" y="3401568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НМА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20440" y="3794759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режим IP у 100% значимых результатов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4496" y="3291839"/>
            <a:ext cx="2679192" cy="1764792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54496" y="3291839"/>
            <a:ext cx="64008" cy="1764792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9088" y="3401568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Кадры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9088" y="3794759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≥85% проектов без критического дефицита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53144" y="3291839"/>
            <a:ext cx="2679192" cy="17647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23B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53144" y="3291839"/>
            <a:ext cx="64008" cy="1764792"/>
          </a:xfrm>
          <a:prstGeom prst="rect">
            <a:avLst/>
          </a:prstGeom>
          <a:solidFill>
            <a:srgbClr val="123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17736" y="3401568"/>
            <a:ext cx="242316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Эффект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17736" y="3794759"/>
            <a:ext cx="2423160" cy="1161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валидирован по каждому завершённому пилоту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577840"/>
            <a:ext cx="11420856" cy="621792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57200" y="5577840"/>
            <a:ext cx="64008" cy="621792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21792" y="5687568"/>
            <a:ext cx="11164824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Правило KPI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1792" y="6080759"/>
            <a:ext cx="11164824" cy="18288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каждый показатель имеет источник данных, владельца, период обновления и порог управленческого решения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Риски и предохранители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Как не превратить гиперграф в параллельную бюрократию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РИСКИ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3566160" cy="1783080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188720"/>
            <a:ext cx="64008" cy="1783080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298448"/>
            <a:ext cx="33101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Новые отчёты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691640"/>
            <a:ext cx="3310128" cy="1179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один факт — одна запись; реестр заменяет дублирование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79392" y="1188720"/>
            <a:ext cx="3566160" cy="1783080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79392" y="1188720"/>
            <a:ext cx="64008" cy="1783080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43983" y="1298448"/>
            <a:ext cx="33101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Конфликт полномочий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3983" y="1691640"/>
            <a:ext cx="3310128" cy="1179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владелец гиперребра + RACI + ворота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3" y="1188720"/>
            <a:ext cx="3566160" cy="1783080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1583" y="1188720"/>
            <a:ext cx="64008" cy="1783080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66175" y="1298448"/>
            <a:ext cx="33101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Низкое качество данных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6175" y="1691640"/>
            <a:ext cx="3310128" cy="1179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справочники, валидация, владелец данных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310128"/>
            <a:ext cx="3566160" cy="1783080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310128"/>
            <a:ext cx="64008" cy="1783080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" y="3419856"/>
            <a:ext cx="33101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Пилот без заказчика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" y="3813048"/>
            <a:ext cx="3310128" cy="1179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площадка и критерии приёмки до запуска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79392" y="3310128"/>
            <a:ext cx="3566160" cy="1783080"/>
          </a:xfrm>
          <a:prstGeom prst="roundRect">
            <a:avLst/>
          </a:prstGeom>
          <a:solidFill>
            <a:srgbClr val="FCECF0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79392" y="3310128"/>
            <a:ext cx="64008" cy="1783080"/>
          </a:xfrm>
          <a:prstGeom prst="rect">
            <a:avLst/>
          </a:prstGeom>
          <a:solidFill>
            <a:srgbClr val="C8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43983" y="3419856"/>
            <a:ext cx="33101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Размывание научных школ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43983" y="3813048"/>
            <a:ext cx="3310128" cy="1179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сохранение научной ответственности и школ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01583" y="3310128"/>
            <a:ext cx="3566160" cy="1783080"/>
          </a:xfrm>
          <a:prstGeom prst="roundRect">
            <a:avLst/>
          </a:prstGeom>
          <a:solidFill>
            <a:srgbClr val="FFF8E4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01583" y="3310128"/>
            <a:ext cx="64008" cy="1783080"/>
          </a:xfrm>
          <a:prstGeom prst="rect">
            <a:avLst/>
          </a:prstGeom>
          <a:solidFill>
            <a:srgbClr val="C89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66175" y="3419856"/>
            <a:ext cx="331012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700" b="1">
                <a:solidFill>
                  <a:srgbClr val="123B73"/>
                </a:solidFill>
                <a:latin typeface="Liberation Sans"/>
              </a:rPr>
              <a:t>Утечка ИС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6175" y="3813048"/>
            <a:ext cx="3310128" cy="1179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50">
                <a:solidFill>
                  <a:srgbClr val="1F2D3D"/>
                </a:solidFill>
                <a:latin typeface="Liberation Sans"/>
              </a:rPr>
              <a:t>• режимы доступа, договоры, происхождение данных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5650992"/>
            <a:ext cx="11247120" cy="566928"/>
          </a:xfrm>
          <a:prstGeom prst="roundRect">
            <a:avLst/>
          </a:prstGeom>
          <a:solidFill>
            <a:srgbClr val="EAF7F1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7200" y="5650992"/>
            <a:ext cx="64008" cy="566928"/>
          </a:xfrm>
          <a:prstGeom prst="rect">
            <a:avLst/>
          </a:prstGeom>
          <a:solidFill>
            <a:srgbClr val="208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1792" y="5760720"/>
            <a:ext cx="10991088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Главный предохранитель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792" y="6153912"/>
            <a:ext cx="10991088" cy="-3657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>
                <a:solidFill>
                  <a:srgbClr val="1F2D3D"/>
                </a:solidFill>
                <a:latin typeface="Liberation Sans"/>
              </a:rPr>
              <a:t>• каждая новая процедура должна сокращать время решения или повышать доказательность результата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B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Решения на первые 30 дней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Шесть действий для запуска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РЕШЕНИЕ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5413248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0664" y="1453896"/>
            <a:ext cx="512064" cy="512064"/>
          </a:xfrm>
          <a:prstGeom prst="ellipse">
            <a:avLst/>
          </a:prstGeom>
          <a:solidFill>
            <a:srgbClr val="1D6FC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0664" y="1463040"/>
            <a:ext cx="512064" cy="49377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Liberation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9032" y="1417320"/>
            <a:ext cx="4370832" cy="658368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Утвердить гиперграф как пилотную управленческую модель.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234440"/>
            <a:ext cx="5413248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208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09944" y="1453896"/>
            <a:ext cx="512064" cy="512064"/>
          </a:xfrm>
          <a:prstGeom prst="ellipse">
            <a:avLst/>
          </a:prstGeom>
          <a:solidFill>
            <a:srgbClr val="208D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1463040"/>
            <a:ext cx="512064" cy="49377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Liberation Sa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68312" y="1417320"/>
            <a:ext cx="4370832" cy="658368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Назначить руководителя программы и владельца цифрового ГРИДа.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2651760"/>
            <a:ext cx="5413248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78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0664" y="2871216"/>
            <a:ext cx="512064" cy="512064"/>
          </a:xfrm>
          <a:prstGeom prst="ellipse">
            <a:avLst/>
          </a:prstGeom>
          <a:solidFill>
            <a:srgbClr val="D978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0664" y="2880360"/>
            <a:ext cx="512064" cy="49377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Liberation San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99032" y="2834640"/>
            <a:ext cx="4370832" cy="658368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Выбрать 3–4 пилота с реальными заказчиками и площадками.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2651760"/>
            <a:ext cx="5413248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85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09944" y="2871216"/>
            <a:ext cx="512064" cy="512064"/>
          </a:xfrm>
          <a:prstGeom prst="ellipse">
            <a:avLst/>
          </a:prstGeom>
          <a:solidFill>
            <a:srgbClr val="7853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9944" y="2880360"/>
            <a:ext cx="512064" cy="49377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Liberation San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8312" y="2834640"/>
            <a:ext cx="4370832" cy="658368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Создать проектные ячейки и утвердить ворота жизненного цикла.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4069080"/>
            <a:ext cx="5413248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98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40664" y="4288536"/>
            <a:ext cx="512064" cy="512064"/>
          </a:xfrm>
          <a:prstGeom prst="ellipse">
            <a:avLst/>
          </a:prstGeom>
          <a:solidFill>
            <a:srgbClr val="C8982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0664" y="4297680"/>
            <a:ext cx="512064" cy="49377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Liberation San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4251960"/>
            <a:ext cx="4370832" cy="658368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Запустить паспортизацию компетенций, оборудования и связей.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4069080"/>
            <a:ext cx="5413248" cy="10789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409944" y="4288536"/>
            <a:ext cx="512064" cy="512064"/>
          </a:xfrm>
          <a:prstGeom prst="ellipse">
            <a:avLst/>
          </a:prstGeom>
          <a:solidFill>
            <a:srgbClr val="C846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9944" y="4297680"/>
            <a:ext cx="512064" cy="49377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Liberation Sans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68312" y="4251960"/>
            <a:ext cx="4370832" cy="658368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/>
            <a:r>
              <a:rPr sz="1450" b="1">
                <a:solidFill>
                  <a:srgbClr val="123B73"/>
                </a:solidFill>
                <a:latin typeface="Liberation Sans"/>
              </a:rPr>
              <a:t>Через 90 дней провести обзор и удалить неработающие процедуры.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94360" y="5623560"/>
            <a:ext cx="11045952" cy="685800"/>
          </a:xfrm>
          <a:prstGeom prst="roundRect">
            <a:avLst/>
          </a:prstGeom>
          <a:solidFill>
            <a:srgbClr val="123B73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94360" y="5623560"/>
            <a:ext cx="64008" cy="68580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58952" y="5733288"/>
            <a:ext cx="10789920" cy="310896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550" b="1">
                <a:solidFill>
                  <a:srgbClr val="123B73"/>
                </a:solidFill>
                <a:latin typeface="Liberation Sans"/>
              </a:rPr>
              <a:t>Итоговая формула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8952" y="6126480"/>
            <a:ext cx="10789920" cy="82295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500">
                <a:solidFill>
                  <a:srgbClr val="1F2D3D"/>
                </a:solidFill>
                <a:latin typeface="Liberation Sans"/>
              </a:rPr>
              <a:t>• ИМАШ РАН = научные школы × программные комплексы × сквозные платформы × внешние контуры × цифровой ГРИД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47472" y="182880"/>
            <a:ext cx="8961120" cy="43891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2700" b="1">
                <a:solidFill>
                  <a:srgbClr val="123B73"/>
                </a:solidFill>
                <a:latin typeface="Liberation Sans"/>
              </a:rPr>
              <a:t>Гиперграф внешней экосистемы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21792"/>
            <a:ext cx="10881360" cy="2560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250" b="0">
                <a:solidFill>
                  <a:srgbClr val="1D6FC0"/>
                </a:solidFill>
                <a:latin typeface="Liberation Sans"/>
              </a:rPr>
              <a:t>Расширенная плакатная модель связей ИМАШ РАН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97312" y="164592"/>
            <a:ext cx="1335024" cy="310896"/>
          </a:xfrm>
          <a:prstGeom prst="roundRect">
            <a:avLst/>
          </a:prstGeom>
          <a:solidFill>
            <a:srgbClr val="EAF4FC"/>
          </a:solidFill>
          <a:ln w="10160">
            <a:solidFill>
              <a:srgbClr val="1D6F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33888" y="196596"/>
            <a:ext cx="1261872" cy="22860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050" b="1">
                <a:solidFill>
                  <a:srgbClr val="1D6FC0"/>
                </a:solidFill>
                <a:latin typeface="Liberation Sans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932688"/>
            <a:ext cx="11475720" cy="22860"/>
          </a:xfrm>
          <a:prstGeom prst="rect">
            <a:avLst/>
          </a:prstGeom>
          <a:solidFill>
            <a:srgbClr val="1D6F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wide_infographic_slide_poster_in_a_clean_futur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691" y="1024128"/>
            <a:ext cx="7982712" cy="53218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048" y="6556248"/>
            <a:ext cx="896112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850" b="0">
                <a:solidFill>
                  <a:srgbClr val="66758A"/>
                </a:solidFill>
                <a:latin typeface="Liberation Sans"/>
              </a:rPr>
              <a:t>Рабочая концепция • ИМАШ РАН •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20272" y="6547104"/>
            <a:ext cx="411480" cy="18288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r"/>
            <a:r>
              <a:rPr sz="850" b="0">
                <a:solidFill>
                  <a:srgbClr val="66758A"/>
                </a:solidFill>
                <a:latin typeface="Liberation San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B7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868680"/>
            <a:ext cx="10835640" cy="1170432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Liberation Sans"/>
              </a:rPr>
              <a:t>ОТ СТРУКТУРЫ ПОДРАЗДЕЛЕНИЙ
К УПРАВЛЯЕМОЙ СВЯЗАННОСТИ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1560" y="2331720"/>
            <a:ext cx="10104120" cy="96012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ctr"/>
            <a:r>
              <a:rPr sz="2200" b="0">
                <a:solidFill>
                  <a:srgbClr val="DAEBFA"/>
                </a:solidFill>
                <a:latin typeface="Liberation Sans"/>
              </a:rPr>
              <a:t>Гиперграф не отменяет организационную схему.
Он связывает научные школы, ресурсы и внешних партнёров в единый путь результата.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3886200"/>
            <a:ext cx="10195560" cy="120700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4197096"/>
            <a:ext cx="9646920" cy="53035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ctr"/>
            <a:r>
              <a:rPr sz="1800" b="1">
                <a:solidFill>
                  <a:srgbClr val="123B73"/>
                </a:solidFill>
                <a:latin typeface="Liberation Sans"/>
              </a:rPr>
              <a:t>ЗАКАЗ → НАУЧНЫЙ ОТВЕТ → МОДЕЛЬ → ПРОТОТИП → ИСПЫТАНИЯ → СТАНДАРТ → ПИЛОТ → ВНЕДРЕНИЕ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6236208"/>
            <a:ext cx="4572000" cy="228600"/>
          </a:xfrm>
          <a:prstGeom prst="rect">
            <a:avLst/>
          </a:prstGeom>
          <a:noFill/>
        </p:spPr>
        <p:txBody>
          <a:bodyPr wrap="none" lIns="54864" rIns="54864" tIns="54864" bIns="54864" anchor="t">
            <a:spAutoFit/>
          </a:bodyPr>
          <a:lstStyle/>
          <a:p>
            <a:pPr algn="l"/>
            <a:r>
              <a:rPr sz="1000" b="0">
                <a:solidFill>
                  <a:srgbClr val="B9D3EC"/>
                </a:solidFill>
                <a:latin typeface="Liberation Sans"/>
              </a:rPr>
              <a:t>Рабочая концепция • ИМАШ РАН •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Гиперграфы ИМАШ РАН: внешние контуры</dc:title>
  <dc:subject>Проектная модель внешних контуров и единого пути результата</dc:subject>
  <dc:creator>Рабочая группа проекта «Машиноведение»</dc:creator>
  <cp:keywords>ИМАШ РАН; гиперграф; внешние контуры; цифровой ГРИД; институт-конструктор</cp:keywords>
  <dc:description>Рабочая концепция; не является утвержденной организационной структурой.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