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ae81c830e4849ca" /><Relationship Type="http://schemas.openxmlformats.org/officeDocument/2006/relationships/extended-properties" Target="/docProps/app.xml" Id="Rd8b3338aba664b40" /><Relationship Type="http://schemas.openxmlformats.org/officeDocument/2006/relationships/officeDocument" Target="/ppt/presentation.xml" Id="Rc7d3e1896be6494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0bd8206200d47ac"/>
  </p:sldMasterIdLst>
  <p:notesMasterIdLst>
    <p:notesMasterId xmlns:r="http://schemas.openxmlformats.org/officeDocument/2006/relationships" r:id="Rc80ee60d19524af7"/>
  </p:notesMasterIdLst>
  <p:sldIdLst>
    <p:sldId xmlns:r="http://schemas.openxmlformats.org/officeDocument/2006/relationships" id="256" r:id="Rfdea780d16c249b2"/>
    <p:sldId xmlns:r="http://schemas.openxmlformats.org/officeDocument/2006/relationships" id="257" r:id="R3188e380c33647cb"/>
    <p:sldId xmlns:r="http://schemas.openxmlformats.org/officeDocument/2006/relationships" id="258" r:id="R1cdb5b2d13894f0c"/>
    <p:sldId xmlns:r="http://schemas.openxmlformats.org/officeDocument/2006/relationships" id="259" r:id="Rfd2a7e4140604273"/>
    <p:sldId xmlns:r="http://schemas.openxmlformats.org/officeDocument/2006/relationships" id="260" r:id="R28ba43d565054209"/>
    <p:sldId xmlns:r="http://schemas.openxmlformats.org/officeDocument/2006/relationships" id="261" r:id="R2ef0950fefdd4a2a"/>
    <p:sldId xmlns:r="http://schemas.openxmlformats.org/officeDocument/2006/relationships" id="262" r:id="R4a371a9c30b34739"/>
    <p:sldId xmlns:r="http://schemas.openxmlformats.org/officeDocument/2006/relationships" id="263" r:id="Rb9260c01d80f494e"/>
    <p:sldId xmlns:r="http://schemas.openxmlformats.org/officeDocument/2006/relationships" id="264" r:id="R323334c73549408c"/>
    <p:sldId xmlns:r="http://schemas.openxmlformats.org/officeDocument/2006/relationships" id="265" r:id="Re895e7e0ce6c47dc"/>
    <p:sldId xmlns:r="http://schemas.openxmlformats.org/officeDocument/2006/relationships" id="266" r:id="Re494456437894317"/>
    <p:sldId xmlns:r="http://schemas.openxmlformats.org/officeDocument/2006/relationships" id="267" r:id="R4b783fab6d0245a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c3365bca1e14b63" /><Relationship Type="http://schemas.openxmlformats.org/officeDocument/2006/relationships/slideMaster" Target="/ppt/slideMasters/slideMaster1.xml" Id="R30bd8206200d47ac" /><Relationship Type="http://schemas.openxmlformats.org/officeDocument/2006/relationships/notesMaster" Target="/ppt/notesMasters/notesMaster1.xml" Id="Rc80ee60d19524af7" /><Relationship Type="http://schemas.openxmlformats.org/officeDocument/2006/relationships/presProps" Target="/ppt/presProps.xml" Id="R4e178e1b1d7941f6" /><Relationship Type="http://schemas.openxmlformats.org/officeDocument/2006/relationships/tableStyles" Target="/ppt/tableStyles.xml" Id="Rce70149a46aa4873" /><Relationship Type="http://schemas.openxmlformats.org/officeDocument/2006/relationships/slide" Target="/ppt/slides/slide1.xml" Id="Rfdea780d16c249b2" /><Relationship Type="http://schemas.openxmlformats.org/officeDocument/2006/relationships/slide" Target="/ppt/slides/slide2.xml" Id="R3188e380c33647cb" /><Relationship Type="http://schemas.openxmlformats.org/officeDocument/2006/relationships/slide" Target="/ppt/slides/slide3.xml" Id="R1cdb5b2d13894f0c" /><Relationship Type="http://schemas.openxmlformats.org/officeDocument/2006/relationships/slide" Target="/ppt/slides/slide4.xml" Id="Rfd2a7e4140604273" /><Relationship Type="http://schemas.openxmlformats.org/officeDocument/2006/relationships/slide" Target="/ppt/slides/slide5.xml" Id="R28ba43d565054209" /><Relationship Type="http://schemas.openxmlformats.org/officeDocument/2006/relationships/slide" Target="/ppt/slides/slide6.xml" Id="R2ef0950fefdd4a2a" /><Relationship Type="http://schemas.openxmlformats.org/officeDocument/2006/relationships/slide" Target="/ppt/slides/slide7.xml" Id="R4a371a9c30b34739" /><Relationship Type="http://schemas.openxmlformats.org/officeDocument/2006/relationships/slide" Target="/ppt/slides/slide8.xml" Id="Rb9260c01d80f494e" /><Relationship Type="http://schemas.openxmlformats.org/officeDocument/2006/relationships/slide" Target="/ppt/slides/slide9.xml" Id="R323334c73549408c" /><Relationship Type="http://schemas.openxmlformats.org/officeDocument/2006/relationships/slide" Target="/ppt/slides/slide10.xml" Id="Re895e7e0ce6c47dc" /><Relationship Type="http://schemas.openxmlformats.org/officeDocument/2006/relationships/slide" Target="/ppt/slides/slide11.xml" Id="Re494456437894317" /><Relationship Type="http://schemas.openxmlformats.org/officeDocument/2006/relationships/slide" Target="/ppt/slides/slide12.xml" Id="R4b783fab6d0245a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18b27e4b769426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b4d0ffcfc5648c0" /><Relationship Type="http://schemas.openxmlformats.org/officeDocument/2006/relationships/notesMaster" Target="/ppt/notesMasters/notesMaster1.xml" Id="Rebf197e75a494a1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76138ec98b14168" /><Relationship Type="http://schemas.openxmlformats.org/officeDocument/2006/relationships/notesMaster" Target="/ppt/notesMasters/notesMaster1.xml" Id="R79e9261a5262473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ae78bd245f945aa" /><Relationship Type="http://schemas.openxmlformats.org/officeDocument/2006/relationships/notesMaster" Target="/ppt/notesMasters/notesMaster1.xml" Id="Rbe4c0ec19c4e403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a619d4e82074238" /><Relationship Type="http://schemas.openxmlformats.org/officeDocument/2006/relationships/notesMaster" Target="/ppt/notesMasters/notesMaster1.xml" Id="R89e18f9b6f4648c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4bf0eada9a64842" /><Relationship Type="http://schemas.openxmlformats.org/officeDocument/2006/relationships/notesMaster" Target="/ppt/notesMasters/notesMaster1.xml" Id="R3f461cc26e384dd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70ea76decff4b5b" /><Relationship Type="http://schemas.openxmlformats.org/officeDocument/2006/relationships/notesMaster" Target="/ppt/notesMasters/notesMaster1.xml" Id="R0a72fb6454624f1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15ec13b951c4f8d" /><Relationship Type="http://schemas.openxmlformats.org/officeDocument/2006/relationships/notesMaster" Target="/ppt/notesMasters/notesMaster1.xml" Id="Re5491770cde746b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0dd66bf610b4269" /><Relationship Type="http://schemas.openxmlformats.org/officeDocument/2006/relationships/notesMaster" Target="/ppt/notesMasters/notesMaster1.xml" Id="R99365c89982b4b9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084c159fc7d4df9" /><Relationship Type="http://schemas.openxmlformats.org/officeDocument/2006/relationships/notesMaster" Target="/ppt/notesMasters/notesMaster1.xml" Id="R72082801e4474d5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074a54490744fa6" /><Relationship Type="http://schemas.openxmlformats.org/officeDocument/2006/relationships/notesMaster" Target="/ppt/notesMasters/notesMaster1.xml" Id="R5cd826d75285441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c717eaa42844698" /><Relationship Type="http://schemas.openxmlformats.org/officeDocument/2006/relationships/notesMaster" Target="/ppt/notesMasters/notesMaster1.xml" Id="Rdc16dda45896412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a8042cb6d6c47d6" /><Relationship Type="http://schemas.openxmlformats.org/officeDocument/2006/relationships/notesMaster" Target="/ppt/notesMasters/notesMaster1.xml" Id="Rebd65daeb2ed456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Основы Нового Уклада ЭКВИЛИБРИУМ, рабочая редакция 1.0, 16.09.2026. Дополнительная основа: Конструктор Мира, сентябрь 2026. Все архитектурные роли и пилоты представлены как предложения.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Основы Нового Уклада ЭКВИЛИБРИУМ, рабочая редакция 1.0, 16.09.2026. Дополнительная основа: Конструктор Мира, сентябрь 2026. Все архитектурные роли и пилоты представлены как предложения.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Основы Нового Уклада ЭКВИЛИБРИУМ, рабочая редакция 1.0, 16.09.2026. Дополнительная основа: Конструктор Мира, сентябрь 2026. Все архитектурные роли и пилоты представлены как предложения.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Основы Нового Уклада ЭКВИЛИБРИУМ, рабочая редакция 1.0, 16.09.2026. Дополнительная основа: Конструктор Мира, сентябрь 2026. Все архитектурные роли и пилоты представлены как предложения.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Основы Нового Уклада ЭКВИЛИБРИУМ, рабочая редакция 1.0, 16.09.2026. Дополнительная основа: Конструктор Мира, сентябрь 2026. Все архитектурные роли и пилоты представлены как предложения.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Основы Нового Уклада ЭКВИЛИБРИУМ, рабочая редакция 1.0, 16.09.2026. Дополнительная основа: Конструктор Мира, сентябрь 2026. Все архитектурные роли и пилоты представлены как предложения.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Основы Нового Уклада ЭКВИЛИБРИУМ, рабочая редакция 1.0, 16.09.2026. Дополнительная основа: Конструктор Мира, сентябрь 2026. Все архитектурные роли и пилоты представлены как предложения.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Основы Нового Уклада ЭКВИЛИБРИУМ, рабочая редакция 1.0, 16.09.2026. Дополнительная основа: Конструктор Мира, сентябрь 2026. Все архитектурные роли и пилоты представлены как предложения.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Основы Нового Уклада ЭКВИЛИБРИУМ, рабочая редакция 1.0, 16.09.2026. Дополнительная основа: Конструктор Мира, сентябрь 2026. Все архитектурные роли и пилоты представлены как предложения.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Основы Нового Уклада ЭКВИЛИБРИУМ, рабочая редакция 1.0, 16.09.2026. Дополнительная основа: Конструктор Мира, сентябрь 2026. Все архитектурные роли и пилоты представлены как предложения.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Основы Нового Уклада ЭКВИЛИБРИУМ, рабочая редакция 1.0, 16.09.2026. Дополнительная основа: Конструктор Мира, сентябрь 2026. Все архитектурные роли и пилоты представлены как предложения.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Основы Нового Уклада ЭКВИЛИБРИУМ, рабочая редакция 1.0, 16.09.2026. Дополнительная основа: Конструктор Мира, сентябрь 2026. Все архитектурные роли и пилоты представлены как предложения.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30c231c1b5497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0e5af566efc42d5" /><Relationship Type="http://schemas.openxmlformats.org/officeDocument/2006/relationships/slideLayout" Target="/ppt/slideLayouts/slideLayout1.xml" Id="R8f3383ab2bac462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f3383ab2bac462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f5d13166b14585" /><Relationship Type="http://schemas.openxmlformats.org/officeDocument/2006/relationships/notesSlide" Target="/ppt/notesSlides/notesSlide1.xml" Id="R7ca437f894764a3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d3a74143434072" /><Relationship Type="http://schemas.openxmlformats.org/officeDocument/2006/relationships/notesSlide" Target="/ppt/notesSlides/notesSlide2.xml" Id="R1f61290734bb4d6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2cf488a5284c79" /><Relationship Type="http://schemas.openxmlformats.org/officeDocument/2006/relationships/notesSlide" Target="/ppt/notesSlides/notesSlide3.xml" Id="Rfaa0359acffd45e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b9b3009c854757" /><Relationship Type="http://schemas.openxmlformats.org/officeDocument/2006/relationships/notesSlide" Target="/ppt/notesSlides/notesSlide4.xml" Id="R49ae444a57f4438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17a33a8f4d4ea7" /><Relationship Type="http://schemas.openxmlformats.org/officeDocument/2006/relationships/notesSlide" Target="/ppt/notesSlides/notesSlide5.xml" Id="Re15848397f15417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bd7d22c39d435c" /><Relationship Type="http://schemas.openxmlformats.org/officeDocument/2006/relationships/notesSlide" Target="/ppt/notesSlides/notesSlide6.xml" Id="R4d6ccab180d942a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55e1bb55104b7e" /><Relationship Type="http://schemas.openxmlformats.org/officeDocument/2006/relationships/notesSlide" Target="/ppt/notesSlides/notesSlide7.xml" Id="R6ae75f62a07243d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94bb2edf994992" /><Relationship Type="http://schemas.openxmlformats.org/officeDocument/2006/relationships/notesSlide" Target="/ppt/notesSlides/notesSlide8.xml" Id="R413a1e39b4f746b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b5a338280f421e" /><Relationship Type="http://schemas.openxmlformats.org/officeDocument/2006/relationships/notesSlide" Target="/ppt/notesSlides/notesSlide9.xml" Id="Rde25df9ff21b48c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c0f0c18ba34e79" /><Relationship Type="http://schemas.openxmlformats.org/officeDocument/2006/relationships/notesSlide" Target="/ppt/notesSlides/notesSlide10.xml" Id="R0243c4741f204c0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9f4c45f2584d64" /><Relationship Type="http://schemas.openxmlformats.org/officeDocument/2006/relationships/notesSlide" Target="/ppt/notesSlides/notesSlide11.xml" Id="R8c3b0bdbc4dc4d2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94ef99f11645ba" /><Relationship Type="http://schemas.openxmlformats.org/officeDocument/2006/relationships/notesSlide" Target="/ppt/notesSlides/notesSlide12.xml" Id="Rc12b5179dd3c4c8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6FA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773CF1-9E5D-48D1-BF1F-8931CAF5F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7625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3742"/>
                </a:solidFill>
                <a:latin typeface="Arial"/>
                <a:ea typeface="Arial"/>
                <a:cs typeface="Arial"/>
              </a:rPr>
              <a:t>ЭКВИЛИБРИУМ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E1B427-5769-417B-B712-F288F4D24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CECF58-40FC-45FE-A362-D3A670583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71700"/>
            <a:ext cx="10477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875" b="1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4875" b="1">
                <a:solidFill>
                  <a:srgbClr val="173742"/>
                </a:solidFill>
                <a:latin typeface="Arial"/>
                <a:ea typeface="Arial"/>
                <a:cs typeface="Arial"/>
              </a:rPr>
              <a:t>Система согласованного</a:t>
            </a:r>
          </a:p>
          <a:p xmlns:a="http://schemas.openxmlformats.org/drawingml/2006/main">
            <a:pPr>
              <a:defRPr sz="4875" b="1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4875" b="1">
                <a:solidFill>
                  <a:srgbClr val="173742"/>
                </a:solidFill>
                <a:latin typeface="Arial"/>
                <a:ea typeface="Arial"/>
                <a:cs typeface="Arial"/>
              </a:rPr>
              <a:t>развития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95E468-32DF-4F56-9BF3-43B8E4E8C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43375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87F85"/>
                </a:solidFill>
                <a:latin typeface="Arial"/>
                <a:ea typeface="Arial"/>
                <a:cs typeface="Arial"/>
              </a:rPr>
              <a:t>Человек, территория и проверяемый результат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A231CF-F74C-4B64-8027-FDDD72720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67325"/>
            <a:ext cx="95250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Предложение к сотрудничеству</a:t>
            </a:r>
          </a:p>
          <a:p xmlns:a="http://schemas.openxmlformats.org/drawingml/2006/main">
            <a:pPr>
              <a:defRPr sz="165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Соколов Сергей Леонидович</a:t>
            </a:r>
          </a:p>
          <a:p xmlns:a="http://schemas.openxmlformats.org/drawingml/2006/main">
            <a:pPr>
              <a:defRPr sz="165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Сентябрь 2026</a:t>
            </a:r>
          </a:p>
        </p:txBody>
      </p:sp>
    </p:spTree>
    <p:extLst>
      <p:ext uri="{BB962C8B-B14F-4D97-AF65-F5344CB8AC3E}">
        <p14:creationId xmlns:p14="http://schemas.microsoft.com/office/powerpoint/2010/main" val="47048319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A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1D30B6-2503-4722-B594-29CB8E8E9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7625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3742"/>
                </a:solidFill>
                <a:latin typeface="Arial"/>
                <a:ea typeface="Arial"/>
                <a:cs typeface="Arial"/>
              </a:rPr>
              <a:t>Назначение системы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30959F-42AC-43CF-A37E-F24971454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24000"/>
            <a:ext cx="10810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Общая картина для решений, которые затрагивают несколько сфер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9C5696-B544-42F8-A9BF-1BAE0D081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B0BAA9-D847-449B-AAA1-55B3D4427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381250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0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3150" b="0">
                <a:solidFill>
                  <a:srgbClr val="087F8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6A7F7B-E896-41A1-B351-6C7FE4736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381250"/>
            <a:ext cx="9429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73742"/>
                </a:solidFill>
                <a:latin typeface="Arial"/>
                <a:ea typeface="Arial"/>
                <a:cs typeface="Arial"/>
              </a:rPr>
              <a:t>Потребности человека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124535-8173-4F88-A139-3BDA3723D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828925"/>
            <a:ext cx="9429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Цель проекта выражается в наблюдаемом улучшении условий жизни.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E56963-AD13-4A6C-BABF-9DE1F7942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7187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0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3150" b="0">
                <a:solidFill>
                  <a:srgbClr val="087F8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239E7D-AC8E-4318-89FB-15B059A3D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571875"/>
            <a:ext cx="9429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73742"/>
                </a:solidFill>
                <a:latin typeface="Arial"/>
                <a:ea typeface="Arial"/>
                <a:cs typeface="Arial"/>
              </a:rPr>
              <a:t>Связи между направлениями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78E816-3808-4BE1-B93F-A27DA2CAF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019550"/>
            <a:ext cx="9429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Решение учитывает ресурсы и последствия для других сфер.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364F2C-4631-4E25-8F24-39FB8AF8D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762500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0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3150" b="0">
                <a:solidFill>
                  <a:srgbClr val="087F8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B48F9A-14C8-45A9-A41E-418591B3D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762500"/>
            <a:ext cx="9429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73742"/>
                </a:solidFill>
                <a:latin typeface="Arial"/>
                <a:ea typeface="Arial"/>
                <a:cs typeface="Arial"/>
              </a:rPr>
              <a:t>Ответственность за результат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FCACF0-7406-465A-9EF9-BE45D67BB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5210175"/>
            <a:ext cx="9429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Обязательства, исполнение и доказательства связаны в одном проекте.</a:t>
            </a:r>
          </a:p>
        </p:txBody>
      </p:sp>
    </p:spTree>
    <p:extLst>
      <p:ext uri="{BB962C8B-B14F-4D97-AF65-F5344CB8AC3E}">
        <p14:creationId xmlns:p14="http://schemas.microsoft.com/office/powerpoint/2010/main" val="131234715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A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08CE54-6BB7-44A6-8C08-A5D52EDBF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7625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3742"/>
                </a:solidFill>
                <a:latin typeface="Arial"/>
                <a:ea typeface="Arial"/>
                <a:cs typeface="Arial"/>
              </a:rPr>
              <a:t>Предлагаемая архитектура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2E97A0-6BE9-4048-BCCF-948EC1D45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24000"/>
            <a:ext cx="10810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Назначение модулей уточняется в паспорте пилота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A162D1-31CE-462F-B5B5-342CF3A49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AA03DE-31ED-49D3-A2C6-98D970521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381250"/>
            <a:ext cx="3714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87F85"/>
                </a:solidFill>
                <a:latin typeface="Arial"/>
                <a:ea typeface="Arial"/>
                <a:cs typeface="Arial"/>
              </a:rPr>
              <a:t>ЭКВИЛИБРИУМ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7BDACA-27B4-4858-852B-11481E581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3812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Наблюдение, балансы и сценарии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B5E063-3222-44A9-ADEC-FF8E46202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200400"/>
            <a:ext cx="3714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87F85"/>
                </a:solidFill>
                <a:latin typeface="Arial"/>
                <a:ea typeface="Arial"/>
                <a:cs typeface="Arial"/>
              </a:rPr>
              <a:t>СФЕРА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9ED8B4-AFEB-4156-B479-D76DA9C0E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20040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Согласование целей и участников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143CDF-5A9B-4F03-AFCA-F500C7227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019550"/>
            <a:ext cx="3714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87F85"/>
                </a:solidFill>
                <a:latin typeface="Arial"/>
                <a:ea typeface="Arial"/>
                <a:cs typeface="Arial"/>
              </a:rPr>
              <a:t>ECO-PPA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99B9CC-067B-4FBF-A89D-DC5BE2609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0195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Ресурсы, обязательства и приёмка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CEA145-7F09-4663-93E8-881D56500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38700"/>
            <a:ext cx="3714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87F85"/>
                </a:solidFill>
                <a:latin typeface="Arial"/>
                <a:ea typeface="Arial"/>
                <a:cs typeface="Arial"/>
              </a:rPr>
              <a:t>СПЕЦЗАЩИТА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75C32E-E111-49DA-A91C-C16C4C7BA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83870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Исполнение и сопровождение</a:t>
            </a:r>
          </a:p>
        </p:txBody>
      </p:sp>
    </p:spTree>
    <p:extLst>
      <p:ext uri="{BB962C8B-B14F-4D97-AF65-F5344CB8AC3E}">
        <p14:creationId xmlns:p14="http://schemas.microsoft.com/office/powerpoint/2010/main" val="182390566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A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B2EC5F-21E5-447A-88AD-F27A61B49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7625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3742"/>
                </a:solidFill>
                <a:latin typeface="Arial"/>
                <a:ea typeface="Arial"/>
                <a:cs typeface="Arial"/>
              </a:rPr>
              <a:t>Знания и проектная память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3F81C7-F6F0-406B-BF42-4CA3E2076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654A49-6F8F-4D39-9B2E-FE8960F4C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04787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0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3150" b="0">
                <a:solidFill>
                  <a:srgbClr val="087F8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495367-6130-4B91-9F25-339149ED9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047875"/>
            <a:ext cx="9429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73742"/>
                </a:solidFill>
                <a:latin typeface="Arial"/>
                <a:ea typeface="Arial"/>
                <a:cs typeface="Arial"/>
              </a:rPr>
              <a:t>ИАЦ и Вычислительный ГРИД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273E90-C690-4213-9B99-042091818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495550"/>
            <a:ext cx="9429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Экспертиза, аналитические варианты и воспроизводимые расчёты.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41A685-3B0F-4BEF-9C98-089C7D55D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333750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0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3150" b="0">
                <a:solidFill>
                  <a:srgbClr val="087F8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435CC6-BAD2-4B71-9395-9E4FDA037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333750"/>
            <a:ext cx="9429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73742"/>
                </a:solidFill>
                <a:latin typeface="Arial"/>
                <a:ea typeface="Arial"/>
                <a:cs typeface="Arial"/>
              </a:rPr>
              <a:t>Государственный Конструктор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463809-74F1-454C-880C-7F2FA944A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781425"/>
            <a:ext cx="9429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Согласование программ, технологий, территорий и инфраструктуры.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37BE96-E849-4FAE-A720-63DDAD617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61962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0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3150" b="0">
                <a:solidFill>
                  <a:srgbClr val="087F8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D3C8CF-26F7-4288-A8A9-72EA4D2C1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619625"/>
            <a:ext cx="9429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73742"/>
                </a:solidFill>
                <a:latin typeface="Arial"/>
                <a:ea typeface="Arial"/>
                <a:cs typeface="Arial"/>
              </a:rPr>
              <a:t>ОРИОН 22:22 и ЕУТ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9DDA65-EF39-439D-A434-5AFB81C95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5067300"/>
            <a:ext cx="9429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Сохранение доказательств, общие формуляры и правила обмена.</a:t>
            </a:r>
          </a:p>
        </p:txBody>
      </p:sp>
    </p:spTree>
    <p:extLst>
      <p:ext uri="{BB962C8B-B14F-4D97-AF65-F5344CB8AC3E}">
        <p14:creationId xmlns:p14="http://schemas.microsoft.com/office/powerpoint/2010/main" val="211641772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A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6DE17671-6C6E-4EB3-9CE3-0ECEA0A71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7625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3742"/>
                </a:solidFill>
                <a:latin typeface="Arial"/>
                <a:ea typeface="Arial"/>
                <a:cs typeface="Arial"/>
              </a:rPr>
              <a:t>Девятнадцать направлений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914ABD-4ED5-4DD1-8F95-6F68102D7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24000"/>
            <a:ext cx="10810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Единый перечень по редакции «Основ» от 16 сентября 2026 года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179202-CA2C-4EF2-A8EA-2B0ABB748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AF0232-A960-4574-9D5D-0023EDE75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314575"/>
            <a:ext cx="4572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7F8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A7E729-CBF0-4AD8-BFF2-24BC7A6B9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314575"/>
            <a:ext cx="4857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Человек и здоровье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C65E65-F4FA-4653-9319-AF156CD2C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67000"/>
            <a:ext cx="4572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7F8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3157D3-6ACC-4917-B36F-6A8AC27E7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667000"/>
            <a:ext cx="4857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Образование и знания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455CAC-441D-49D9-9FA2-E45F06B2E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19425"/>
            <a:ext cx="4572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7F8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195669-EFC9-464F-9D78-D424E97B5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019425"/>
            <a:ext cx="4857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Естественный климат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270203-A565-4AE4-8B8D-D17C0144D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371850"/>
            <a:ext cx="4572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7F8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07F835-05A4-46B8-8ADB-D3928F56A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371850"/>
            <a:ext cx="4857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Земля и почвы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BE7111-06D2-4FCC-AAA7-239AA89DC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724275"/>
            <a:ext cx="4572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7F85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5138FF-D0B4-4C08-88B6-D9C266CD7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724275"/>
            <a:ext cx="4857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Вода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020FC6-6D4E-4D7D-B54A-0A2A3907E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076700"/>
            <a:ext cx="4572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7F85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8FDF50-3828-4078-84D8-0A5F8C6C3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076700"/>
            <a:ext cx="4857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Воздух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FD128C-40EB-4725-86FF-22F65BAFE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429125"/>
            <a:ext cx="4572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7F85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B6AFC0-47D7-44D8-8791-920BF69CE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429125"/>
            <a:ext cx="4857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Биоценозы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8E3C95-BF86-4A78-A9B3-A340A4287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781550"/>
            <a:ext cx="4572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7F85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0C9D90-3FA2-45B8-BF13-A910A2C34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81550"/>
            <a:ext cx="4857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Продовольствие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BA0776E-6157-41B3-AAF0-2F3954479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133975"/>
            <a:ext cx="4572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7F85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52EB93-1280-48E5-8D64-7C61C72C2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5133975"/>
            <a:ext cx="4857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Энергия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FFB2C9C-F193-4078-9310-EFAD219F4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486400"/>
            <a:ext cx="4572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7F85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7CAF789-730E-4788-A5DE-A3026D63F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5486400"/>
            <a:ext cx="4857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Материалы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9CB4CA1-27DC-4BC6-AB9D-19A923F2E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314575"/>
            <a:ext cx="4572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7F85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65D7E0B-5FF0-49A0-B785-B222F4D6F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2314575"/>
            <a:ext cx="4857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Промышленность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AB30348-9AD5-4E8E-8380-CA4254751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667000"/>
            <a:ext cx="4572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7F85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DA7CB27-C709-469E-9D6D-380AA0360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2667000"/>
            <a:ext cx="4857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Транспорт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1C89B4C-CB3A-4683-A1D5-C30DB5396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3019425"/>
            <a:ext cx="4572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7F85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97953C1-6B7B-48F7-98C2-B828C83DD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3019425"/>
            <a:ext cx="4857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Города и расселение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BDE1D13-5E93-4EE9-8FB2-5661BE97C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3371850"/>
            <a:ext cx="4572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7F85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D8B9424-7E7B-434F-9162-3D0072EFB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3371850"/>
            <a:ext cx="4857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Наука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2AA6248-618B-425D-AA81-B998A4A61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3724275"/>
            <a:ext cx="4572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7F85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856D5ED-817C-467E-ADCC-AC62828A2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3724275"/>
            <a:ext cx="4857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Цифровая среда и AI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7B4C526-3F17-4A92-9AEA-5DF0D37A6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076700"/>
            <a:ext cx="4572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7F85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E7ABF5B0-8782-47FB-A536-27CC2B888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4076700"/>
            <a:ext cx="4857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Экономика и финансы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4E28C8E-C22B-4302-A47E-5A9976F67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429125"/>
            <a:ext cx="4572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7F85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1B7EEA3-857C-433C-9F04-C7CAEC107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4429125"/>
            <a:ext cx="4857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Социальная система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342DA16-CB58-48CB-81D7-EA1F2D049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781550"/>
            <a:ext cx="4572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7F85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9222D7F-C900-4B0E-B2F2-E114B0C85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4781550"/>
            <a:ext cx="4857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Безопасность и устойчивость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6616179B-8471-4189-B97D-5C3252A7B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5133975"/>
            <a:ext cx="4572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7F85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4BA43C24-E512-4397-BEE6-C5A06C92B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5133975"/>
            <a:ext cx="4857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Управление развитием</a:t>
            </a:r>
          </a:p>
        </p:txBody>
      </p:sp>
    </p:spTree>
    <p:extLst>
      <p:ext uri="{BB962C8B-B14F-4D97-AF65-F5344CB8AC3E}">
        <p14:creationId xmlns:p14="http://schemas.microsoft.com/office/powerpoint/2010/main" val="3783303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A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96F30D-6AC9-42C2-8E2C-8272585DA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7625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3742"/>
                </a:solidFill>
                <a:latin typeface="Arial"/>
                <a:ea typeface="Arial"/>
                <a:cs typeface="Arial"/>
              </a:rPr>
              <a:t>Баланс как основание решения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7B28B2-444A-4CF0-A75F-F7C98127F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1E1B2D-E3E0-4565-9C20-0CF267C54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43125"/>
            <a:ext cx="600075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75" b="1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775" b="1">
                <a:solidFill>
                  <a:srgbClr val="173742"/>
                </a:solidFill>
                <a:latin typeface="Arial"/>
                <a:ea typeface="Arial"/>
                <a:cs typeface="Arial"/>
              </a:rPr>
              <a:t>Исходное состояние</a:t>
            </a:r>
          </a:p>
          <a:p xmlns:a="http://schemas.openxmlformats.org/drawingml/2006/main">
            <a:pPr>
              <a:defRPr sz="2775" b="1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775" b="1">
                <a:solidFill>
                  <a:srgbClr val="173742"/>
                </a:solidFill>
                <a:latin typeface="Arial"/>
                <a:ea typeface="Arial"/>
                <a:cs typeface="Arial"/>
              </a:rPr>
              <a:t>Потребность и дефицит</a:t>
            </a:r>
          </a:p>
          <a:p xmlns:a="http://schemas.openxmlformats.org/drawingml/2006/main">
            <a:pPr>
              <a:defRPr sz="2775" b="1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775" b="1">
                <a:solidFill>
                  <a:srgbClr val="173742"/>
                </a:solidFill>
                <a:latin typeface="Arial"/>
                <a:ea typeface="Arial"/>
                <a:cs typeface="Arial"/>
              </a:rPr>
              <a:t>Доступные ресурсы</a:t>
            </a:r>
          </a:p>
          <a:p xmlns:a="http://schemas.openxmlformats.org/drawingml/2006/main">
            <a:pPr>
              <a:defRPr sz="2775" b="1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775" b="1">
                <a:solidFill>
                  <a:srgbClr val="173742"/>
                </a:solidFill>
                <a:latin typeface="Arial"/>
                <a:ea typeface="Arial"/>
                <a:cs typeface="Arial"/>
              </a:rPr>
              <a:t>Ограничения и варианты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8B4C89-1543-40E0-A0D1-ADCFE9D0F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2286000"/>
            <a:ext cx="3905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087F85"/>
                </a:solidFill>
                <a:latin typeface="Arial"/>
                <a:ea typeface="Arial"/>
                <a:cs typeface="Arial"/>
              </a:rPr>
              <a:t>У каждого показателя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ED7205-8D6D-4E8E-BEA4-A0B247E88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2990850"/>
            <a:ext cx="39052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Источник и дата</a:t>
            </a:r>
          </a:p>
          <a:p xmlns:a="http://schemas.openxmlformats.org/drawingml/2006/main">
            <a:pPr>
              <a:defRPr sz="195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Единицы измерения</a:t>
            </a:r>
          </a:p>
          <a:p xmlns:a="http://schemas.openxmlformats.org/drawingml/2006/main">
            <a:pPr>
              <a:defRPr sz="195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Ответственный</a:t>
            </a:r>
          </a:p>
          <a:p xmlns:a="http://schemas.openxmlformats.org/drawingml/2006/main">
            <a:pPr>
              <a:defRPr sz="195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Метод проверки</a:t>
            </a:r>
          </a:p>
          <a:p xmlns:a="http://schemas.openxmlformats.org/drawingml/2006/main">
            <a:pPr>
              <a:defRPr sz="195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Неопределённость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710D96-F14D-487B-B348-60143E51D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667375"/>
            <a:ext cx="10382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Финансы, натуральные потоки и качество среды сохраняют свои методы учёта.</a:t>
            </a:r>
          </a:p>
        </p:txBody>
      </p:sp>
    </p:spTree>
    <p:extLst>
      <p:ext uri="{BB962C8B-B14F-4D97-AF65-F5344CB8AC3E}">
        <p14:creationId xmlns:p14="http://schemas.microsoft.com/office/powerpoint/2010/main" val="122526189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6FA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B311F3-C2F4-4942-A401-D85952FF5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7625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3742"/>
                </a:solidFill>
                <a:latin typeface="Arial"/>
                <a:ea typeface="Arial"/>
                <a:cs typeface="Arial"/>
              </a:rPr>
              <a:t>Связанные балансы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1EF7F3-7830-4D6F-977C-1F27BA17E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24000"/>
            <a:ext cx="10810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Пример влияний в проекте водоснабжения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B707E6-1F17-4464-9BE3-E16243752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747C1C-CF29-45F6-80CC-56C127F46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590800"/>
            <a:ext cx="4762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700" b="1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87F85"/>
                </a:solidFill>
                <a:latin typeface="Arial"/>
                <a:ea typeface="Arial"/>
                <a:cs typeface="Arial"/>
              </a:rPr>
              <a:t>Вода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79EA3B-B208-498C-9A00-34B71E1E4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362200"/>
            <a:ext cx="5476875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Энергия на подачу и очистку</a:t>
            </a:r>
          </a:p>
          <a:p xmlns:a="http://schemas.openxmlformats.org/drawingml/2006/main">
            <a:pPr>
              <a:defRPr sz="232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Здоровье и качество услуги</a:t>
            </a:r>
          </a:p>
          <a:p xmlns:a="http://schemas.openxmlformats.org/drawingml/2006/main">
            <a:pPr>
              <a:defRPr sz="232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Инфраструктура и ремонт</a:t>
            </a:r>
          </a:p>
          <a:p xmlns:a="http://schemas.openxmlformats.org/drawingml/2006/main">
            <a:pPr>
              <a:defRPr sz="232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Финансы и эксплуатация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2D4711-7A01-4B1F-9B08-3A3617919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467350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Матрица 19 × 19 фиксирует механизм влияния, период и доказательство связи.</a:t>
            </a:r>
          </a:p>
        </p:txBody>
      </p:sp>
    </p:spTree>
    <p:extLst>
      <p:ext uri="{BB962C8B-B14F-4D97-AF65-F5344CB8AC3E}">
        <p14:creationId xmlns:p14="http://schemas.microsoft.com/office/powerpoint/2010/main" val="138074473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6FA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A72A31-B11F-4145-9391-FEEE6DBD3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7625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3742"/>
                </a:solidFill>
                <a:latin typeface="Arial"/>
                <a:ea typeface="Arial"/>
                <a:cs typeface="Arial"/>
              </a:rPr>
              <a:t>Подтверждение результата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B8E409-3366-4DDB-A8E3-9BC9275FC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1605E0-6544-4510-909D-864F40480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095500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0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3150" b="0">
                <a:solidFill>
                  <a:srgbClr val="087F8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1DC122-28AE-41F4-8F83-00E740A3D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095500"/>
            <a:ext cx="9429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73742"/>
                </a:solidFill>
                <a:latin typeface="Arial"/>
                <a:ea typeface="Arial"/>
                <a:cs typeface="Arial"/>
              </a:rPr>
              <a:t>Измерение до начала работ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90AD10-9EE3-4982-BA2F-6A232C5D8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543175"/>
            <a:ext cx="9429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Границы объекта, исходный период и согласованные показатели.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200B95-BB07-47C1-82E1-F9E2B3D83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38137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0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3150" b="0">
                <a:solidFill>
                  <a:srgbClr val="087F8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056F35-9A86-4850-9D36-80CAB1808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381375"/>
            <a:ext cx="9429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73742"/>
                </a:solidFill>
                <a:latin typeface="Arial"/>
                <a:ea typeface="Arial"/>
                <a:cs typeface="Arial"/>
              </a:rPr>
              <a:t>Проверка после выполнения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019864-1B3B-467C-9176-CB56597E3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829050"/>
            <a:ext cx="9429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Изменения, сопутствующие воздействия и причины расхождений.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E8FE61-1A13-4893-A5D3-B7C7BC644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667250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0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3150" b="0">
                <a:solidFill>
                  <a:srgbClr val="087F8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3BD679-73D7-45ED-96F7-6B946942D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667250"/>
            <a:ext cx="9429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73742"/>
                </a:solidFill>
                <a:latin typeface="Arial"/>
                <a:ea typeface="Arial"/>
                <a:cs typeface="Arial"/>
              </a:rPr>
              <a:t>Независимая приёмка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705A0A-6548-4340-9A0D-4E6F2083D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5114925"/>
            <a:ext cx="9429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Проверяющий оценивает доказательства, пользователи дают обратную связь.</a:t>
            </a:r>
          </a:p>
        </p:txBody>
      </p:sp>
    </p:spTree>
    <p:extLst>
      <p:ext uri="{BB962C8B-B14F-4D97-AF65-F5344CB8AC3E}">
        <p14:creationId xmlns:p14="http://schemas.microsoft.com/office/powerpoint/2010/main" val="139465358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6FA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1DBD2F-54A4-472F-90FF-99909C969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7625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3742"/>
                </a:solidFill>
                <a:latin typeface="Arial"/>
                <a:ea typeface="Arial"/>
                <a:cs typeface="Arial"/>
              </a:rPr>
              <a:t>Пилот в программе «Живое Село»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73DEDD-AAD8-4437-AE4A-00D212500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24000"/>
            <a:ext cx="10810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Предлагаемый пример: водоснабжение объекта социальной инфраструктуры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DA4587-FA14-4493-B4A9-8572A6C65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BE5648-B2A0-4B60-8B35-21120232F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476500"/>
            <a:ext cx="509587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087F85"/>
                </a:solidFill>
                <a:latin typeface="Arial"/>
                <a:ea typeface="Arial"/>
                <a:cs typeface="Arial"/>
              </a:rPr>
              <a:t>Один объект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C4C183-F20C-4933-9F07-1F03A03EA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76625"/>
            <a:ext cx="4953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73742"/>
                </a:solidFill>
                <a:latin typeface="Arial"/>
                <a:ea typeface="Arial"/>
                <a:cs typeface="Arial"/>
              </a:rPr>
              <a:t>Проверка полного</a:t>
            </a:r>
          </a:p>
          <a:p xmlns:a="http://schemas.openxmlformats.org/drawingml/2006/main">
            <a:pPr>
              <a:defRPr sz="2700" b="1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73742"/>
                </a:solidFill>
                <a:latin typeface="Arial"/>
                <a:ea typeface="Arial"/>
                <a:cs typeface="Arial"/>
              </a:rPr>
              <a:t>управленческого цикла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7865C9-E21B-4D17-BE51-938CDDCAC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28875"/>
            <a:ext cx="523875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Исходный расход и качество воды</a:t>
            </a:r>
          </a:p>
          <a:p xmlns:a="http://schemas.openxmlformats.org/drawingml/2006/main">
            <a:pPr>
              <a:defRPr sz="202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Часы доступности снабжения</a:t>
            </a:r>
          </a:p>
          <a:p xmlns:a="http://schemas.openxmlformats.org/drawingml/2006/main">
            <a:pPr>
              <a:defRPr sz="202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Энергия и эксплуатационные затраты</a:t>
            </a:r>
          </a:p>
          <a:p xmlns:a="http://schemas.openxmlformats.org/drawingml/2006/main">
            <a:pPr>
              <a:defRPr sz="202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Состояние оборудования</a:t>
            </a:r>
          </a:p>
          <a:p xmlns:a="http://schemas.openxmlformats.org/drawingml/2006/main">
            <a:pPr>
              <a:defRPr sz="202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Опыт пользователей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75F830-625F-4837-B2B2-91FB82A1F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67690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Объект, ресурсы и целевые значения участники выбирают совместно.</a:t>
            </a:r>
          </a:p>
        </p:txBody>
      </p:sp>
    </p:spTree>
    <p:extLst>
      <p:ext uri="{BB962C8B-B14F-4D97-AF65-F5344CB8AC3E}">
        <p14:creationId xmlns:p14="http://schemas.microsoft.com/office/powerpoint/2010/main" val="130525506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6FA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920EE1-761A-4CC2-A461-D47D6348F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7625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3742"/>
                </a:solidFill>
                <a:latin typeface="Arial"/>
                <a:ea typeface="Arial"/>
                <a:cs typeface="Arial"/>
              </a:rPr>
              <a:t>Первые 90 дней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4A85E9-D9FD-4414-B716-1AEC03D68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24000"/>
            <a:ext cx="10810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Срок отсчитывается от согласованного старта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3AC319-3FB4-4232-8F89-D6A4A295E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348C79-C0DC-4B19-8E77-37EA086CB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371725"/>
            <a:ext cx="209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87F85"/>
                </a:solidFill>
                <a:latin typeface="Arial"/>
                <a:ea typeface="Arial"/>
                <a:cs typeface="Arial"/>
              </a:rPr>
              <a:t>01–15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6D8824-AF44-4272-A216-00328392B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409825"/>
            <a:ext cx="8191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Участники и границы пилота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AA58BB-A366-4000-8DFC-D17D2164A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152775"/>
            <a:ext cx="209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87F85"/>
                </a:solidFill>
                <a:latin typeface="Arial"/>
                <a:ea typeface="Arial"/>
                <a:cs typeface="Arial"/>
              </a:rPr>
              <a:t>16–30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10A25A-1EA1-4D52-879E-3DA0E370C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3190875"/>
            <a:ext cx="8191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Исходный баланс и критерии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4BFE59-54AC-48A7-91F8-C7481861C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933825"/>
            <a:ext cx="209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87F85"/>
                </a:solidFill>
                <a:latin typeface="Arial"/>
                <a:ea typeface="Arial"/>
                <a:cs typeface="Arial"/>
              </a:rPr>
              <a:t>31–60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99DA8D-49BD-4665-86A6-A0717DC6C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3971925"/>
            <a:ext cx="8191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План, ресурсы и начало работ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E2D303-ABC3-40D1-96E9-673CDC491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714875"/>
            <a:ext cx="209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87F85"/>
                </a:solidFill>
                <a:latin typeface="Arial"/>
                <a:ea typeface="Arial"/>
                <a:cs typeface="Arial"/>
              </a:rPr>
              <a:t>61–90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B8568D-1274-42DA-AD56-833BDC6A0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4752975"/>
            <a:ext cx="8191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Первичная оценка и корректировки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A8F0A7-E1A2-4C8A-80E0-4F59AAE57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3882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Устойчивый эффект может потребовать более длительного наблюдения.</a:t>
            </a:r>
          </a:p>
        </p:txBody>
      </p:sp>
    </p:spTree>
    <p:extLst>
      <p:ext uri="{BB962C8B-B14F-4D97-AF65-F5344CB8AC3E}">
        <p14:creationId xmlns:p14="http://schemas.microsoft.com/office/powerpoint/2010/main" val="46819328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6FA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E238FE-9E10-43ED-8B8D-0E657B9A3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7625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3742"/>
                </a:solidFill>
                <a:latin typeface="Arial"/>
                <a:ea typeface="Arial"/>
                <a:cs typeface="Arial"/>
              </a:rPr>
              <a:t>Участие партнёра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B14983-7BD1-4752-A719-F21084EC2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BECB55-D7D1-47DF-9CC4-B90696471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095500"/>
            <a:ext cx="4857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87F85"/>
                </a:solidFill>
                <a:latin typeface="Arial"/>
                <a:ea typeface="Arial"/>
                <a:cs typeface="Arial"/>
              </a:rPr>
              <a:t>Возможный вклад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C7100F-078F-4249-9523-B48651644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0"/>
            <a:ext cx="4857750" cy="2524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Задача и площадка</a:t>
            </a:r>
          </a:p>
          <a:p xmlns:a="http://schemas.openxmlformats.org/drawingml/2006/main">
            <a:pPr>
              <a:defRPr sz="217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Данные и экспертиза</a:t>
            </a:r>
          </a:p>
          <a:p xmlns:a="http://schemas.openxmlformats.org/drawingml/2006/main">
            <a:pPr>
              <a:defRPr sz="217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Технологии и исполнение</a:t>
            </a:r>
          </a:p>
          <a:p xmlns:a="http://schemas.openxmlformats.org/drawingml/2006/main">
            <a:pPr>
              <a:defRPr sz="217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Согласованные ресурсы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A84876-D2F2-4852-B69B-7941CBDE8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95500"/>
            <a:ext cx="4953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87F85"/>
                </a:solidFill>
                <a:latin typeface="Arial"/>
                <a:ea typeface="Arial"/>
                <a:cs typeface="Arial"/>
              </a:rPr>
              <a:t>Совместный результат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7171AB-2887-434F-839E-2AD606C98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857500"/>
            <a:ext cx="4857750" cy="2524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Исходный профиль</a:t>
            </a:r>
          </a:p>
          <a:p xmlns:a="http://schemas.openxmlformats.org/drawingml/2006/main">
            <a:pPr>
              <a:defRPr sz="217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Паспорт проекта</a:t>
            </a:r>
          </a:p>
          <a:p xmlns:a="http://schemas.openxmlformats.org/drawingml/2006/main">
            <a:pPr>
              <a:defRPr sz="217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План с ответственными</a:t>
            </a:r>
          </a:p>
          <a:p xmlns:a="http://schemas.openxmlformats.org/drawingml/2006/main">
            <a:pPr>
              <a:defRPr sz="2175" b="0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3742"/>
                </a:solidFill>
                <a:latin typeface="Arial"/>
                <a:ea typeface="Arial"/>
                <a:cs typeface="Arial"/>
              </a:rPr>
              <a:t>Отчёт и доказательства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9387A4-0CC0-469D-80B1-BB48C8AC7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72150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Состав участников, права и обязательства фиксируются до запуска работ.</a:t>
            </a:r>
          </a:p>
        </p:txBody>
      </p:sp>
    </p:spTree>
    <p:extLst>
      <p:ext uri="{BB962C8B-B14F-4D97-AF65-F5344CB8AC3E}">
        <p14:creationId xmlns:p14="http://schemas.microsoft.com/office/powerpoint/2010/main" val="4182980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6FA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B9927B-AE9E-4A6B-891C-B8980DC80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7625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3742"/>
                </a:solidFill>
                <a:latin typeface="Arial"/>
                <a:ea typeface="Arial"/>
                <a:cs typeface="Arial"/>
              </a:rPr>
              <a:t>Предложение к первой встрече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93E840-2D54-4A4C-B839-1E3AD1842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B0816A-6620-4957-A063-18C25AD3D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000250"/>
            <a:ext cx="10668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173742"/>
                </a:solidFill>
                <a:latin typeface="Arial"/>
                <a:ea typeface="Arial"/>
                <a:cs typeface="Arial"/>
              </a:rPr>
              <a:t>Выбор задачи</a:t>
            </a:r>
          </a:p>
          <a:p xmlns:a="http://schemas.openxmlformats.org/drawingml/2006/main">
            <a:pPr>
              <a:defRPr sz="4650" b="1">
                <a:solidFill>
                  <a:srgbClr val="173742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173742"/>
                </a:solidFill>
                <a:latin typeface="Arial"/>
                <a:ea typeface="Arial"/>
                <a:cs typeface="Arial"/>
              </a:rPr>
              <a:t>и подготовка пилота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4F57DB-5572-4390-8EA0-76985EE14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067175"/>
            <a:ext cx="1047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87F85"/>
                </a:solidFill>
                <a:latin typeface="Arial"/>
                <a:ea typeface="Arial"/>
                <a:cs typeface="Arial"/>
              </a:rPr>
              <a:t>Определить объект и координаторов</a:t>
            </a:r>
          </a:p>
          <a:p xmlns:a="http://schemas.openxmlformats.org/drawingml/2006/main">
            <a:pPr>
              <a:defRPr sz="2250" b="0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87F85"/>
                </a:solidFill>
                <a:latin typeface="Arial"/>
                <a:ea typeface="Arial"/>
                <a:cs typeface="Arial"/>
              </a:rPr>
              <a:t>Согласовать данные и критерии</a:t>
            </a:r>
          </a:p>
          <a:p xmlns:a="http://schemas.openxmlformats.org/drawingml/2006/main">
            <a:pPr>
              <a:defRPr sz="2250" b="0">
                <a:solidFill>
                  <a:srgbClr val="087F85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87F85"/>
                </a:solidFill>
                <a:latin typeface="Arial"/>
                <a:ea typeface="Arial"/>
                <a:cs typeface="Arial"/>
              </a:rPr>
              <a:t>Назначить дату решения о запуске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B30564-E4C2-48A9-8160-82DB57A31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905500"/>
            <a:ext cx="10668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86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86E"/>
                </a:solidFill>
                <a:latin typeface="Arial"/>
                <a:ea typeface="Arial"/>
                <a:cs typeface="Arial"/>
              </a:rPr>
              <a:t>Концепция для обсуждения. Готовность модулей и ресурсное обеспечение требуют согласования.</a:t>
            </a:r>
          </a:p>
        </p:txBody>
      </p:sp>
    </p:spTree>
    <p:extLst>
      <p:ext uri="{BB962C8B-B14F-4D97-AF65-F5344CB8AC3E}">
        <p14:creationId xmlns:p14="http://schemas.microsoft.com/office/powerpoint/2010/main" val="192211861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2026-09-19T15:04:58.9220000Z</dcterms:created>
  <dcterms:modified xsi:type="dcterms:W3CDTF">2026-09-19T15:04:58.9220000Z</dcterms:modified>
</coreProperties>
</file>