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C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C3E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292608"/>
            <a:ext cx="111556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0C3E74"/>
                </a:solidFill>
              </a:rPr>
              <a:t>Анализ мировых балансов — 130 лет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804672"/>
            <a:ext cx="106984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>
                <a:solidFill>
                  <a:srgbClr val="B88426"/>
                </a:solidFill>
              </a:rPr>
              <a:t>Эволюция человека, ресурсов, технологий, экономики и цивилизации</a:t>
            </a:r>
          </a:p>
        </p:txBody>
      </p:sp>
      <p:pic>
        <p:nvPicPr>
          <p:cNvPr id="6" name="Picture 5" descr="анализ_мировых_балансов_130_лет_сочетаний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360" y="1170432"/>
            <a:ext cx="10972800" cy="489204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02920" y="6446520"/>
            <a:ext cx="111556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>
                <a:solidFill>
                  <a:srgbClr val="168296"/>
                </a:solidFill>
              </a:rPr>
              <a:t>ЭКВИЛИБРИУМ · Анализ мировых балансов 130 лет · Новый Уклад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C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C3E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292608"/>
            <a:ext cx="111556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0C3E74"/>
                </a:solidFill>
              </a:rPr>
              <a:t>Главная идея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804672"/>
            <a:ext cx="106984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>
                <a:solidFill>
                  <a:srgbClr val="B88426"/>
                </a:solidFill>
              </a:rPr>
              <a:t>От истории конфликтов к проектированию согласованных балансов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446520"/>
            <a:ext cx="111556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>
                <a:solidFill>
                  <a:srgbClr val="168296"/>
                </a:solidFill>
              </a:rPr>
              <a:t>ЭКВИЛИБРИУМ · Анализ мировых балансов 130 лет · Новый Уклад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325880"/>
            <a:ext cx="3566160" cy="4114800"/>
          </a:xfrm>
          <a:prstGeom prst="roundRect">
            <a:avLst/>
          </a:prstGeom>
          <a:solidFill>
            <a:srgbClr val="EFF7FF"/>
          </a:solidFill>
          <a:ln>
            <a:solidFill>
              <a:srgbClr val="BFD5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435607"/>
            <a:ext cx="3291840" cy="3950208"/>
          </a:xfrm>
          <a:prstGeom prst="rect">
            <a:avLst/>
          </a:prstGeom>
          <a:noFill/>
        </p:spPr>
        <p:txBody>
          <a:bodyPr wrap="square" bIns="0" tIns="0" lIns="0" rIns="0">
            <a:spAutoFit/>
          </a:bodyPr>
          <a:lstStyle/>
          <a:p>
            <a:r>
              <a:rPr sz="1700" b="1">
                <a:solidFill>
                  <a:srgbClr val="0C3E74"/>
                </a:solidFill>
              </a:rPr>
              <a:t>Исторический вывод</a:t>
            </a:r>
          </a:p>
          <a:p>
            <a:pPr>
              <a:spcAft>
                <a:spcPts val="400"/>
              </a:spcAft>
              <a:defRPr sz="1500">
                <a:solidFill>
                  <a:srgbClr val="232323"/>
                </a:solidFill>
              </a:defRPr>
            </a:pPr>
            <a:r>
              <a:t>• 130 лет показывают смену источников силы: сырьё → промышленность → финансы → технологии → знания.</a:t>
            </a:r>
          </a:p>
          <a:p>
            <a:pPr>
              <a:spcAft>
                <a:spcPts val="400"/>
              </a:spcAft>
              <a:defRPr sz="1500">
                <a:solidFill>
                  <a:srgbClr val="232323"/>
                </a:solidFill>
              </a:defRPr>
            </a:pPr>
            <a:r>
              <a:t>• Главная цена старого уклада — несогласованность роста и ответственности.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434840" y="1325880"/>
            <a:ext cx="3566160" cy="4114800"/>
          </a:xfrm>
          <a:prstGeom prst="roundRect">
            <a:avLst/>
          </a:prstGeom>
          <a:solidFill>
            <a:srgbClr val="EFF7FF"/>
          </a:solidFill>
          <a:ln>
            <a:solidFill>
              <a:srgbClr val="BFD5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72000" y="1435607"/>
            <a:ext cx="3291840" cy="3950208"/>
          </a:xfrm>
          <a:prstGeom prst="rect">
            <a:avLst/>
          </a:prstGeom>
          <a:noFill/>
        </p:spPr>
        <p:txBody>
          <a:bodyPr wrap="square" bIns="0" tIns="0" lIns="0" rIns="0">
            <a:spAutoFit/>
          </a:bodyPr>
          <a:lstStyle/>
          <a:p>
            <a:r>
              <a:rPr sz="1700" b="1">
                <a:solidFill>
                  <a:srgbClr val="0C3E74"/>
                </a:solidFill>
              </a:rPr>
              <a:t>Метод</a:t>
            </a:r>
          </a:p>
          <a:p>
            <a:pPr>
              <a:spcAft>
                <a:spcPts val="400"/>
              </a:spcAft>
              <a:defRPr sz="1500">
                <a:solidFill>
                  <a:srgbClr val="232323"/>
                </a:solidFill>
              </a:defRPr>
            </a:pPr>
            <a:r>
              <a:t>• Новый Уклад требует видеть не одну цифру ВВП, а профиль устойчивости.</a:t>
            </a:r>
          </a:p>
          <a:p>
            <a:pPr>
              <a:spcAft>
                <a:spcPts val="400"/>
              </a:spcAft>
              <a:defRPr sz="1500">
                <a:solidFill>
                  <a:srgbClr val="232323"/>
                </a:solidFill>
              </a:defRPr>
            </a:pPr>
            <a:r>
              <a:t>• Баланс — это инструмент управления, а не бухгалтерская таблица.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229600" y="1325880"/>
            <a:ext cx="3246120" cy="4114800"/>
          </a:xfrm>
          <a:prstGeom prst="roundRect">
            <a:avLst/>
          </a:prstGeom>
          <a:solidFill>
            <a:srgbClr val="EFF7FF"/>
          </a:solidFill>
          <a:ln>
            <a:solidFill>
              <a:srgbClr val="BFD5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366760" y="1435607"/>
            <a:ext cx="2971800" cy="3950208"/>
          </a:xfrm>
          <a:prstGeom prst="rect">
            <a:avLst/>
          </a:prstGeom>
          <a:noFill/>
        </p:spPr>
        <p:txBody>
          <a:bodyPr wrap="square" bIns="0" tIns="0" lIns="0" rIns="0">
            <a:spAutoFit/>
          </a:bodyPr>
          <a:lstStyle/>
          <a:p>
            <a:r>
              <a:rPr sz="1700" b="1">
                <a:solidFill>
                  <a:srgbClr val="0C3E74"/>
                </a:solidFill>
              </a:rPr>
              <a:t>Решение ЭКВИЛИБРИУМ</a:t>
            </a:r>
          </a:p>
          <a:p>
            <a:pPr>
              <a:spcAft>
                <a:spcPts val="400"/>
              </a:spcAft>
              <a:defRPr sz="1500">
                <a:solidFill>
                  <a:srgbClr val="232323"/>
                </a:solidFill>
              </a:defRPr>
            </a:pPr>
            <a:r>
              <a:t>• 19 связанных балансов.</a:t>
            </a:r>
          </a:p>
          <a:p>
            <a:pPr>
              <a:spcAft>
                <a:spcPts val="400"/>
              </a:spcAft>
              <a:defRPr sz="1500">
                <a:solidFill>
                  <a:srgbClr val="232323"/>
                </a:solidFill>
              </a:defRPr>
            </a:pPr>
            <a:r>
              <a:t>• 12 контуров анализа.</a:t>
            </a:r>
          </a:p>
          <a:p>
            <a:pPr>
              <a:spcAft>
                <a:spcPts val="400"/>
              </a:spcAft>
              <a:defRPr sz="1500">
                <a:solidFill>
                  <a:srgbClr val="232323"/>
                </a:solidFill>
              </a:defRPr>
            </a:pPr>
            <a:r>
              <a:t>• Многомерные рейтинги.</a:t>
            </a:r>
          </a:p>
          <a:p>
            <a:pPr>
              <a:spcAft>
                <a:spcPts val="400"/>
              </a:spcAft>
              <a:defRPr sz="1500">
                <a:solidFill>
                  <a:srgbClr val="232323"/>
                </a:solidFill>
              </a:defRPr>
            </a:pPr>
            <a:r>
              <a:t>• Пилоты и архив доказательств.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C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C3E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292608"/>
            <a:ext cx="111556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0C3E74"/>
                </a:solidFill>
              </a:rPr>
              <a:t>1895–1914: Индустриальный разгон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804672"/>
            <a:ext cx="106984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>
                <a:solidFill>
                  <a:srgbClr val="B88426"/>
                </a:solidFill>
              </a:rPr>
              <a:t>Эпоха как узел балансов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446520"/>
            <a:ext cx="111556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>
                <a:solidFill>
                  <a:srgbClr val="168296"/>
                </a:solidFill>
              </a:rPr>
              <a:t>ЭКВИЛИБРИУМ · Анализ мировых балансов 130 лет · Новый Уклад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1280160"/>
            <a:ext cx="3474720" cy="4480560"/>
          </a:xfrm>
          <a:prstGeom prst="roundRect">
            <a:avLst/>
          </a:prstGeom>
          <a:solidFill>
            <a:srgbClr val="EFF7FF"/>
          </a:solidFill>
          <a:ln>
            <a:solidFill>
              <a:srgbClr val="BFD5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68680" y="1389888"/>
            <a:ext cx="3200400" cy="4315968"/>
          </a:xfrm>
          <a:prstGeom prst="rect">
            <a:avLst/>
          </a:prstGeom>
          <a:noFill/>
        </p:spPr>
        <p:txBody>
          <a:bodyPr wrap="square" bIns="0" tIns="0" lIns="0" rIns="0">
            <a:spAutoFit/>
          </a:bodyPr>
          <a:lstStyle/>
          <a:p>
            <a:r>
              <a:rPr sz="1900" b="1">
                <a:solidFill>
                  <a:srgbClr val="0C3E74"/>
                </a:solidFill>
              </a:rPr>
              <a:t>Двигатель</a:t>
            </a:r>
          </a:p>
          <a:p>
            <a:pPr>
              <a:spcAft>
                <a:spcPts val="400"/>
              </a:spcAft>
              <a:defRPr sz="1700">
                <a:solidFill>
                  <a:srgbClr val="232323"/>
                </a:solidFill>
              </a:defRPr>
            </a:pPr>
            <a:r>
              <a:t>• Пар, сталь, железные дороги, электричество, телеграф; рост имперских рынков.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434840" y="1280160"/>
            <a:ext cx="3474720" cy="4480560"/>
          </a:xfrm>
          <a:prstGeom prst="roundRect">
            <a:avLst/>
          </a:prstGeom>
          <a:solidFill>
            <a:srgbClr val="EFF7FF"/>
          </a:solidFill>
          <a:ln>
            <a:solidFill>
              <a:srgbClr val="BFD5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72000" y="1389888"/>
            <a:ext cx="3200400" cy="4315968"/>
          </a:xfrm>
          <a:prstGeom prst="rect">
            <a:avLst/>
          </a:prstGeom>
          <a:noFill/>
        </p:spPr>
        <p:txBody>
          <a:bodyPr wrap="square" bIns="0" tIns="0" lIns="0" rIns="0">
            <a:spAutoFit/>
          </a:bodyPr>
          <a:lstStyle/>
          <a:p>
            <a:r>
              <a:rPr sz="1900" b="1">
                <a:solidFill>
                  <a:srgbClr val="0C3E74"/>
                </a:solidFill>
              </a:rPr>
              <a:t>Дисбаланс</a:t>
            </a:r>
          </a:p>
          <a:p>
            <a:pPr>
              <a:spcAft>
                <a:spcPts val="400"/>
              </a:spcAft>
              <a:defRPr sz="1700">
                <a:solidFill>
                  <a:srgbClr val="232323"/>
                </a:solidFill>
              </a:defRPr>
            </a:pPr>
            <a:r>
              <a:t>• Ресурсы и производство быстрее институтов; колониальная асимметрия; социальное напряжение.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138160" y="1280160"/>
            <a:ext cx="3383280" cy="4480560"/>
          </a:xfrm>
          <a:prstGeom prst="roundRect">
            <a:avLst/>
          </a:prstGeom>
          <a:solidFill>
            <a:srgbClr val="EFF7FF"/>
          </a:solidFill>
          <a:ln>
            <a:solidFill>
              <a:srgbClr val="BFD5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275320" y="1389888"/>
            <a:ext cx="3108960" cy="4315968"/>
          </a:xfrm>
          <a:prstGeom prst="rect">
            <a:avLst/>
          </a:prstGeom>
          <a:noFill/>
        </p:spPr>
        <p:txBody>
          <a:bodyPr wrap="square" bIns="0" tIns="0" lIns="0" rIns="0">
            <a:spAutoFit/>
          </a:bodyPr>
          <a:lstStyle/>
          <a:p>
            <a:r>
              <a:rPr sz="1800" b="1">
                <a:solidFill>
                  <a:srgbClr val="0C3E74"/>
                </a:solidFill>
              </a:rPr>
              <a:t>Урок</a:t>
            </a:r>
          </a:p>
          <a:p>
            <a:pPr>
              <a:spcAft>
                <a:spcPts val="400"/>
              </a:spcAft>
              <a:defRPr sz="1600">
                <a:solidFill>
                  <a:srgbClr val="232323"/>
                </a:solidFill>
              </a:defRPr>
            </a:pPr>
            <a:r>
              <a:t>• Вывод: устойчивость не возникает автоматически из роста производства.</a:t>
            </a:r>
          </a:p>
          <a:p>
            <a:pPr>
              <a:spcAft>
                <a:spcPts val="400"/>
              </a:spcAft>
              <a:defRPr sz="1600">
                <a:solidFill>
                  <a:srgbClr val="232323"/>
                </a:solidFill>
              </a:defRPr>
            </a:pPr>
            <a:r>
              <a:t>• Каждая эпоха оставляет скрытые обязательства будущим поколениям.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C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C3E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292608"/>
            <a:ext cx="111556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0C3E74"/>
                </a:solidFill>
              </a:rPr>
              <a:t>1914–1945: Эпоха мировых войн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804672"/>
            <a:ext cx="106984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>
                <a:solidFill>
                  <a:srgbClr val="B88426"/>
                </a:solidFill>
              </a:rPr>
              <a:t>Эпоха как узел балансов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446520"/>
            <a:ext cx="111556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>
                <a:solidFill>
                  <a:srgbClr val="168296"/>
                </a:solidFill>
              </a:rPr>
              <a:t>ЭКВИЛИБРИУМ · Анализ мировых балансов 130 лет · Новый Уклад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1280160"/>
            <a:ext cx="3474720" cy="4480560"/>
          </a:xfrm>
          <a:prstGeom prst="roundRect">
            <a:avLst/>
          </a:prstGeom>
          <a:solidFill>
            <a:srgbClr val="EFF7FF"/>
          </a:solidFill>
          <a:ln>
            <a:solidFill>
              <a:srgbClr val="BFD5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68680" y="1389888"/>
            <a:ext cx="3200400" cy="4315968"/>
          </a:xfrm>
          <a:prstGeom prst="rect">
            <a:avLst/>
          </a:prstGeom>
          <a:noFill/>
        </p:spPr>
        <p:txBody>
          <a:bodyPr wrap="square" bIns="0" tIns="0" lIns="0" rIns="0">
            <a:spAutoFit/>
          </a:bodyPr>
          <a:lstStyle/>
          <a:p>
            <a:r>
              <a:rPr sz="1900" b="1">
                <a:solidFill>
                  <a:srgbClr val="0C3E74"/>
                </a:solidFill>
              </a:rPr>
              <a:t>Двигатель</a:t>
            </a:r>
          </a:p>
          <a:p>
            <a:pPr>
              <a:spcAft>
                <a:spcPts val="400"/>
              </a:spcAft>
              <a:defRPr sz="1700">
                <a:solidFill>
                  <a:srgbClr val="232323"/>
                </a:solidFill>
              </a:defRPr>
            </a:pPr>
            <a:r>
              <a:t>• Мобилизационная промышленность, нефть, авиация, радио, массовая армия.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434840" y="1280160"/>
            <a:ext cx="3474720" cy="4480560"/>
          </a:xfrm>
          <a:prstGeom prst="roundRect">
            <a:avLst/>
          </a:prstGeom>
          <a:solidFill>
            <a:srgbClr val="EFF7FF"/>
          </a:solidFill>
          <a:ln>
            <a:solidFill>
              <a:srgbClr val="BFD5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72000" y="1389888"/>
            <a:ext cx="3200400" cy="4315968"/>
          </a:xfrm>
          <a:prstGeom prst="rect">
            <a:avLst/>
          </a:prstGeom>
          <a:noFill/>
        </p:spPr>
        <p:txBody>
          <a:bodyPr wrap="square" bIns="0" tIns="0" lIns="0" rIns="0">
            <a:spAutoFit/>
          </a:bodyPr>
          <a:lstStyle/>
          <a:p>
            <a:r>
              <a:rPr sz="1900" b="1">
                <a:solidFill>
                  <a:srgbClr val="0C3E74"/>
                </a:solidFill>
              </a:rPr>
              <a:t>Дисбаланс</a:t>
            </a:r>
          </a:p>
          <a:p>
            <a:pPr>
              <a:spcAft>
                <a:spcPts val="400"/>
              </a:spcAft>
              <a:defRPr sz="1700">
                <a:solidFill>
                  <a:srgbClr val="232323"/>
                </a:solidFill>
              </a:defRPr>
            </a:pPr>
            <a:r>
              <a:t>• Крушение старых империй; военная логика доминирует над экономикой; цена ошибки измеряется поколениями.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138160" y="1280160"/>
            <a:ext cx="3383280" cy="4480560"/>
          </a:xfrm>
          <a:prstGeom prst="roundRect">
            <a:avLst/>
          </a:prstGeom>
          <a:solidFill>
            <a:srgbClr val="EFF7FF"/>
          </a:solidFill>
          <a:ln>
            <a:solidFill>
              <a:srgbClr val="BFD5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275320" y="1389888"/>
            <a:ext cx="3108960" cy="4315968"/>
          </a:xfrm>
          <a:prstGeom prst="rect">
            <a:avLst/>
          </a:prstGeom>
          <a:noFill/>
        </p:spPr>
        <p:txBody>
          <a:bodyPr wrap="square" bIns="0" tIns="0" lIns="0" rIns="0">
            <a:spAutoFit/>
          </a:bodyPr>
          <a:lstStyle/>
          <a:p>
            <a:r>
              <a:rPr sz="1800" b="1">
                <a:solidFill>
                  <a:srgbClr val="0C3E74"/>
                </a:solidFill>
              </a:rPr>
              <a:t>Урок</a:t>
            </a:r>
          </a:p>
          <a:p>
            <a:pPr>
              <a:spcAft>
                <a:spcPts val="400"/>
              </a:spcAft>
              <a:defRPr sz="1600">
                <a:solidFill>
                  <a:srgbClr val="232323"/>
                </a:solidFill>
              </a:defRPr>
            </a:pPr>
            <a:r>
              <a:t>• Вывод: устойчивость не возникает автоматически из роста производства.</a:t>
            </a:r>
          </a:p>
          <a:p>
            <a:pPr>
              <a:spcAft>
                <a:spcPts val="400"/>
              </a:spcAft>
              <a:defRPr sz="1600">
                <a:solidFill>
                  <a:srgbClr val="232323"/>
                </a:solidFill>
              </a:defRPr>
            </a:pPr>
            <a:r>
              <a:t>• Каждая эпоха оставляет скрытые обязательства будущим поколениям.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C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C3E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292608"/>
            <a:ext cx="111556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0C3E74"/>
                </a:solidFill>
              </a:rPr>
              <a:t>1945–1970: Послевоенное восстановление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804672"/>
            <a:ext cx="106984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>
                <a:solidFill>
                  <a:srgbClr val="B88426"/>
                </a:solidFill>
              </a:rPr>
              <a:t>Эпоха как узел балансов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446520"/>
            <a:ext cx="111556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>
                <a:solidFill>
                  <a:srgbClr val="168296"/>
                </a:solidFill>
              </a:rPr>
              <a:t>ЭКВИЛИБРИУМ · Анализ мировых балансов 130 лет · Новый Уклад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1280160"/>
            <a:ext cx="3474720" cy="4480560"/>
          </a:xfrm>
          <a:prstGeom prst="roundRect">
            <a:avLst/>
          </a:prstGeom>
          <a:solidFill>
            <a:srgbClr val="EFF7FF"/>
          </a:solidFill>
          <a:ln>
            <a:solidFill>
              <a:srgbClr val="BFD5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68680" y="1389888"/>
            <a:ext cx="3200400" cy="4315968"/>
          </a:xfrm>
          <a:prstGeom prst="rect">
            <a:avLst/>
          </a:prstGeom>
          <a:noFill/>
        </p:spPr>
        <p:txBody>
          <a:bodyPr wrap="square" bIns="0" tIns="0" lIns="0" rIns="0">
            <a:spAutoFit/>
          </a:bodyPr>
          <a:lstStyle/>
          <a:p>
            <a:r>
              <a:rPr sz="1900" b="1">
                <a:solidFill>
                  <a:srgbClr val="0C3E74"/>
                </a:solidFill>
              </a:rPr>
              <a:t>Двигатель</a:t>
            </a:r>
          </a:p>
          <a:p>
            <a:pPr>
              <a:spcAft>
                <a:spcPts val="400"/>
              </a:spcAft>
              <a:defRPr sz="1700">
                <a:solidFill>
                  <a:srgbClr val="232323"/>
                </a:solidFill>
              </a:defRPr>
            </a:pPr>
            <a:r>
              <a:t>• Инфраструктурный рывок, атомная энергетика, институты ООН/Бреттон-Вудса, начало космической эры.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434840" y="1280160"/>
            <a:ext cx="3474720" cy="4480560"/>
          </a:xfrm>
          <a:prstGeom prst="roundRect">
            <a:avLst/>
          </a:prstGeom>
          <a:solidFill>
            <a:srgbClr val="EFF7FF"/>
          </a:solidFill>
          <a:ln>
            <a:solidFill>
              <a:srgbClr val="BFD5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72000" y="1389888"/>
            <a:ext cx="3200400" cy="4315968"/>
          </a:xfrm>
          <a:prstGeom prst="rect">
            <a:avLst/>
          </a:prstGeom>
          <a:noFill/>
        </p:spPr>
        <p:txBody>
          <a:bodyPr wrap="square" bIns="0" tIns="0" lIns="0" rIns="0">
            <a:spAutoFit/>
          </a:bodyPr>
          <a:lstStyle/>
          <a:p>
            <a:r>
              <a:rPr sz="1900" b="1">
                <a:solidFill>
                  <a:srgbClr val="0C3E74"/>
                </a:solidFill>
              </a:rPr>
              <a:t>Дисбаланс</a:t>
            </a:r>
          </a:p>
          <a:p>
            <a:pPr>
              <a:spcAft>
                <a:spcPts val="400"/>
              </a:spcAft>
              <a:defRPr sz="1700">
                <a:solidFill>
                  <a:srgbClr val="232323"/>
                </a:solidFill>
              </a:defRPr>
            </a:pPr>
            <a:r>
              <a:t>• Рост качества жизни в индустриальных центрах при новой зависимости от энергии и сырья.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138160" y="1280160"/>
            <a:ext cx="3383280" cy="4480560"/>
          </a:xfrm>
          <a:prstGeom prst="roundRect">
            <a:avLst/>
          </a:prstGeom>
          <a:solidFill>
            <a:srgbClr val="EFF7FF"/>
          </a:solidFill>
          <a:ln>
            <a:solidFill>
              <a:srgbClr val="BFD5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275320" y="1389888"/>
            <a:ext cx="3108960" cy="4315968"/>
          </a:xfrm>
          <a:prstGeom prst="rect">
            <a:avLst/>
          </a:prstGeom>
          <a:noFill/>
        </p:spPr>
        <p:txBody>
          <a:bodyPr wrap="square" bIns="0" tIns="0" lIns="0" rIns="0">
            <a:spAutoFit/>
          </a:bodyPr>
          <a:lstStyle/>
          <a:p>
            <a:r>
              <a:rPr sz="1800" b="1">
                <a:solidFill>
                  <a:srgbClr val="0C3E74"/>
                </a:solidFill>
              </a:rPr>
              <a:t>Урок</a:t>
            </a:r>
          </a:p>
          <a:p>
            <a:pPr>
              <a:spcAft>
                <a:spcPts val="400"/>
              </a:spcAft>
              <a:defRPr sz="1600">
                <a:solidFill>
                  <a:srgbClr val="232323"/>
                </a:solidFill>
              </a:defRPr>
            </a:pPr>
            <a:r>
              <a:t>• Вывод: устойчивость не возникает автоматически из роста производства.</a:t>
            </a:r>
          </a:p>
          <a:p>
            <a:pPr>
              <a:spcAft>
                <a:spcPts val="400"/>
              </a:spcAft>
              <a:defRPr sz="1600">
                <a:solidFill>
                  <a:srgbClr val="232323"/>
                </a:solidFill>
              </a:defRPr>
            </a:pPr>
            <a:r>
              <a:t>• Каждая эпоха оставляет скрытые обязательства будущим поколениям.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C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C3E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292608"/>
            <a:ext cx="111556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0C3E74"/>
                </a:solidFill>
              </a:rPr>
              <a:t>1970–1991: Холодная война и техногонка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804672"/>
            <a:ext cx="106984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>
                <a:solidFill>
                  <a:srgbClr val="B88426"/>
                </a:solidFill>
              </a:rPr>
              <a:t>Эпоха как узел балансов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446520"/>
            <a:ext cx="111556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>
                <a:solidFill>
                  <a:srgbClr val="168296"/>
                </a:solidFill>
              </a:rPr>
              <a:t>ЭКВИЛИБРИУМ · Анализ мировых балансов 130 лет · Новый Уклад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1280160"/>
            <a:ext cx="3474720" cy="4480560"/>
          </a:xfrm>
          <a:prstGeom prst="roundRect">
            <a:avLst/>
          </a:prstGeom>
          <a:solidFill>
            <a:srgbClr val="EFF7FF"/>
          </a:solidFill>
          <a:ln>
            <a:solidFill>
              <a:srgbClr val="BFD5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68680" y="1389888"/>
            <a:ext cx="3200400" cy="4315968"/>
          </a:xfrm>
          <a:prstGeom prst="rect">
            <a:avLst/>
          </a:prstGeom>
          <a:noFill/>
        </p:spPr>
        <p:txBody>
          <a:bodyPr wrap="square" bIns="0" tIns="0" lIns="0" rIns="0">
            <a:spAutoFit/>
          </a:bodyPr>
          <a:lstStyle/>
          <a:p>
            <a:r>
              <a:rPr sz="1900" b="1">
                <a:solidFill>
                  <a:srgbClr val="0C3E74"/>
                </a:solidFill>
              </a:rPr>
              <a:t>Двигатель</a:t>
            </a:r>
          </a:p>
          <a:p>
            <a:pPr>
              <a:spcAft>
                <a:spcPts val="400"/>
              </a:spcAft>
              <a:defRPr sz="1700">
                <a:solidFill>
                  <a:srgbClr val="232323"/>
                </a:solidFill>
              </a:defRPr>
            </a:pPr>
            <a:r>
              <a:t>• Нефтяные шоки, вычислительные системы, спутники, системное планирование и военно-промышленные комплексы.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434840" y="1280160"/>
            <a:ext cx="3474720" cy="4480560"/>
          </a:xfrm>
          <a:prstGeom prst="roundRect">
            <a:avLst/>
          </a:prstGeom>
          <a:solidFill>
            <a:srgbClr val="EFF7FF"/>
          </a:solidFill>
          <a:ln>
            <a:solidFill>
              <a:srgbClr val="BFD5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72000" y="1389888"/>
            <a:ext cx="3200400" cy="4315968"/>
          </a:xfrm>
          <a:prstGeom prst="rect">
            <a:avLst/>
          </a:prstGeom>
          <a:noFill/>
        </p:spPr>
        <p:txBody>
          <a:bodyPr wrap="square" bIns="0" tIns="0" lIns="0" rIns="0">
            <a:spAutoFit/>
          </a:bodyPr>
          <a:lstStyle/>
          <a:p>
            <a:r>
              <a:rPr sz="1900" b="1">
                <a:solidFill>
                  <a:srgbClr val="0C3E74"/>
                </a:solidFill>
              </a:rPr>
              <a:t>Дисбаланс</a:t>
            </a:r>
          </a:p>
          <a:p>
            <a:pPr>
              <a:spcAft>
                <a:spcPts val="400"/>
              </a:spcAft>
              <a:defRPr sz="1700">
                <a:solidFill>
                  <a:srgbClr val="232323"/>
                </a:solidFill>
              </a:defRPr>
            </a:pPr>
            <a:r>
              <a:t>• Гонка технологий без достаточной экологической обратной связи; высокая стоимость блоковой конфронтации.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138160" y="1280160"/>
            <a:ext cx="3383280" cy="4480560"/>
          </a:xfrm>
          <a:prstGeom prst="roundRect">
            <a:avLst/>
          </a:prstGeom>
          <a:solidFill>
            <a:srgbClr val="EFF7FF"/>
          </a:solidFill>
          <a:ln>
            <a:solidFill>
              <a:srgbClr val="BFD5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275320" y="1389888"/>
            <a:ext cx="3108960" cy="4315968"/>
          </a:xfrm>
          <a:prstGeom prst="rect">
            <a:avLst/>
          </a:prstGeom>
          <a:noFill/>
        </p:spPr>
        <p:txBody>
          <a:bodyPr wrap="square" bIns="0" tIns="0" lIns="0" rIns="0">
            <a:spAutoFit/>
          </a:bodyPr>
          <a:lstStyle/>
          <a:p>
            <a:r>
              <a:rPr sz="1800" b="1">
                <a:solidFill>
                  <a:srgbClr val="0C3E74"/>
                </a:solidFill>
              </a:rPr>
              <a:t>Урок</a:t>
            </a:r>
          </a:p>
          <a:p>
            <a:pPr>
              <a:spcAft>
                <a:spcPts val="400"/>
              </a:spcAft>
              <a:defRPr sz="1600">
                <a:solidFill>
                  <a:srgbClr val="232323"/>
                </a:solidFill>
              </a:defRPr>
            </a:pPr>
            <a:r>
              <a:t>• Вывод: устойчивость не возникает автоматически из роста производства.</a:t>
            </a:r>
          </a:p>
          <a:p>
            <a:pPr>
              <a:spcAft>
                <a:spcPts val="400"/>
              </a:spcAft>
              <a:defRPr sz="1600">
                <a:solidFill>
                  <a:srgbClr val="232323"/>
                </a:solidFill>
              </a:defRPr>
            </a:pPr>
            <a:r>
              <a:t>• Каждая эпоха оставляет скрытые обязательства будущим поколениям.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C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C3E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292608"/>
            <a:ext cx="111556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0C3E74"/>
                </a:solidFill>
              </a:rPr>
              <a:t>1991–2020: Глобализация и цифровой переход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804672"/>
            <a:ext cx="106984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>
                <a:solidFill>
                  <a:srgbClr val="B88426"/>
                </a:solidFill>
              </a:rPr>
              <a:t>Эпоха как узел балансов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446520"/>
            <a:ext cx="111556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>
                <a:solidFill>
                  <a:srgbClr val="168296"/>
                </a:solidFill>
              </a:rPr>
              <a:t>ЭКВИЛИБРИУМ · Анализ мировых балансов 130 лет · Новый Уклад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1280160"/>
            <a:ext cx="3474720" cy="4480560"/>
          </a:xfrm>
          <a:prstGeom prst="roundRect">
            <a:avLst/>
          </a:prstGeom>
          <a:solidFill>
            <a:srgbClr val="EFF7FF"/>
          </a:solidFill>
          <a:ln>
            <a:solidFill>
              <a:srgbClr val="BFD5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68680" y="1389888"/>
            <a:ext cx="3200400" cy="4315968"/>
          </a:xfrm>
          <a:prstGeom prst="rect">
            <a:avLst/>
          </a:prstGeom>
          <a:noFill/>
        </p:spPr>
        <p:txBody>
          <a:bodyPr wrap="square" bIns="0" tIns="0" lIns="0" rIns="0">
            <a:spAutoFit/>
          </a:bodyPr>
          <a:lstStyle/>
          <a:p>
            <a:r>
              <a:rPr sz="1900" b="1">
                <a:solidFill>
                  <a:srgbClr val="0C3E74"/>
                </a:solidFill>
              </a:rPr>
              <a:t>Двигатель</a:t>
            </a:r>
          </a:p>
          <a:p>
            <a:pPr>
              <a:spcAft>
                <a:spcPts val="400"/>
              </a:spcAft>
              <a:defRPr sz="1700">
                <a:solidFill>
                  <a:srgbClr val="232323"/>
                </a:solidFill>
              </a:defRPr>
            </a:pPr>
            <a:r>
              <a:t>• Контейнерная логистика, интернет, финансовые рынки, платформенные корпорации, быстрый рост Китая.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434840" y="1280160"/>
            <a:ext cx="3474720" cy="4480560"/>
          </a:xfrm>
          <a:prstGeom prst="roundRect">
            <a:avLst/>
          </a:prstGeom>
          <a:solidFill>
            <a:srgbClr val="EFF7FF"/>
          </a:solidFill>
          <a:ln>
            <a:solidFill>
              <a:srgbClr val="BFD5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72000" y="1389888"/>
            <a:ext cx="3200400" cy="4315968"/>
          </a:xfrm>
          <a:prstGeom prst="rect">
            <a:avLst/>
          </a:prstGeom>
          <a:noFill/>
        </p:spPr>
        <p:txBody>
          <a:bodyPr wrap="square" bIns="0" tIns="0" lIns="0" rIns="0">
            <a:spAutoFit/>
          </a:bodyPr>
          <a:lstStyle/>
          <a:p>
            <a:r>
              <a:rPr sz="1900" b="1">
                <a:solidFill>
                  <a:srgbClr val="0C3E74"/>
                </a:solidFill>
              </a:rPr>
              <a:t>Дисбаланс</a:t>
            </a:r>
          </a:p>
          <a:p>
            <a:pPr>
              <a:spcAft>
                <a:spcPts val="400"/>
              </a:spcAft>
              <a:defRPr sz="1700">
                <a:solidFill>
                  <a:srgbClr val="232323"/>
                </a:solidFill>
              </a:defRPr>
            </a:pPr>
            <a:r>
              <a:t>• Высокая эффективность цепочек ценности, но уязвимость к шокам, санкциям и концентрации данных.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138160" y="1280160"/>
            <a:ext cx="3383280" cy="4480560"/>
          </a:xfrm>
          <a:prstGeom prst="roundRect">
            <a:avLst/>
          </a:prstGeom>
          <a:solidFill>
            <a:srgbClr val="EFF7FF"/>
          </a:solidFill>
          <a:ln>
            <a:solidFill>
              <a:srgbClr val="BFD5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275320" y="1389888"/>
            <a:ext cx="3108960" cy="4315968"/>
          </a:xfrm>
          <a:prstGeom prst="rect">
            <a:avLst/>
          </a:prstGeom>
          <a:noFill/>
        </p:spPr>
        <p:txBody>
          <a:bodyPr wrap="square" bIns="0" tIns="0" lIns="0" rIns="0">
            <a:spAutoFit/>
          </a:bodyPr>
          <a:lstStyle/>
          <a:p>
            <a:r>
              <a:rPr sz="1800" b="1">
                <a:solidFill>
                  <a:srgbClr val="0C3E74"/>
                </a:solidFill>
              </a:rPr>
              <a:t>Урок</a:t>
            </a:r>
          </a:p>
          <a:p>
            <a:pPr>
              <a:spcAft>
                <a:spcPts val="400"/>
              </a:spcAft>
              <a:defRPr sz="1600">
                <a:solidFill>
                  <a:srgbClr val="232323"/>
                </a:solidFill>
              </a:defRPr>
            </a:pPr>
            <a:r>
              <a:t>• Вывод: устойчивость не возникает автоматически из роста производства.</a:t>
            </a:r>
          </a:p>
          <a:p>
            <a:pPr>
              <a:spcAft>
                <a:spcPts val="400"/>
              </a:spcAft>
              <a:defRPr sz="1600">
                <a:solidFill>
                  <a:srgbClr val="232323"/>
                </a:solidFill>
              </a:defRPr>
            </a:pPr>
            <a:r>
              <a:t>• Каждая эпоха оставляет скрытые обязательства будущим поколениям.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C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C3E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292608"/>
            <a:ext cx="111556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0C3E74"/>
                </a:solidFill>
              </a:rPr>
              <a:t>2020–2025: Порог Нового Уклада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804672"/>
            <a:ext cx="106984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>
                <a:solidFill>
                  <a:srgbClr val="B88426"/>
                </a:solidFill>
              </a:rPr>
              <a:t>Эпоха как узел балансов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446520"/>
            <a:ext cx="111556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>
                <a:solidFill>
                  <a:srgbClr val="168296"/>
                </a:solidFill>
              </a:rPr>
              <a:t>ЭКВИЛИБРИУМ · Анализ мировых балансов 130 лет · Новый Уклад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1280160"/>
            <a:ext cx="3474720" cy="4480560"/>
          </a:xfrm>
          <a:prstGeom prst="roundRect">
            <a:avLst/>
          </a:prstGeom>
          <a:solidFill>
            <a:srgbClr val="EFF7FF"/>
          </a:solidFill>
          <a:ln>
            <a:solidFill>
              <a:srgbClr val="BFD5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68680" y="1389888"/>
            <a:ext cx="3200400" cy="4315968"/>
          </a:xfrm>
          <a:prstGeom prst="rect">
            <a:avLst/>
          </a:prstGeom>
          <a:noFill/>
        </p:spPr>
        <p:txBody>
          <a:bodyPr wrap="square" bIns="0" tIns="0" lIns="0" rIns="0">
            <a:spAutoFit/>
          </a:bodyPr>
          <a:lstStyle/>
          <a:p>
            <a:r>
              <a:rPr sz="1900" b="1">
                <a:solidFill>
                  <a:srgbClr val="0C3E74"/>
                </a:solidFill>
              </a:rPr>
              <a:t>Двигатель</a:t>
            </a:r>
          </a:p>
          <a:p>
            <a:pPr>
              <a:spcAft>
                <a:spcPts val="400"/>
              </a:spcAft>
              <a:defRPr sz="1700">
                <a:solidFill>
                  <a:srgbClr val="232323"/>
                </a:solidFill>
              </a:defRPr>
            </a:pPr>
            <a:r>
              <a:t>• Пандемия, санкционные контуры, энергетическая перестройка, ИИ, электрификация, климатические риски.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434840" y="1280160"/>
            <a:ext cx="3474720" cy="4480560"/>
          </a:xfrm>
          <a:prstGeom prst="roundRect">
            <a:avLst/>
          </a:prstGeom>
          <a:solidFill>
            <a:srgbClr val="EFF7FF"/>
          </a:solidFill>
          <a:ln>
            <a:solidFill>
              <a:srgbClr val="BFD5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72000" y="1389888"/>
            <a:ext cx="3200400" cy="4315968"/>
          </a:xfrm>
          <a:prstGeom prst="rect">
            <a:avLst/>
          </a:prstGeom>
          <a:noFill/>
        </p:spPr>
        <p:txBody>
          <a:bodyPr wrap="square" bIns="0" tIns="0" lIns="0" rIns="0">
            <a:spAutoFit/>
          </a:bodyPr>
          <a:lstStyle/>
          <a:p>
            <a:r>
              <a:rPr sz="1900" b="1">
                <a:solidFill>
                  <a:srgbClr val="0C3E74"/>
                </a:solidFill>
              </a:rPr>
              <a:t>Дисбаланс</a:t>
            </a:r>
          </a:p>
          <a:p>
            <a:pPr>
              <a:spcAft>
                <a:spcPts val="400"/>
              </a:spcAft>
              <a:defRPr sz="1700">
                <a:solidFill>
                  <a:srgbClr val="232323"/>
                </a:solidFill>
              </a:defRPr>
            </a:pPr>
            <a:r>
              <a:t>• Переход от одномерной прибыли к многомерной устойчивости: энергия, вода, земля, человек, знания, безопасность.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138160" y="1280160"/>
            <a:ext cx="3383280" cy="4480560"/>
          </a:xfrm>
          <a:prstGeom prst="roundRect">
            <a:avLst/>
          </a:prstGeom>
          <a:solidFill>
            <a:srgbClr val="EFF7FF"/>
          </a:solidFill>
          <a:ln>
            <a:solidFill>
              <a:srgbClr val="BFD5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275320" y="1389888"/>
            <a:ext cx="3108960" cy="4315968"/>
          </a:xfrm>
          <a:prstGeom prst="rect">
            <a:avLst/>
          </a:prstGeom>
          <a:noFill/>
        </p:spPr>
        <p:txBody>
          <a:bodyPr wrap="square" bIns="0" tIns="0" lIns="0" rIns="0">
            <a:spAutoFit/>
          </a:bodyPr>
          <a:lstStyle/>
          <a:p>
            <a:r>
              <a:rPr sz="1800" b="1">
                <a:solidFill>
                  <a:srgbClr val="0C3E74"/>
                </a:solidFill>
              </a:rPr>
              <a:t>Урок</a:t>
            </a:r>
          </a:p>
          <a:p>
            <a:pPr>
              <a:spcAft>
                <a:spcPts val="400"/>
              </a:spcAft>
              <a:defRPr sz="1600">
                <a:solidFill>
                  <a:srgbClr val="232323"/>
                </a:solidFill>
              </a:defRPr>
            </a:pPr>
            <a:r>
              <a:t>• Вывод: устойчивость не возникает автоматически из роста производства.</a:t>
            </a:r>
          </a:p>
          <a:p>
            <a:pPr>
              <a:spcAft>
                <a:spcPts val="400"/>
              </a:spcAft>
              <a:defRPr sz="1600">
                <a:solidFill>
                  <a:srgbClr val="232323"/>
                </a:solidFill>
              </a:defRPr>
            </a:pPr>
            <a:r>
              <a:t>• Каждая эпоха оставляет скрытые обязательства будущим поколениям.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C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C3E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292608"/>
            <a:ext cx="111556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0C3E74"/>
                </a:solidFill>
              </a:rPr>
              <a:t>Контуры анализа 1–6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804672"/>
            <a:ext cx="106984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>
                <a:solidFill>
                  <a:srgbClr val="B88426"/>
                </a:solidFill>
              </a:rPr>
              <a:t>Что именно нужно учитывать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446520"/>
            <a:ext cx="111556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>
                <a:solidFill>
                  <a:srgbClr val="168296"/>
                </a:solidFill>
              </a:rPr>
              <a:t>ЭКВИЛИБРИУМ · Анализ мировых балансов 130 лет · Новый Уклад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85800" y="1325880"/>
            <a:ext cx="3337560" cy="1691640"/>
          </a:xfrm>
          <a:prstGeom prst="roundRect">
            <a:avLst/>
          </a:prstGeom>
          <a:solidFill>
            <a:srgbClr val="EFF7FF"/>
          </a:solidFill>
          <a:ln>
            <a:solidFill>
              <a:srgbClr val="BFD5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1435607"/>
            <a:ext cx="3063240" cy="1527048"/>
          </a:xfrm>
          <a:prstGeom prst="rect">
            <a:avLst/>
          </a:prstGeom>
          <a:noFill/>
        </p:spPr>
        <p:txBody>
          <a:bodyPr wrap="square" bIns="0" tIns="0" lIns="0" rIns="0">
            <a:spAutoFit/>
          </a:bodyPr>
          <a:lstStyle/>
          <a:p>
            <a:r>
              <a:rPr sz="1400" b="1">
                <a:solidFill>
                  <a:srgbClr val="0C3E74"/>
                </a:solidFill>
              </a:rPr>
              <a:t>Население</a:t>
            </a:r>
          </a:p>
          <a:p>
            <a:pPr>
              <a:spcAft>
                <a:spcPts val="400"/>
              </a:spcAft>
              <a:defRPr sz="1200">
                <a:solidFill>
                  <a:srgbClr val="232323"/>
                </a:solidFill>
              </a:defRPr>
            </a:pPr>
            <a:r>
              <a:t>• Люди как основа развития</a:t>
            </a:r>
          </a:p>
          <a:p>
            <a:pPr>
              <a:spcAft>
                <a:spcPts val="400"/>
              </a:spcAft>
              <a:defRPr sz="1200">
                <a:solidFill>
                  <a:srgbClr val="232323"/>
                </a:solidFill>
              </a:defRPr>
            </a:pPr>
            <a:r>
              <a:t>• демография, возраст, здоровье, миграция, качество человеческого капитала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434840" y="1325880"/>
            <a:ext cx="3337560" cy="1691640"/>
          </a:xfrm>
          <a:prstGeom prst="roundRect">
            <a:avLst/>
          </a:prstGeom>
          <a:solidFill>
            <a:srgbClr val="EFF7FF"/>
          </a:solidFill>
          <a:ln>
            <a:solidFill>
              <a:srgbClr val="BFD5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72000" y="1435607"/>
            <a:ext cx="3063240" cy="1527048"/>
          </a:xfrm>
          <a:prstGeom prst="rect">
            <a:avLst/>
          </a:prstGeom>
          <a:noFill/>
        </p:spPr>
        <p:txBody>
          <a:bodyPr wrap="square" bIns="0" tIns="0" lIns="0" rIns="0">
            <a:spAutoFit/>
          </a:bodyPr>
          <a:lstStyle/>
          <a:p>
            <a:r>
              <a:rPr sz="1400" b="1">
                <a:solidFill>
                  <a:srgbClr val="0C3E74"/>
                </a:solidFill>
              </a:rPr>
              <a:t>Энергия</a:t>
            </a:r>
          </a:p>
          <a:p>
            <a:pPr>
              <a:spcAft>
                <a:spcPts val="400"/>
              </a:spcAft>
              <a:defRPr sz="1200">
                <a:solidFill>
                  <a:srgbClr val="232323"/>
                </a:solidFill>
              </a:defRPr>
            </a:pPr>
            <a:r>
              <a:t>• Источник возможностей</a:t>
            </a:r>
          </a:p>
          <a:p>
            <a:pPr>
              <a:spcAft>
                <a:spcPts val="400"/>
              </a:spcAft>
              <a:defRPr sz="1200">
                <a:solidFill>
                  <a:srgbClr val="232323"/>
                </a:solidFill>
              </a:defRPr>
            </a:pPr>
            <a:r>
              <a:t>• доступность, надежность, цена, чистота, автономность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183879" y="1325880"/>
            <a:ext cx="3337560" cy="1691640"/>
          </a:xfrm>
          <a:prstGeom prst="roundRect">
            <a:avLst/>
          </a:prstGeom>
          <a:solidFill>
            <a:srgbClr val="EFF7FF"/>
          </a:solidFill>
          <a:ln>
            <a:solidFill>
              <a:srgbClr val="BFD5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321040" y="1435607"/>
            <a:ext cx="3063240" cy="1527048"/>
          </a:xfrm>
          <a:prstGeom prst="rect">
            <a:avLst/>
          </a:prstGeom>
          <a:noFill/>
        </p:spPr>
        <p:txBody>
          <a:bodyPr wrap="square" bIns="0" tIns="0" lIns="0" rIns="0">
            <a:spAutoFit/>
          </a:bodyPr>
          <a:lstStyle/>
          <a:p>
            <a:r>
              <a:rPr sz="1400" b="1">
                <a:solidFill>
                  <a:srgbClr val="0C3E74"/>
                </a:solidFill>
              </a:rPr>
              <a:t>Промышленность</a:t>
            </a:r>
          </a:p>
          <a:p>
            <a:pPr>
              <a:spcAft>
                <a:spcPts val="400"/>
              </a:spcAft>
              <a:defRPr sz="1200">
                <a:solidFill>
                  <a:srgbClr val="232323"/>
                </a:solidFill>
              </a:defRPr>
            </a:pPr>
            <a:r>
              <a:t>• Создание материального мира</a:t>
            </a:r>
          </a:p>
          <a:p>
            <a:pPr>
              <a:spcAft>
                <a:spcPts val="400"/>
              </a:spcAft>
              <a:defRPr sz="1200">
                <a:solidFill>
                  <a:srgbClr val="232323"/>
                </a:solidFill>
              </a:defRPr>
            </a:pPr>
            <a:r>
              <a:t>• производственные цепочки, оборудование, локализация, критические компетенции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85800" y="3474720"/>
            <a:ext cx="3337560" cy="1691640"/>
          </a:xfrm>
          <a:prstGeom prst="roundRect">
            <a:avLst/>
          </a:prstGeom>
          <a:solidFill>
            <a:srgbClr val="EFF7FF"/>
          </a:solidFill>
          <a:ln>
            <a:solidFill>
              <a:srgbClr val="BFD5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22960" y="3584448"/>
            <a:ext cx="3063240" cy="1527048"/>
          </a:xfrm>
          <a:prstGeom prst="rect">
            <a:avLst/>
          </a:prstGeom>
          <a:noFill/>
        </p:spPr>
        <p:txBody>
          <a:bodyPr wrap="square" bIns="0" tIns="0" lIns="0" rIns="0">
            <a:spAutoFit/>
          </a:bodyPr>
          <a:lstStyle/>
          <a:p>
            <a:r>
              <a:rPr sz="1400" b="1">
                <a:solidFill>
                  <a:srgbClr val="0C3E74"/>
                </a:solidFill>
              </a:rPr>
              <a:t>Финансы</a:t>
            </a:r>
          </a:p>
          <a:p>
            <a:pPr>
              <a:spcAft>
                <a:spcPts val="400"/>
              </a:spcAft>
              <a:defRPr sz="1200">
                <a:solidFill>
                  <a:srgbClr val="232323"/>
                </a:solidFill>
              </a:defRPr>
            </a:pPr>
            <a:r>
              <a:t>• Кровеносная система экономики</a:t>
            </a:r>
          </a:p>
          <a:p>
            <a:pPr>
              <a:spcAft>
                <a:spcPts val="400"/>
              </a:spcAft>
              <a:defRPr sz="1200">
                <a:solidFill>
                  <a:srgbClr val="232323"/>
                </a:solidFill>
              </a:defRPr>
            </a:pPr>
            <a:r>
              <a:t>• долг, инвестиции, валютные зоны, клиринг, устойчивость расчетов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434840" y="3474720"/>
            <a:ext cx="3337560" cy="1691640"/>
          </a:xfrm>
          <a:prstGeom prst="roundRect">
            <a:avLst/>
          </a:prstGeom>
          <a:solidFill>
            <a:srgbClr val="EFF7FF"/>
          </a:solidFill>
          <a:ln>
            <a:solidFill>
              <a:srgbClr val="BFD5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72000" y="3584448"/>
            <a:ext cx="3063240" cy="1527048"/>
          </a:xfrm>
          <a:prstGeom prst="rect">
            <a:avLst/>
          </a:prstGeom>
          <a:noFill/>
        </p:spPr>
        <p:txBody>
          <a:bodyPr wrap="square" bIns="0" tIns="0" lIns="0" rIns="0">
            <a:spAutoFit/>
          </a:bodyPr>
          <a:lstStyle/>
          <a:p>
            <a:r>
              <a:rPr sz="1400" b="1">
                <a:solidFill>
                  <a:srgbClr val="0C3E74"/>
                </a:solidFill>
              </a:rPr>
              <a:t>Транспорт</a:t>
            </a:r>
          </a:p>
          <a:p>
            <a:pPr>
              <a:spcAft>
                <a:spcPts val="400"/>
              </a:spcAft>
              <a:defRPr sz="1200">
                <a:solidFill>
                  <a:srgbClr val="232323"/>
                </a:solidFill>
              </a:defRPr>
            </a:pPr>
            <a:r>
              <a:t>• Движение людей и ресурсов</a:t>
            </a:r>
          </a:p>
          <a:p>
            <a:pPr>
              <a:spcAft>
                <a:spcPts val="400"/>
              </a:spcAft>
              <a:defRPr sz="1200">
                <a:solidFill>
                  <a:srgbClr val="232323"/>
                </a:solidFill>
              </a:defRPr>
            </a:pPr>
            <a:r>
              <a:t>• морские пути, железные дороги, авиация, городская мобильность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183879" y="3474720"/>
            <a:ext cx="3337560" cy="1691640"/>
          </a:xfrm>
          <a:prstGeom prst="roundRect">
            <a:avLst/>
          </a:prstGeom>
          <a:solidFill>
            <a:srgbClr val="EFF7FF"/>
          </a:solidFill>
          <a:ln>
            <a:solidFill>
              <a:srgbClr val="BFD5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321040" y="3584448"/>
            <a:ext cx="3063240" cy="1527048"/>
          </a:xfrm>
          <a:prstGeom prst="rect">
            <a:avLst/>
          </a:prstGeom>
          <a:noFill/>
        </p:spPr>
        <p:txBody>
          <a:bodyPr wrap="square" bIns="0" tIns="0" lIns="0" rIns="0">
            <a:spAutoFit/>
          </a:bodyPr>
          <a:lstStyle/>
          <a:p>
            <a:r>
              <a:rPr sz="1400" b="1">
                <a:solidFill>
                  <a:srgbClr val="0C3E74"/>
                </a:solidFill>
              </a:rPr>
              <a:t>Наука</a:t>
            </a:r>
          </a:p>
          <a:p>
            <a:pPr>
              <a:spcAft>
                <a:spcPts val="400"/>
              </a:spcAft>
              <a:defRPr sz="1200">
                <a:solidFill>
                  <a:srgbClr val="232323"/>
                </a:solidFill>
              </a:defRPr>
            </a:pPr>
            <a:r>
              <a:t>• Познание и открытия</a:t>
            </a:r>
          </a:p>
          <a:p>
            <a:pPr>
              <a:spcAft>
                <a:spcPts val="400"/>
              </a:spcAft>
              <a:defRPr sz="1200">
                <a:solidFill>
                  <a:srgbClr val="232323"/>
                </a:solidFill>
              </a:defRPr>
            </a:pPr>
            <a:r>
              <a:t>• школы, лаборатории, инженерные кадры, фундаментальные исследования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C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C3E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292608"/>
            <a:ext cx="111556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0C3E74"/>
                </a:solidFill>
              </a:rPr>
              <a:t>Контуры анализа 7–12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804672"/>
            <a:ext cx="106984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>
                <a:solidFill>
                  <a:srgbClr val="B88426"/>
                </a:solidFill>
              </a:rPr>
              <a:t>Что именно нужно учитывать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446520"/>
            <a:ext cx="111556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>
                <a:solidFill>
                  <a:srgbClr val="168296"/>
                </a:solidFill>
              </a:rPr>
              <a:t>ЭКВИЛИБРИУМ · Анализ мировых балансов 130 лет · Новый Уклад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85800" y="1325880"/>
            <a:ext cx="3337560" cy="1691640"/>
          </a:xfrm>
          <a:prstGeom prst="roundRect">
            <a:avLst/>
          </a:prstGeom>
          <a:solidFill>
            <a:srgbClr val="EFF7FF"/>
          </a:solidFill>
          <a:ln>
            <a:solidFill>
              <a:srgbClr val="BFD5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1435607"/>
            <a:ext cx="3063240" cy="1527048"/>
          </a:xfrm>
          <a:prstGeom prst="rect">
            <a:avLst/>
          </a:prstGeom>
          <a:noFill/>
        </p:spPr>
        <p:txBody>
          <a:bodyPr wrap="square" bIns="0" tIns="0" lIns="0" rIns="0">
            <a:spAutoFit/>
          </a:bodyPr>
          <a:lstStyle/>
          <a:p>
            <a:r>
              <a:rPr sz="1400" b="1">
                <a:solidFill>
                  <a:srgbClr val="0C3E74"/>
                </a:solidFill>
              </a:rPr>
              <a:t>Технологии</a:t>
            </a:r>
          </a:p>
          <a:p>
            <a:pPr>
              <a:spcAft>
                <a:spcPts val="400"/>
              </a:spcAft>
              <a:defRPr sz="1200">
                <a:solidFill>
                  <a:srgbClr val="232323"/>
                </a:solidFill>
              </a:defRPr>
            </a:pPr>
            <a:r>
              <a:t>• Ускорение прогресса</a:t>
            </a:r>
          </a:p>
          <a:p>
            <a:pPr>
              <a:spcAft>
                <a:spcPts val="400"/>
              </a:spcAft>
              <a:defRPr sz="1200">
                <a:solidFill>
                  <a:srgbClr val="232323"/>
                </a:solidFill>
              </a:defRPr>
            </a:pPr>
            <a:r>
              <a:t>• ИИ, цифровые двойники, микроэлектроника, роботы, материалы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434840" y="1325880"/>
            <a:ext cx="3337560" cy="1691640"/>
          </a:xfrm>
          <a:prstGeom prst="roundRect">
            <a:avLst/>
          </a:prstGeom>
          <a:solidFill>
            <a:srgbClr val="EFF7FF"/>
          </a:solidFill>
          <a:ln>
            <a:solidFill>
              <a:srgbClr val="BFD5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72000" y="1435607"/>
            <a:ext cx="3063240" cy="1527048"/>
          </a:xfrm>
          <a:prstGeom prst="rect">
            <a:avLst/>
          </a:prstGeom>
          <a:noFill/>
        </p:spPr>
        <p:txBody>
          <a:bodyPr wrap="square" bIns="0" tIns="0" lIns="0" rIns="0">
            <a:spAutoFit/>
          </a:bodyPr>
          <a:lstStyle/>
          <a:p>
            <a:r>
              <a:rPr sz="1400" b="1">
                <a:solidFill>
                  <a:srgbClr val="0C3E74"/>
                </a:solidFill>
              </a:rPr>
              <a:t>Продовольствие</a:t>
            </a:r>
          </a:p>
          <a:p>
            <a:pPr>
              <a:spcAft>
                <a:spcPts val="400"/>
              </a:spcAft>
              <a:defRPr sz="1200">
                <a:solidFill>
                  <a:srgbClr val="232323"/>
                </a:solidFill>
              </a:defRPr>
            </a:pPr>
            <a:r>
              <a:t>• Безопасность жизни</a:t>
            </a:r>
          </a:p>
          <a:p>
            <a:pPr>
              <a:spcAft>
                <a:spcPts val="400"/>
              </a:spcAft>
              <a:defRPr sz="1200">
                <a:solidFill>
                  <a:srgbClr val="232323"/>
                </a:solidFill>
              </a:defRPr>
            </a:pPr>
            <a:r>
              <a:t>• урожайность, почвы, водный цикл, агротехнологии, доступность еды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183879" y="1325880"/>
            <a:ext cx="3337560" cy="1691640"/>
          </a:xfrm>
          <a:prstGeom prst="roundRect">
            <a:avLst/>
          </a:prstGeom>
          <a:solidFill>
            <a:srgbClr val="EFF7FF"/>
          </a:solidFill>
          <a:ln>
            <a:solidFill>
              <a:srgbClr val="BFD5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321040" y="1435607"/>
            <a:ext cx="3063240" cy="1527048"/>
          </a:xfrm>
          <a:prstGeom prst="rect">
            <a:avLst/>
          </a:prstGeom>
          <a:noFill/>
        </p:spPr>
        <p:txBody>
          <a:bodyPr wrap="square" bIns="0" tIns="0" lIns="0" rIns="0">
            <a:spAutoFit/>
          </a:bodyPr>
          <a:lstStyle/>
          <a:p>
            <a:r>
              <a:rPr sz="1400" b="1">
                <a:solidFill>
                  <a:srgbClr val="0C3E74"/>
                </a:solidFill>
              </a:rPr>
              <a:t>Вода</a:t>
            </a:r>
          </a:p>
          <a:p>
            <a:pPr>
              <a:spcAft>
                <a:spcPts val="400"/>
              </a:spcAft>
              <a:defRPr sz="1200">
                <a:solidFill>
                  <a:srgbClr val="232323"/>
                </a:solidFill>
              </a:defRPr>
            </a:pPr>
            <a:r>
              <a:t>• Основа жизни</a:t>
            </a:r>
          </a:p>
          <a:p>
            <a:pPr>
              <a:spcAft>
                <a:spcPts val="400"/>
              </a:spcAft>
              <a:defRPr sz="1200">
                <a:solidFill>
                  <a:srgbClr val="232323"/>
                </a:solidFill>
              </a:defRPr>
            </a:pPr>
            <a:r>
              <a:t>• пресная вода, водосбережение, опреснение, санитарная инфраструктура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85800" y="3474720"/>
            <a:ext cx="3337560" cy="1691640"/>
          </a:xfrm>
          <a:prstGeom prst="roundRect">
            <a:avLst/>
          </a:prstGeom>
          <a:solidFill>
            <a:srgbClr val="EFF7FF"/>
          </a:solidFill>
          <a:ln>
            <a:solidFill>
              <a:srgbClr val="BFD5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22960" y="3584448"/>
            <a:ext cx="3063240" cy="1527048"/>
          </a:xfrm>
          <a:prstGeom prst="rect">
            <a:avLst/>
          </a:prstGeom>
          <a:noFill/>
        </p:spPr>
        <p:txBody>
          <a:bodyPr wrap="square" bIns="0" tIns="0" lIns="0" rIns="0">
            <a:spAutoFit/>
          </a:bodyPr>
          <a:lstStyle/>
          <a:p>
            <a:r>
              <a:rPr sz="1400" b="1">
                <a:solidFill>
                  <a:srgbClr val="0C3E74"/>
                </a:solidFill>
              </a:rPr>
              <a:t>Экология</a:t>
            </a:r>
          </a:p>
          <a:p>
            <a:pPr>
              <a:spcAft>
                <a:spcPts val="400"/>
              </a:spcAft>
              <a:defRPr sz="1200">
                <a:solidFill>
                  <a:srgbClr val="232323"/>
                </a:solidFill>
              </a:defRPr>
            </a:pPr>
            <a:r>
              <a:t>• Баланс человека и природы</a:t>
            </a:r>
          </a:p>
          <a:p>
            <a:pPr>
              <a:spcAft>
                <a:spcPts val="400"/>
              </a:spcAft>
              <a:defRPr sz="1200">
                <a:solidFill>
                  <a:srgbClr val="232323"/>
                </a:solidFill>
              </a:defRPr>
            </a:pPr>
            <a:r>
              <a:t>• выбросы, биоразнообразие, рекультивация, климатическая адаптация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434840" y="3474720"/>
            <a:ext cx="3337560" cy="1691640"/>
          </a:xfrm>
          <a:prstGeom prst="roundRect">
            <a:avLst/>
          </a:prstGeom>
          <a:solidFill>
            <a:srgbClr val="EFF7FF"/>
          </a:solidFill>
          <a:ln>
            <a:solidFill>
              <a:srgbClr val="BFD5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72000" y="3584448"/>
            <a:ext cx="3063240" cy="1527048"/>
          </a:xfrm>
          <a:prstGeom prst="rect">
            <a:avLst/>
          </a:prstGeom>
          <a:noFill/>
        </p:spPr>
        <p:txBody>
          <a:bodyPr wrap="square" bIns="0" tIns="0" lIns="0" rIns="0">
            <a:spAutoFit/>
          </a:bodyPr>
          <a:lstStyle/>
          <a:p>
            <a:r>
              <a:rPr sz="1400" b="1">
                <a:solidFill>
                  <a:srgbClr val="0C3E74"/>
                </a:solidFill>
              </a:rPr>
              <a:t>Культура</a:t>
            </a:r>
          </a:p>
          <a:p>
            <a:pPr>
              <a:spcAft>
                <a:spcPts val="400"/>
              </a:spcAft>
              <a:defRPr sz="1200">
                <a:solidFill>
                  <a:srgbClr val="232323"/>
                </a:solidFill>
              </a:defRPr>
            </a:pPr>
            <a:r>
              <a:t>• Ценности и смысл</a:t>
            </a:r>
          </a:p>
          <a:p>
            <a:pPr>
              <a:spcAft>
                <a:spcPts val="400"/>
              </a:spcAft>
              <a:defRPr sz="1200">
                <a:solidFill>
                  <a:srgbClr val="232323"/>
                </a:solidFill>
              </a:defRPr>
            </a:pPr>
            <a:r>
              <a:t>• язык, память, образование, диалог поколений, доверие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183879" y="3474720"/>
            <a:ext cx="3337560" cy="1691640"/>
          </a:xfrm>
          <a:prstGeom prst="roundRect">
            <a:avLst/>
          </a:prstGeom>
          <a:solidFill>
            <a:srgbClr val="EFF7FF"/>
          </a:solidFill>
          <a:ln>
            <a:solidFill>
              <a:srgbClr val="BFD5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321040" y="3584448"/>
            <a:ext cx="3063240" cy="1527048"/>
          </a:xfrm>
          <a:prstGeom prst="rect">
            <a:avLst/>
          </a:prstGeom>
          <a:noFill/>
        </p:spPr>
        <p:txBody>
          <a:bodyPr wrap="square" bIns="0" tIns="0" lIns="0" rIns="0">
            <a:spAutoFit/>
          </a:bodyPr>
          <a:lstStyle/>
          <a:p>
            <a:r>
              <a:rPr sz="1400" b="1">
                <a:solidFill>
                  <a:srgbClr val="0C3E74"/>
                </a:solidFill>
              </a:rPr>
              <a:t>Безопасность</a:t>
            </a:r>
          </a:p>
          <a:p>
            <a:pPr>
              <a:spcAft>
                <a:spcPts val="400"/>
              </a:spcAft>
              <a:defRPr sz="1200">
                <a:solidFill>
                  <a:srgbClr val="232323"/>
                </a:solidFill>
              </a:defRPr>
            </a:pPr>
            <a:r>
              <a:t>• Стабильность и развитие</a:t>
            </a:r>
          </a:p>
          <a:p>
            <a:pPr>
              <a:spcAft>
                <a:spcPts val="400"/>
              </a:spcAft>
              <a:defRPr sz="1200">
                <a:solidFill>
                  <a:srgbClr val="232323"/>
                </a:solidFill>
              </a:defRPr>
            </a:pPr>
            <a:r>
              <a:t>• риски конфликтов, киберзащита, продовольственная и энергетическая устойчивость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C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C3E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292608"/>
            <a:ext cx="111556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0C3E74"/>
                </a:solidFill>
              </a:rPr>
              <a:t>19 связанных балансов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804672"/>
            <a:ext cx="106984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>
                <a:solidFill>
                  <a:srgbClr val="B88426"/>
                </a:solidFill>
              </a:rPr>
              <a:t>Целостная система учёта и развития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446520"/>
            <a:ext cx="111556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>
                <a:solidFill>
                  <a:srgbClr val="168296"/>
                </a:solidFill>
              </a:rPr>
              <a:t>ЭКВИЛИБРИУМ · Анализ мировых балансов 130 лет · Новый Уклад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1170432"/>
            <a:ext cx="2560320" cy="658368"/>
          </a:xfrm>
          <a:prstGeom prst="roundRect">
            <a:avLst/>
          </a:prstGeom>
          <a:solidFill>
            <a:srgbClr val="EFF7FF"/>
          </a:solidFill>
          <a:ln>
            <a:solidFill>
              <a:srgbClr val="C8DC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261872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50" b="1">
                <a:solidFill>
                  <a:srgbClr val="0C3E74"/>
                </a:solidFill>
              </a:rPr>
              <a:t>1. демографический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447288" y="1170432"/>
            <a:ext cx="2560320" cy="658368"/>
          </a:xfrm>
          <a:prstGeom prst="roundRect">
            <a:avLst/>
          </a:prstGeom>
          <a:solidFill>
            <a:srgbClr val="EFF7FF"/>
          </a:solidFill>
          <a:ln>
            <a:solidFill>
              <a:srgbClr val="C8DC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538728" y="1261872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50" b="1">
                <a:solidFill>
                  <a:srgbClr val="0C3E74"/>
                </a:solidFill>
              </a:rPr>
              <a:t>2. энергетический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327648" y="1170432"/>
            <a:ext cx="2560320" cy="658368"/>
          </a:xfrm>
          <a:prstGeom prst="roundRect">
            <a:avLst/>
          </a:prstGeom>
          <a:solidFill>
            <a:srgbClr val="EFF7FF"/>
          </a:solidFill>
          <a:ln>
            <a:solidFill>
              <a:srgbClr val="C8DC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19088" y="1261872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50" b="1">
                <a:solidFill>
                  <a:srgbClr val="0C3E74"/>
                </a:solidFill>
              </a:rPr>
              <a:t>3. водный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9208007" y="1170432"/>
            <a:ext cx="2560320" cy="658368"/>
          </a:xfrm>
          <a:prstGeom prst="roundRect">
            <a:avLst/>
          </a:prstGeom>
          <a:solidFill>
            <a:srgbClr val="EFF7FF"/>
          </a:solidFill>
          <a:ln>
            <a:solidFill>
              <a:srgbClr val="C8DC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299447" y="1261872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50" b="1">
                <a:solidFill>
                  <a:srgbClr val="0C3E74"/>
                </a:solidFill>
              </a:rPr>
              <a:t>4. земельный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66928" y="2112264"/>
            <a:ext cx="2560320" cy="658368"/>
          </a:xfrm>
          <a:prstGeom prst="roundRect">
            <a:avLst/>
          </a:prstGeom>
          <a:solidFill>
            <a:srgbClr val="EFF7FF"/>
          </a:solidFill>
          <a:ln>
            <a:solidFill>
              <a:srgbClr val="C8DC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8368" y="2203704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50" b="1">
                <a:solidFill>
                  <a:srgbClr val="0C3E74"/>
                </a:solidFill>
              </a:rPr>
              <a:t>5. продовольственный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447288" y="2112264"/>
            <a:ext cx="2560320" cy="658368"/>
          </a:xfrm>
          <a:prstGeom prst="roundRect">
            <a:avLst/>
          </a:prstGeom>
          <a:solidFill>
            <a:srgbClr val="EFF7FF"/>
          </a:solidFill>
          <a:ln>
            <a:solidFill>
              <a:srgbClr val="C8DC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538728" y="2203704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50" b="1">
                <a:solidFill>
                  <a:srgbClr val="0C3E74"/>
                </a:solidFill>
              </a:rPr>
              <a:t>6. сырьевой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327648" y="2112264"/>
            <a:ext cx="2560320" cy="658368"/>
          </a:xfrm>
          <a:prstGeom prst="roundRect">
            <a:avLst/>
          </a:prstGeom>
          <a:solidFill>
            <a:srgbClr val="EFF7FF"/>
          </a:solidFill>
          <a:ln>
            <a:solidFill>
              <a:srgbClr val="C8DC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19088" y="2203704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50" b="1">
                <a:solidFill>
                  <a:srgbClr val="0C3E74"/>
                </a:solidFill>
              </a:rPr>
              <a:t>7. промышленный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9208007" y="2112264"/>
            <a:ext cx="2560320" cy="658368"/>
          </a:xfrm>
          <a:prstGeom prst="roundRect">
            <a:avLst/>
          </a:prstGeom>
          <a:solidFill>
            <a:srgbClr val="EFF7FF"/>
          </a:solidFill>
          <a:ln>
            <a:solidFill>
              <a:srgbClr val="C8DC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299447" y="2203704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50" b="1">
                <a:solidFill>
                  <a:srgbClr val="0C3E74"/>
                </a:solidFill>
              </a:rPr>
              <a:t>8. транспортно-логистический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66928" y="3054096"/>
            <a:ext cx="2560320" cy="658368"/>
          </a:xfrm>
          <a:prstGeom prst="roundRect">
            <a:avLst/>
          </a:prstGeom>
          <a:solidFill>
            <a:srgbClr val="EFF7FF"/>
          </a:solidFill>
          <a:ln>
            <a:solidFill>
              <a:srgbClr val="C8DC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58368" y="3145536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50" b="1">
                <a:solidFill>
                  <a:srgbClr val="0C3E74"/>
                </a:solidFill>
              </a:rPr>
              <a:t>9. финансовый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3447288" y="3054096"/>
            <a:ext cx="2560320" cy="658368"/>
          </a:xfrm>
          <a:prstGeom prst="roundRect">
            <a:avLst/>
          </a:prstGeom>
          <a:solidFill>
            <a:srgbClr val="EFF7FF"/>
          </a:solidFill>
          <a:ln>
            <a:solidFill>
              <a:srgbClr val="C8DC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3538728" y="3145536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50" b="1">
                <a:solidFill>
                  <a:srgbClr val="0C3E74"/>
                </a:solidFill>
              </a:rPr>
              <a:t>10. научно-технологический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27648" y="3054096"/>
            <a:ext cx="2560320" cy="658368"/>
          </a:xfrm>
          <a:prstGeom prst="roundRect">
            <a:avLst/>
          </a:prstGeom>
          <a:solidFill>
            <a:srgbClr val="EFF7FF"/>
          </a:solidFill>
          <a:ln>
            <a:solidFill>
              <a:srgbClr val="C8DC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19088" y="3145536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50" b="1">
                <a:solidFill>
                  <a:srgbClr val="0C3E74"/>
                </a:solidFill>
              </a:rPr>
              <a:t>11. образовательный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9208007" y="3054096"/>
            <a:ext cx="2560320" cy="658368"/>
          </a:xfrm>
          <a:prstGeom prst="roundRect">
            <a:avLst/>
          </a:prstGeom>
          <a:solidFill>
            <a:srgbClr val="EFF7FF"/>
          </a:solidFill>
          <a:ln>
            <a:solidFill>
              <a:srgbClr val="C8DC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9299447" y="3145536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50" b="1">
                <a:solidFill>
                  <a:srgbClr val="0C3E74"/>
                </a:solidFill>
              </a:rPr>
              <a:t>12. здоровья и качества жизни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566928" y="3995928"/>
            <a:ext cx="2560320" cy="658368"/>
          </a:xfrm>
          <a:prstGeom prst="roundRect">
            <a:avLst/>
          </a:prstGeom>
          <a:solidFill>
            <a:srgbClr val="EFF7FF"/>
          </a:solidFill>
          <a:ln>
            <a:solidFill>
              <a:srgbClr val="C8DC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58368" y="4087368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50" b="1">
                <a:solidFill>
                  <a:srgbClr val="0C3E74"/>
                </a:solidFill>
              </a:rPr>
              <a:t>13. экологический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3447288" y="3995928"/>
            <a:ext cx="2560320" cy="658368"/>
          </a:xfrm>
          <a:prstGeom prst="roundRect">
            <a:avLst/>
          </a:prstGeom>
          <a:solidFill>
            <a:srgbClr val="EFF7FF"/>
          </a:solidFill>
          <a:ln>
            <a:solidFill>
              <a:srgbClr val="C8DC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3538728" y="4087368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50" b="1">
                <a:solidFill>
                  <a:srgbClr val="0C3E74"/>
                </a:solidFill>
              </a:rPr>
              <a:t>14. культурно-смысловой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27648" y="3995928"/>
            <a:ext cx="2560320" cy="658368"/>
          </a:xfrm>
          <a:prstGeom prst="roundRect">
            <a:avLst/>
          </a:prstGeom>
          <a:solidFill>
            <a:srgbClr val="EFF7FF"/>
          </a:solidFill>
          <a:ln>
            <a:solidFill>
              <a:srgbClr val="C8DC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19088" y="4087368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50" b="1">
                <a:solidFill>
                  <a:srgbClr val="0C3E74"/>
                </a:solidFill>
              </a:rPr>
              <a:t>15. управленческий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9208007" y="3995928"/>
            <a:ext cx="2560320" cy="658368"/>
          </a:xfrm>
          <a:prstGeom prst="roundRect">
            <a:avLst/>
          </a:prstGeom>
          <a:solidFill>
            <a:srgbClr val="EFF7FF"/>
          </a:solidFill>
          <a:ln>
            <a:solidFill>
              <a:srgbClr val="C8DC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9299447" y="4087368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50" b="1">
                <a:solidFill>
                  <a:srgbClr val="0C3E74"/>
                </a:solidFill>
              </a:rPr>
              <a:t>16. информационно-цифровой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566928" y="4937760"/>
            <a:ext cx="2560320" cy="658368"/>
          </a:xfrm>
          <a:prstGeom prst="roundRect">
            <a:avLst/>
          </a:prstGeom>
          <a:solidFill>
            <a:srgbClr val="EFF7FF"/>
          </a:solidFill>
          <a:ln>
            <a:solidFill>
              <a:srgbClr val="C8DC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658368" y="502920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50" b="1">
                <a:solidFill>
                  <a:srgbClr val="0C3E74"/>
                </a:solidFill>
              </a:rPr>
              <a:t>17. безопасности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3447288" y="4937760"/>
            <a:ext cx="2560320" cy="658368"/>
          </a:xfrm>
          <a:prstGeom prst="roundRect">
            <a:avLst/>
          </a:prstGeom>
          <a:solidFill>
            <a:srgbClr val="EFF7FF"/>
          </a:solidFill>
          <a:ln>
            <a:solidFill>
              <a:srgbClr val="C8DC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3538728" y="502920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50" b="1">
                <a:solidFill>
                  <a:srgbClr val="0C3E74"/>
                </a:solidFill>
              </a:rPr>
              <a:t>18. международной кооперации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6327648" y="4937760"/>
            <a:ext cx="2560320" cy="658368"/>
          </a:xfrm>
          <a:prstGeom prst="roundRect">
            <a:avLst/>
          </a:prstGeom>
          <a:solidFill>
            <a:srgbClr val="EFF7FF"/>
          </a:solidFill>
          <a:ln>
            <a:solidFill>
              <a:srgbClr val="C8DC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419088" y="502920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50" b="1">
                <a:solidFill>
                  <a:srgbClr val="0C3E74"/>
                </a:solidFill>
              </a:rPr>
              <a:t>19. межпоколенческий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C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C3E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292608"/>
            <a:ext cx="111556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0C3E74"/>
                </a:solidFill>
              </a:rPr>
              <a:t>Профили центров силы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804672"/>
            <a:ext cx="106984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>
                <a:solidFill>
                  <a:srgbClr val="B88426"/>
                </a:solidFill>
              </a:rPr>
              <a:t>Не один победитель, а разные конфигурации силы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446520"/>
            <a:ext cx="111556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>
                <a:solidFill>
                  <a:srgbClr val="168296"/>
                </a:solidFill>
              </a:rPr>
              <a:t>ЭКВИЛИБРИУМ · Анализ мировых балансов 130 лет · Новый Уклад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94360" y="1234440"/>
            <a:ext cx="5257800" cy="1261872"/>
          </a:xfrm>
          <a:prstGeom prst="roundRect">
            <a:avLst/>
          </a:prstGeom>
          <a:solidFill>
            <a:srgbClr val="EFF7FF"/>
          </a:solidFill>
          <a:ln>
            <a:solidFill>
              <a:srgbClr val="BFD5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344168"/>
            <a:ext cx="4983480" cy="1097280"/>
          </a:xfrm>
          <a:prstGeom prst="rect">
            <a:avLst/>
          </a:prstGeom>
          <a:noFill/>
        </p:spPr>
        <p:txBody>
          <a:bodyPr wrap="square" bIns="0" tIns="0" lIns="0" rIns="0">
            <a:spAutoFit/>
          </a:bodyPr>
          <a:lstStyle/>
          <a:p>
            <a:r>
              <a:rPr sz="1250" b="1">
                <a:solidFill>
                  <a:srgbClr val="0C3E74"/>
                </a:solidFill>
              </a:rPr>
              <a:t>Россия</a:t>
            </a:r>
          </a:p>
          <a:p>
            <a:pPr>
              <a:spcAft>
                <a:spcPts val="400"/>
              </a:spcAft>
              <a:defRPr sz="1050">
                <a:solidFill>
                  <a:srgbClr val="232323"/>
                </a:solidFill>
              </a:defRPr>
            </a:pPr>
            <a:r>
              <a:t>• Сила: ресурсы, территория, вода, энергетика, фундаментальная наука, безопасность</a:t>
            </a:r>
          </a:p>
          <a:p>
            <a:pPr>
              <a:spcAft>
                <a:spcPts val="400"/>
              </a:spcAft>
              <a:defRPr sz="1050">
                <a:solidFill>
                  <a:srgbClr val="232323"/>
                </a:solidFill>
              </a:defRPr>
            </a:pPr>
            <a:r>
              <a:t>• Риск: демография, технологическая локализация, капитализация знаний, инфраструктурная связанность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309360" y="1234440"/>
            <a:ext cx="5257800" cy="1261872"/>
          </a:xfrm>
          <a:prstGeom prst="roundRect">
            <a:avLst/>
          </a:prstGeom>
          <a:solidFill>
            <a:srgbClr val="EFF7FF"/>
          </a:solidFill>
          <a:ln>
            <a:solidFill>
              <a:srgbClr val="BFD5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446520" y="1344168"/>
            <a:ext cx="4983480" cy="1097280"/>
          </a:xfrm>
          <a:prstGeom prst="rect">
            <a:avLst/>
          </a:prstGeom>
          <a:noFill/>
        </p:spPr>
        <p:txBody>
          <a:bodyPr wrap="square" bIns="0" tIns="0" lIns="0" rIns="0">
            <a:spAutoFit/>
          </a:bodyPr>
          <a:lstStyle/>
          <a:p>
            <a:r>
              <a:rPr sz="1250" b="1">
                <a:solidFill>
                  <a:srgbClr val="0C3E74"/>
                </a:solidFill>
              </a:rPr>
              <a:t>Китай</a:t>
            </a:r>
          </a:p>
          <a:p>
            <a:pPr>
              <a:spcAft>
                <a:spcPts val="400"/>
              </a:spcAft>
              <a:defRPr sz="1050">
                <a:solidFill>
                  <a:srgbClr val="232323"/>
                </a:solidFill>
              </a:defRPr>
            </a:pPr>
            <a:r>
              <a:t>• Сила: производство, инфраструктурная дисциплина, скорость масштабирования, промышленная кооперация</a:t>
            </a:r>
          </a:p>
          <a:p>
            <a:pPr>
              <a:spcAft>
                <a:spcPts val="400"/>
              </a:spcAft>
              <a:defRPr sz="1050">
                <a:solidFill>
                  <a:srgbClr val="232323"/>
                </a:solidFill>
              </a:defRPr>
            </a:pPr>
            <a:r>
              <a:t>• Риск: демография, энергетическая зависимость, экологическая нагрузка, внешние рынки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94360" y="2834640"/>
            <a:ext cx="5257800" cy="1261872"/>
          </a:xfrm>
          <a:prstGeom prst="roundRect">
            <a:avLst/>
          </a:prstGeom>
          <a:solidFill>
            <a:srgbClr val="EFF7FF"/>
          </a:solidFill>
          <a:ln>
            <a:solidFill>
              <a:srgbClr val="BFD5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31520" y="2944368"/>
            <a:ext cx="4983480" cy="1097280"/>
          </a:xfrm>
          <a:prstGeom prst="rect">
            <a:avLst/>
          </a:prstGeom>
          <a:noFill/>
        </p:spPr>
        <p:txBody>
          <a:bodyPr wrap="square" bIns="0" tIns="0" lIns="0" rIns="0">
            <a:spAutoFit/>
          </a:bodyPr>
          <a:lstStyle/>
          <a:p>
            <a:r>
              <a:rPr sz="1250" b="1">
                <a:solidFill>
                  <a:srgbClr val="0C3E74"/>
                </a:solidFill>
              </a:rPr>
              <a:t>США</a:t>
            </a:r>
          </a:p>
          <a:p>
            <a:pPr>
              <a:spcAft>
                <a:spcPts val="400"/>
              </a:spcAft>
              <a:defRPr sz="1050">
                <a:solidFill>
                  <a:srgbClr val="232323"/>
                </a:solidFill>
              </a:defRPr>
            </a:pPr>
            <a:r>
              <a:t>• Сила: финансы, университеты, цифровые платформы, оборонные технологии, предпринимательство</a:t>
            </a:r>
          </a:p>
          <a:p>
            <a:pPr>
              <a:spcAft>
                <a:spcPts val="400"/>
              </a:spcAft>
              <a:defRPr sz="1050">
                <a:solidFill>
                  <a:srgbClr val="232323"/>
                </a:solidFill>
              </a:defRPr>
            </a:pPr>
            <a:r>
              <a:t>• Риск: долг, социальная поляризация, деградация инфраструктуры, доверие к институтам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309360" y="2834640"/>
            <a:ext cx="5257800" cy="1261872"/>
          </a:xfrm>
          <a:prstGeom prst="roundRect">
            <a:avLst/>
          </a:prstGeom>
          <a:solidFill>
            <a:srgbClr val="EFF7FF"/>
          </a:solidFill>
          <a:ln>
            <a:solidFill>
              <a:srgbClr val="BFD5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46520" y="2944368"/>
            <a:ext cx="4983480" cy="1097280"/>
          </a:xfrm>
          <a:prstGeom prst="rect">
            <a:avLst/>
          </a:prstGeom>
          <a:noFill/>
        </p:spPr>
        <p:txBody>
          <a:bodyPr wrap="square" bIns="0" tIns="0" lIns="0" rIns="0">
            <a:spAutoFit/>
          </a:bodyPr>
          <a:lstStyle/>
          <a:p>
            <a:r>
              <a:rPr sz="1250" b="1">
                <a:solidFill>
                  <a:srgbClr val="0C3E74"/>
                </a:solidFill>
              </a:rPr>
              <a:t>Европа</a:t>
            </a:r>
          </a:p>
          <a:p>
            <a:pPr>
              <a:spcAft>
                <a:spcPts val="400"/>
              </a:spcAft>
              <a:defRPr sz="1050">
                <a:solidFill>
                  <a:srgbClr val="232323"/>
                </a:solidFill>
              </a:defRPr>
            </a:pPr>
            <a:r>
              <a:t>• Сила: стандарты, культура, регуляторные модели, качество жизни, зеленая повестка</a:t>
            </a:r>
          </a:p>
          <a:p>
            <a:pPr>
              <a:spcAft>
                <a:spcPts val="400"/>
              </a:spcAft>
              <a:defRPr sz="1050">
                <a:solidFill>
                  <a:srgbClr val="232323"/>
                </a:solidFill>
              </a:defRPr>
            </a:pPr>
            <a:r>
              <a:t>• Риск: энергетическая цена, промышленная конкурентоспособность, миграционная и политическая фрагментация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94360" y="4434840"/>
            <a:ext cx="5257800" cy="1261872"/>
          </a:xfrm>
          <a:prstGeom prst="roundRect">
            <a:avLst/>
          </a:prstGeom>
          <a:solidFill>
            <a:srgbClr val="EFF7FF"/>
          </a:solidFill>
          <a:ln>
            <a:solidFill>
              <a:srgbClr val="BFD5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31520" y="4544568"/>
            <a:ext cx="4983480" cy="1097280"/>
          </a:xfrm>
          <a:prstGeom prst="rect">
            <a:avLst/>
          </a:prstGeom>
          <a:noFill/>
        </p:spPr>
        <p:txBody>
          <a:bodyPr wrap="square" bIns="0" tIns="0" lIns="0" rIns="0">
            <a:spAutoFit/>
          </a:bodyPr>
          <a:lstStyle/>
          <a:p>
            <a:r>
              <a:rPr sz="1250" b="1">
                <a:solidFill>
                  <a:srgbClr val="0C3E74"/>
                </a:solidFill>
              </a:rPr>
              <a:t>Мир в целом</a:t>
            </a:r>
          </a:p>
          <a:p>
            <a:pPr>
              <a:spcAft>
                <a:spcPts val="400"/>
              </a:spcAft>
              <a:defRPr sz="1050">
                <a:solidFill>
                  <a:srgbClr val="232323"/>
                </a:solidFill>
              </a:defRPr>
            </a:pPr>
            <a:r>
              <a:t>• Сила: единая научная база, глобальные коммуникации, технологическое ускорение</a:t>
            </a:r>
          </a:p>
          <a:p>
            <a:pPr>
              <a:spcAft>
                <a:spcPts val="400"/>
              </a:spcAft>
              <a:defRPr sz="1050">
                <a:solidFill>
                  <a:srgbClr val="232323"/>
                </a:solidFill>
              </a:defRPr>
            </a:pPr>
            <a:r>
              <a:t>• Риск: водный стресс, климатические риски, неравный доступ к энергии, рост конфликтности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C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C3E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292608"/>
            <a:ext cx="111556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0C3E74"/>
                </a:solidFill>
              </a:rPr>
              <a:t>Многомерные рейтинги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804672"/>
            <a:ext cx="106984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>
                <a:solidFill>
                  <a:srgbClr val="B88426"/>
                </a:solidFill>
              </a:rPr>
              <a:t>От ранжирования к профилю развития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446520"/>
            <a:ext cx="111556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>
                <a:solidFill>
                  <a:srgbClr val="168296"/>
                </a:solidFill>
              </a:rPr>
              <a:t>ЭКВИЛИБРИУМ · Анализ мировых балансов 130 лет · Новый Уклад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1325880"/>
            <a:ext cx="3429000" cy="4297680"/>
          </a:xfrm>
          <a:prstGeom prst="roundRect">
            <a:avLst/>
          </a:prstGeom>
          <a:solidFill>
            <a:srgbClr val="EFF7FF"/>
          </a:solidFill>
          <a:ln>
            <a:solidFill>
              <a:srgbClr val="BFD5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68680" y="1435607"/>
            <a:ext cx="3154680" cy="4133088"/>
          </a:xfrm>
          <a:prstGeom prst="rect">
            <a:avLst/>
          </a:prstGeom>
          <a:noFill/>
        </p:spPr>
        <p:txBody>
          <a:bodyPr wrap="square" bIns="0" tIns="0" lIns="0" rIns="0">
            <a:spAutoFit/>
          </a:bodyPr>
          <a:lstStyle/>
          <a:p>
            <a:r>
              <a:rPr sz="1700" b="1">
                <a:solidFill>
                  <a:srgbClr val="0C3E74"/>
                </a:solidFill>
              </a:rPr>
              <a:t>Принцип</a:t>
            </a:r>
          </a:p>
          <a:p>
            <a:pPr>
              <a:spcAft>
                <a:spcPts val="400"/>
              </a:spcAft>
              <a:defRPr sz="1500">
                <a:solidFill>
                  <a:srgbClr val="232323"/>
                </a:solidFill>
              </a:defRPr>
            </a:pPr>
            <a:r>
              <a:t>• Рейтинг не должен сводиться к одному месту в таблице.</a:t>
            </a:r>
          </a:p>
          <a:p>
            <a:pPr>
              <a:spcAft>
                <a:spcPts val="400"/>
              </a:spcAft>
              <a:defRPr sz="1500">
                <a:solidFill>
                  <a:srgbClr val="232323"/>
                </a:solidFill>
              </a:defRPr>
            </a:pPr>
            <a:r>
              <a:t>• Он показывает профиль: где сила, где дефицит, где риск.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434840" y="1325880"/>
            <a:ext cx="3429000" cy="4297680"/>
          </a:xfrm>
          <a:prstGeom prst="roundRect">
            <a:avLst/>
          </a:prstGeom>
          <a:solidFill>
            <a:srgbClr val="EFF7FF"/>
          </a:solidFill>
          <a:ln>
            <a:solidFill>
              <a:srgbClr val="BFD5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72000" y="1435607"/>
            <a:ext cx="3154680" cy="4133088"/>
          </a:xfrm>
          <a:prstGeom prst="rect">
            <a:avLst/>
          </a:prstGeom>
          <a:noFill/>
        </p:spPr>
        <p:txBody>
          <a:bodyPr wrap="square" bIns="0" tIns="0" lIns="0" rIns="0">
            <a:spAutoFit/>
          </a:bodyPr>
          <a:lstStyle/>
          <a:p>
            <a:r>
              <a:rPr sz="1700" b="1">
                <a:solidFill>
                  <a:srgbClr val="0C3E74"/>
                </a:solidFill>
              </a:rPr>
              <a:t>Измерения</a:t>
            </a:r>
          </a:p>
          <a:p>
            <a:pPr>
              <a:spcAft>
                <a:spcPts val="400"/>
              </a:spcAft>
              <a:defRPr sz="1500">
                <a:solidFill>
                  <a:srgbClr val="232323"/>
                </a:solidFill>
              </a:defRPr>
            </a:pPr>
            <a:r>
              <a:t>• Ресурсы, энергия, знания, качество жизни, экология, управление.</a:t>
            </a:r>
          </a:p>
          <a:p>
            <a:pPr>
              <a:spcAft>
                <a:spcPts val="400"/>
              </a:spcAft>
              <a:defRPr sz="1500">
                <a:solidFill>
                  <a:srgbClr val="232323"/>
                </a:solidFill>
              </a:defRPr>
            </a:pPr>
            <a:r>
              <a:t>• Каждый показатель должен иметь источник, метод расчета и ответственного.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138160" y="1325880"/>
            <a:ext cx="3246120" cy="4297680"/>
          </a:xfrm>
          <a:prstGeom prst="roundRect">
            <a:avLst/>
          </a:prstGeom>
          <a:solidFill>
            <a:srgbClr val="EFF7FF"/>
          </a:solidFill>
          <a:ln>
            <a:solidFill>
              <a:srgbClr val="BFD5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275320" y="1435607"/>
            <a:ext cx="2971800" cy="4133088"/>
          </a:xfrm>
          <a:prstGeom prst="rect">
            <a:avLst/>
          </a:prstGeom>
          <a:noFill/>
        </p:spPr>
        <p:txBody>
          <a:bodyPr wrap="square" bIns="0" tIns="0" lIns="0" rIns="0">
            <a:spAutoFit/>
          </a:bodyPr>
          <a:lstStyle/>
          <a:p>
            <a:r>
              <a:rPr sz="1700" b="1">
                <a:solidFill>
                  <a:srgbClr val="0C3E74"/>
                </a:solidFill>
              </a:rPr>
              <a:t>Выход</a:t>
            </a:r>
          </a:p>
          <a:p>
            <a:pPr>
              <a:spcAft>
                <a:spcPts val="400"/>
              </a:spcAft>
              <a:defRPr sz="1500">
                <a:solidFill>
                  <a:srgbClr val="232323"/>
                </a:solidFill>
              </a:defRPr>
            </a:pPr>
            <a:r>
              <a:t>• Результат — не медаль, а карта решения.</a:t>
            </a:r>
          </a:p>
          <a:p>
            <a:pPr>
              <a:spcAft>
                <a:spcPts val="400"/>
              </a:spcAft>
              <a:defRPr sz="1500">
                <a:solidFill>
                  <a:srgbClr val="232323"/>
                </a:solidFill>
              </a:defRPr>
            </a:pPr>
            <a:r>
              <a:t>• Проект становится управляемым, когда его эффект доказан данными.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C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C3E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292608"/>
            <a:ext cx="111556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0C3E74"/>
                </a:solidFill>
              </a:rPr>
              <a:t>Матрица 19×19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804672"/>
            <a:ext cx="106984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>
                <a:solidFill>
                  <a:srgbClr val="B88426"/>
                </a:solidFill>
              </a:rPr>
              <a:t>Каждое решение влияет на всю систему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446520"/>
            <a:ext cx="111556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>
                <a:solidFill>
                  <a:srgbClr val="168296"/>
                </a:solidFill>
              </a:rPr>
              <a:t>ЭКВИЛИБРИУМ · Анализ мировых балансов 130 лет · Новый Уклад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85800" y="1325880"/>
            <a:ext cx="3474720" cy="4297680"/>
          </a:xfrm>
          <a:prstGeom prst="roundRect">
            <a:avLst/>
          </a:prstGeom>
          <a:solidFill>
            <a:srgbClr val="EFF7FF"/>
          </a:solidFill>
          <a:ln>
            <a:solidFill>
              <a:srgbClr val="BFD5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1435607"/>
            <a:ext cx="3200400" cy="4133088"/>
          </a:xfrm>
          <a:prstGeom prst="rect">
            <a:avLst/>
          </a:prstGeom>
          <a:noFill/>
        </p:spPr>
        <p:txBody>
          <a:bodyPr wrap="square" bIns="0" tIns="0" lIns="0" rIns="0">
            <a:spAutoFit/>
          </a:bodyPr>
          <a:lstStyle/>
          <a:p>
            <a:r>
              <a:rPr sz="1700" b="1">
                <a:solidFill>
                  <a:srgbClr val="0C3E74"/>
                </a:solidFill>
              </a:rPr>
              <a:t>Связанность</a:t>
            </a:r>
          </a:p>
          <a:p>
            <a:pPr>
              <a:spcAft>
                <a:spcPts val="400"/>
              </a:spcAft>
              <a:defRPr sz="1500">
                <a:solidFill>
                  <a:srgbClr val="232323"/>
                </a:solidFill>
              </a:defRPr>
            </a:pPr>
            <a:r>
              <a:t>• Энергетика меняет воду, землю, транспорт, производство и финансы.</a:t>
            </a:r>
          </a:p>
          <a:p>
            <a:pPr>
              <a:spcAft>
                <a:spcPts val="400"/>
              </a:spcAft>
              <a:defRPr sz="1500">
                <a:solidFill>
                  <a:srgbClr val="232323"/>
                </a:solidFill>
              </a:defRPr>
            </a:pPr>
            <a:r>
              <a:t>• Вода меняет здоровье, продовольствие и миграцию.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434840" y="1325880"/>
            <a:ext cx="3474720" cy="4297680"/>
          </a:xfrm>
          <a:prstGeom prst="roundRect">
            <a:avLst/>
          </a:prstGeom>
          <a:solidFill>
            <a:srgbClr val="EFF7FF"/>
          </a:solidFill>
          <a:ln>
            <a:solidFill>
              <a:srgbClr val="BFD5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72000" y="1435607"/>
            <a:ext cx="3200400" cy="4133088"/>
          </a:xfrm>
          <a:prstGeom prst="rect">
            <a:avLst/>
          </a:prstGeom>
          <a:noFill/>
        </p:spPr>
        <p:txBody>
          <a:bodyPr wrap="square" bIns="0" tIns="0" lIns="0" rIns="0">
            <a:spAutoFit/>
          </a:bodyPr>
          <a:lstStyle/>
          <a:p>
            <a:r>
              <a:rPr sz="1700" b="1">
                <a:solidFill>
                  <a:srgbClr val="0C3E74"/>
                </a:solidFill>
              </a:rPr>
              <a:t>Механизм</a:t>
            </a:r>
          </a:p>
          <a:p>
            <a:pPr>
              <a:spcAft>
                <a:spcPts val="400"/>
              </a:spcAft>
              <a:defRPr sz="1500">
                <a:solidFill>
                  <a:srgbClr val="232323"/>
                </a:solidFill>
              </a:defRPr>
            </a:pPr>
            <a:r>
              <a:t>• Проект получает цифровой паспорт.</a:t>
            </a:r>
          </a:p>
          <a:p>
            <a:pPr>
              <a:spcAft>
                <a:spcPts val="400"/>
              </a:spcAft>
              <a:defRPr sz="1500">
                <a:solidFill>
                  <a:srgbClr val="232323"/>
                </a:solidFill>
              </a:defRPr>
            </a:pPr>
            <a:r>
              <a:t>• Данные уходят в архив доказательств.</a:t>
            </a:r>
          </a:p>
          <a:p>
            <a:pPr>
              <a:spcAft>
                <a:spcPts val="400"/>
              </a:spcAft>
              <a:defRPr sz="1500">
                <a:solidFill>
                  <a:srgbClr val="232323"/>
                </a:solidFill>
              </a:defRPr>
            </a:pPr>
            <a:r>
              <a:t>• ГРИД считает сценарии и последствия.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183879" y="1325880"/>
            <a:ext cx="3246120" cy="4297680"/>
          </a:xfrm>
          <a:prstGeom prst="roundRect">
            <a:avLst/>
          </a:prstGeom>
          <a:solidFill>
            <a:srgbClr val="EFF7FF"/>
          </a:solidFill>
          <a:ln>
            <a:solidFill>
              <a:srgbClr val="BFD5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321040" y="1435607"/>
            <a:ext cx="2971800" cy="4133088"/>
          </a:xfrm>
          <a:prstGeom prst="rect">
            <a:avLst/>
          </a:prstGeom>
          <a:noFill/>
        </p:spPr>
        <p:txBody>
          <a:bodyPr wrap="square" bIns="0" tIns="0" lIns="0" rIns="0">
            <a:spAutoFit/>
          </a:bodyPr>
          <a:lstStyle/>
          <a:p>
            <a:r>
              <a:rPr sz="1700" b="1">
                <a:solidFill>
                  <a:srgbClr val="0C3E74"/>
                </a:solidFill>
              </a:rPr>
              <a:t>Управление</a:t>
            </a:r>
          </a:p>
          <a:p>
            <a:pPr>
              <a:spcAft>
                <a:spcPts val="400"/>
              </a:spcAft>
              <a:defRPr sz="1500">
                <a:solidFill>
                  <a:srgbClr val="232323"/>
                </a:solidFill>
              </a:defRPr>
            </a:pPr>
            <a:r>
              <a:t>• Решение принимается только после проверки межбалансовых эффектов.</a:t>
            </a:r>
          </a:p>
          <a:p>
            <a:pPr>
              <a:spcAft>
                <a:spcPts val="400"/>
              </a:spcAft>
              <a:defRPr sz="1500">
                <a:solidFill>
                  <a:srgbClr val="232323"/>
                </a:solidFill>
              </a:defRPr>
            </a:pPr>
            <a:r>
              <a:t>• Так снижается цена стратегической ошибки.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C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C3E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292608"/>
            <a:ext cx="111556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0C3E74"/>
                </a:solidFill>
              </a:rPr>
              <a:t>Переход к Новому Укладу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804672"/>
            <a:ext cx="106984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>
                <a:solidFill>
                  <a:srgbClr val="B88426"/>
                </a:solidFill>
              </a:rPr>
              <a:t>Ресурсы → технологии → инфраструктура → качество жизни → устойчивость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446520"/>
            <a:ext cx="111556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>
                <a:solidFill>
                  <a:srgbClr val="168296"/>
                </a:solidFill>
              </a:rPr>
              <a:t>ЭКВИЛИБРИУМ · Анализ мировых балансов 130 лет · Новый Уклад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1325880"/>
            <a:ext cx="3429000" cy="4297680"/>
          </a:xfrm>
          <a:prstGeom prst="roundRect">
            <a:avLst/>
          </a:prstGeom>
          <a:solidFill>
            <a:srgbClr val="EFF7FF"/>
          </a:solidFill>
          <a:ln>
            <a:solidFill>
              <a:srgbClr val="BFD5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68680" y="1435607"/>
            <a:ext cx="3154680" cy="4133088"/>
          </a:xfrm>
          <a:prstGeom prst="rect">
            <a:avLst/>
          </a:prstGeom>
          <a:noFill/>
        </p:spPr>
        <p:txBody>
          <a:bodyPr wrap="square" bIns="0" tIns="0" lIns="0" rIns="0">
            <a:spAutoFit/>
          </a:bodyPr>
          <a:lstStyle/>
          <a:p>
            <a:r>
              <a:rPr sz="1700" b="1">
                <a:solidFill>
                  <a:srgbClr val="0C3E74"/>
                </a:solidFill>
              </a:rPr>
              <a:t>Шаг 1</a:t>
            </a:r>
          </a:p>
          <a:p>
            <a:pPr>
              <a:spcAft>
                <a:spcPts val="400"/>
              </a:spcAft>
              <a:defRPr sz="1500">
                <a:solidFill>
                  <a:srgbClr val="232323"/>
                </a:solidFill>
              </a:defRPr>
            </a:pPr>
            <a:r>
              <a:t>• История используется как диагностика системных дисбалансов.</a:t>
            </a:r>
          </a:p>
          <a:p>
            <a:pPr>
              <a:spcAft>
                <a:spcPts val="400"/>
              </a:spcAft>
              <a:defRPr sz="1500">
                <a:solidFill>
                  <a:srgbClr val="232323"/>
                </a:solidFill>
              </a:defRPr>
            </a:pPr>
            <a:r>
              <a:t>• Проектирование будущего начинается с честного учета прошлого.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434840" y="1325880"/>
            <a:ext cx="3429000" cy="4297680"/>
          </a:xfrm>
          <a:prstGeom prst="roundRect">
            <a:avLst/>
          </a:prstGeom>
          <a:solidFill>
            <a:srgbClr val="EFF7FF"/>
          </a:solidFill>
          <a:ln>
            <a:solidFill>
              <a:srgbClr val="BFD5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72000" y="1435607"/>
            <a:ext cx="3154680" cy="4133088"/>
          </a:xfrm>
          <a:prstGeom prst="rect">
            <a:avLst/>
          </a:prstGeom>
          <a:noFill/>
        </p:spPr>
        <p:txBody>
          <a:bodyPr wrap="square" bIns="0" tIns="0" lIns="0" rIns="0">
            <a:spAutoFit/>
          </a:bodyPr>
          <a:lstStyle/>
          <a:p>
            <a:r>
              <a:rPr sz="1700" b="1">
                <a:solidFill>
                  <a:srgbClr val="0C3E74"/>
                </a:solidFill>
              </a:rPr>
              <a:t>Шаг 2</a:t>
            </a:r>
          </a:p>
          <a:p>
            <a:pPr>
              <a:spcAft>
                <a:spcPts val="400"/>
              </a:spcAft>
              <a:defRPr sz="1500">
                <a:solidFill>
                  <a:srgbClr val="232323"/>
                </a:solidFill>
              </a:defRPr>
            </a:pPr>
            <a:r>
              <a:t>• 19 балансов становятся языком стратегического планирования.</a:t>
            </a:r>
          </a:p>
          <a:p>
            <a:pPr>
              <a:spcAft>
                <a:spcPts val="400"/>
              </a:spcAft>
              <a:defRPr sz="1500">
                <a:solidFill>
                  <a:srgbClr val="232323"/>
                </a:solidFill>
              </a:defRPr>
            </a:pPr>
            <a:r>
              <a:t>• Многомерные рейтинги заменяют одномерную гонку.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138160" y="1325880"/>
            <a:ext cx="3246120" cy="4297680"/>
          </a:xfrm>
          <a:prstGeom prst="roundRect">
            <a:avLst/>
          </a:prstGeom>
          <a:solidFill>
            <a:srgbClr val="EFF7FF"/>
          </a:solidFill>
          <a:ln>
            <a:solidFill>
              <a:srgbClr val="BFD5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275320" y="1435607"/>
            <a:ext cx="2971800" cy="4133088"/>
          </a:xfrm>
          <a:prstGeom prst="rect">
            <a:avLst/>
          </a:prstGeom>
          <a:noFill/>
        </p:spPr>
        <p:txBody>
          <a:bodyPr wrap="square" bIns="0" tIns="0" lIns="0" rIns="0">
            <a:spAutoFit/>
          </a:bodyPr>
          <a:lstStyle/>
          <a:p>
            <a:r>
              <a:rPr sz="1700" b="1">
                <a:solidFill>
                  <a:srgbClr val="0C3E74"/>
                </a:solidFill>
              </a:rPr>
              <a:t>Шаг 3</a:t>
            </a:r>
          </a:p>
          <a:p>
            <a:pPr>
              <a:spcAft>
                <a:spcPts val="400"/>
              </a:spcAft>
              <a:defRPr sz="1500">
                <a:solidFill>
                  <a:srgbClr val="232323"/>
                </a:solidFill>
              </a:defRPr>
            </a:pPr>
            <a:r>
              <a:t>• Пилоты подтверждают метод на практике.</a:t>
            </a:r>
          </a:p>
          <a:p>
            <a:pPr>
              <a:spcAft>
                <a:spcPts val="400"/>
              </a:spcAft>
              <a:defRPr sz="1500">
                <a:solidFill>
                  <a:srgbClr val="232323"/>
                </a:solidFill>
              </a:defRPr>
            </a:pPr>
            <a:r>
              <a:t>• Масштабируются только проверенные решения.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C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C3E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292608"/>
            <a:ext cx="111556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0C3E74"/>
                </a:solidFill>
              </a:rPr>
              <a:t>Пилоты для проверки метода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804672"/>
            <a:ext cx="106984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>
                <a:solidFill>
                  <a:srgbClr val="B88426"/>
                </a:solidFill>
              </a:rPr>
              <a:t>От анализа прошлого к практическому будущему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446520"/>
            <a:ext cx="111556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>
                <a:solidFill>
                  <a:srgbClr val="168296"/>
                </a:solidFill>
              </a:rPr>
              <a:t>ЭКВИЛИБРИУМ · Анализ мировых балансов 130 лет · Новый Уклад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85800" y="1325880"/>
            <a:ext cx="3474720" cy="4297680"/>
          </a:xfrm>
          <a:prstGeom prst="roundRect">
            <a:avLst/>
          </a:prstGeom>
          <a:solidFill>
            <a:srgbClr val="EFF7FF"/>
          </a:solidFill>
          <a:ln>
            <a:solidFill>
              <a:srgbClr val="BFD5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1435607"/>
            <a:ext cx="3200400" cy="4133088"/>
          </a:xfrm>
          <a:prstGeom prst="rect">
            <a:avLst/>
          </a:prstGeom>
          <a:noFill/>
        </p:spPr>
        <p:txBody>
          <a:bodyPr wrap="square" bIns="0" tIns="0" lIns="0" rIns="0">
            <a:spAutoFit/>
          </a:bodyPr>
          <a:lstStyle/>
          <a:p>
            <a:r>
              <a:rPr sz="1800" b="1">
                <a:solidFill>
                  <a:srgbClr val="0C3E74"/>
                </a:solidFill>
              </a:rPr>
              <a:t>Пилоты</a:t>
            </a:r>
          </a:p>
          <a:p>
            <a:pPr>
              <a:spcAft>
                <a:spcPts val="400"/>
              </a:spcAft>
              <a:defRPr sz="1600">
                <a:solidFill>
                  <a:srgbClr val="232323"/>
                </a:solidFill>
              </a:defRPr>
            </a:pPr>
            <a:r>
              <a:t>• Город знания</a:t>
            </a:r>
          </a:p>
          <a:p>
            <a:pPr>
              <a:spcAft>
                <a:spcPts val="400"/>
              </a:spcAft>
              <a:defRPr sz="1600">
                <a:solidFill>
                  <a:srgbClr val="232323"/>
                </a:solidFill>
              </a:defRPr>
            </a:pPr>
            <a:r>
              <a:t>• ECO-PPA GLOBAL</a:t>
            </a:r>
          </a:p>
          <a:p>
            <a:pPr>
              <a:spcAft>
                <a:spcPts val="400"/>
              </a:spcAft>
              <a:defRPr sz="1600">
                <a:solidFill>
                  <a:srgbClr val="232323"/>
                </a:solidFill>
              </a:defRPr>
            </a:pPr>
            <a:r>
              <a:t>• Архив сохранения наследия</a:t>
            </a:r>
          </a:p>
          <a:p>
            <a:pPr>
              <a:spcAft>
                <a:spcPts val="400"/>
              </a:spcAft>
              <a:defRPr sz="1600">
                <a:solidFill>
                  <a:srgbClr val="232323"/>
                </a:solidFill>
              </a:defRPr>
            </a:pPr>
            <a:r>
              <a:t>• Биоценозные точки мониторинга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434840" y="1325880"/>
            <a:ext cx="3474720" cy="4297680"/>
          </a:xfrm>
          <a:prstGeom prst="roundRect">
            <a:avLst/>
          </a:prstGeom>
          <a:solidFill>
            <a:srgbClr val="EFF7FF"/>
          </a:solidFill>
          <a:ln>
            <a:solidFill>
              <a:srgbClr val="BFD5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72000" y="1435607"/>
            <a:ext cx="3200400" cy="4133088"/>
          </a:xfrm>
          <a:prstGeom prst="rect">
            <a:avLst/>
          </a:prstGeom>
          <a:noFill/>
        </p:spPr>
        <p:txBody>
          <a:bodyPr wrap="square" bIns="0" tIns="0" lIns="0" rIns="0">
            <a:spAutoFit/>
          </a:bodyPr>
          <a:lstStyle/>
          <a:p>
            <a:r>
              <a:rPr sz="1800" b="1">
                <a:solidFill>
                  <a:srgbClr val="0C3E74"/>
                </a:solidFill>
              </a:rPr>
              <a:t>Что измеряем</a:t>
            </a:r>
          </a:p>
          <a:p>
            <a:pPr>
              <a:spcAft>
                <a:spcPts val="400"/>
              </a:spcAft>
              <a:defRPr sz="1600">
                <a:solidFill>
                  <a:srgbClr val="232323"/>
                </a:solidFill>
              </a:defRPr>
            </a:pPr>
            <a:r>
              <a:t>• Энергия, вода, земля, продовольствие</a:t>
            </a:r>
          </a:p>
          <a:p>
            <a:pPr>
              <a:spcAft>
                <a:spcPts val="400"/>
              </a:spcAft>
              <a:defRPr sz="1600">
                <a:solidFill>
                  <a:srgbClr val="232323"/>
                </a:solidFill>
              </a:defRPr>
            </a:pPr>
            <a:r>
              <a:t>• Наука, образование, культура</a:t>
            </a:r>
          </a:p>
          <a:p>
            <a:pPr>
              <a:spcAft>
                <a:spcPts val="400"/>
              </a:spcAft>
              <a:defRPr sz="1600">
                <a:solidFill>
                  <a:srgbClr val="232323"/>
                </a:solidFill>
              </a:defRPr>
            </a:pPr>
            <a:r>
              <a:t>• Данные, доказательства, рейтинги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183879" y="1325880"/>
            <a:ext cx="3246120" cy="4297680"/>
          </a:xfrm>
          <a:prstGeom prst="roundRect">
            <a:avLst/>
          </a:prstGeom>
          <a:solidFill>
            <a:srgbClr val="EFF7FF"/>
          </a:solidFill>
          <a:ln>
            <a:solidFill>
              <a:srgbClr val="BFD5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321040" y="1435607"/>
            <a:ext cx="2971800" cy="4133088"/>
          </a:xfrm>
          <a:prstGeom prst="rect">
            <a:avLst/>
          </a:prstGeom>
          <a:noFill/>
        </p:spPr>
        <p:txBody>
          <a:bodyPr wrap="square" bIns="0" tIns="0" lIns="0" rIns="0">
            <a:spAutoFit/>
          </a:bodyPr>
          <a:lstStyle/>
          <a:p>
            <a:r>
              <a:rPr sz="1800" b="1">
                <a:solidFill>
                  <a:srgbClr val="0C3E74"/>
                </a:solidFill>
              </a:rPr>
              <a:t>Выход</a:t>
            </a:r>
          </a:p>
          <a:p>
            <a:pPr>
              <a:spcAft>
                <a:spcPts val="400"/>
              </a:spcAft>
              <a:defRPr sz="1600">
                <a:solidFill>
                  <a:srgbClr val="232323"/>
                </a:solidFill>
              </a:defRPr>
            </a:pPr>
            <a:r>
              <a:t>• Паспорт проекта</a:t>
            </a:r>
          </a:p>
          <a:p>
            <a:pPr>
              <a:spcAft>
                <a:spcPts val="400"/>
              </a:spcAft>
              <a:defRPr sz="1600">
                <a:solidFill>
                  <a:srgbClr val="232323"/>
                </a:solidFill>
              </a:defRPr>
            </a:pPr>
            <a:r>
              <a:t>• Матрица 19×19</a:t>
            </a:r>
          </a:p>
          <a:p>
            <a:pPr>
              <a:spcAft>
                <a:spcPts val="400"/>
              </a:spcAft>
              <a:defRPr sz="1600">
                <a:solidFill>
                  <a:srgbClr val="232323"/>
                </a:solidFill>
              </a:defRPr>
            </a:pPr>
            <a:r>
              <a:t>• Архив доказательств</a:t>
            </a:r>
          </a:p>
          <a:p>
            <a:pPr>
              <a:spcAft>
                <a:spcPts val="400"/>
              </a:spcAft>
              <a:defRPr sz="1600">
                <a:solidFill>
                  <a:srgbClr val="232323"/>
                </a:solidFill>
              </a:defRPr>
            </a:pPr>
            <a:r>
              <a:t>• Решение о масштабировании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C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C3E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292608"/>
            <a:ext cx="111556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0C3E74"/>
                </a:solidFill>
              </a:rPr>
              <a:t>Первые 90 дней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804672"/>
            <a:ext cx="106984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>
                <a:solidFill>
                  <a:srgbClr val="B88426"/>
                </a:solidFill>
              </a:rPr>
              <a:t>Как превратить анализ в управляемый проект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446520"/>
            <a:ext cx="111556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>
                <a:solidFill>
                  <a:srgbClr val="168296"/>
                </a:solidFill>
              </a:rPr>
              <a:t>ЭКВИЛИБРИУМ · Анализ мировых балансов 130 лет · Новый Уклад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85800" y="1325880"/>
            <a:ext cx="3474720" cy="4297680"/>
          </a:xfrm>
          <a:prstGeom prst="roundRect">
            <a:avLst/>
          </a:prstGeom>
          <a:solidFill>
            <a:srgbClr val="EFF7FF"/>
          </a:solidFill>
          <a:ln>
            <a:solidFill>
              <a:srgbClr val="BFD5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1435607"/>
            <a:ext cx="3200400" cy="4133088"/>
          </a:xfrm>
          <a:prstGeom prst="rect">
            <a:avLst/>
          </a:prstGeom>
          <a:noFill/>
        </p:spPr>
        <p:txBody>
          <a:bodyPr wrap="square" bIns="0" tIns="0" lIns="0" rIns="0">
            <a:spAutoFit/>
          </a:bodyPr>
          <a:lstStyle/>
          <a:p>
            <a:r>
              <a:rPr sz="1700" b="1">
                <a:solidFill>
                  <a:srgbClr val="0C3E74"/>
                </a:solidFill>
              </a:rPr>
              <a:t>Подготовка</a:t>
            </a:r>
          </a:p>
          <a:p>
            <a:pPr>
              <a:spcAft>
                <a:spcPts val="400"/>
              </a:spcAft>
              <a:defRPr sz="1500">
                <a:solidFill>
                  <a:srgbClr val="232323"/>
                </a:solidFill>
              </a:defRPr>
            </a:pPr>
            <a:r>
              <a:t>• 0–30 дней: словарь, команда, источники, контуры.</a:t>
            </a:r>
          </a:p>
          <a:p>
            <a:pPr>
              <a:spcAft>
                <a:spcPts val="400"/>
              </a:spcAft>
              <a:defRPr sz="1500">
                <a:solidFill>
                  <a:srgbClr val="232323"/>
                </a:solidFill>
              </a:defRPr>
            </a:pPr>
            <a:r>
              <a:t>• 30–60 дней: профили центров силы и матрица 19×19.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434840" y="1325880"/>
            <a:ext cx="3474720" cy="4297680"/>
          </a:xfrm>
          <a:prstGeom prst="roundRect">
            <a:avLst/>
          </a:prstGeom>
          <a:solidFill>
            <a:srgbClr val="EFF7FF"/>
          </a:solidFill>
          <a:ln>
            <a:solidFill>
              <a:srgbClr val="BFD5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72000" y="1435607"/>
            <a:ext cx="3200400" cy="4133088"/>
          </a:xfrm>
          <a:prstGeom prst="rect">
            <a:avLst/>
          </a:prstGeom>
          <a:noFill/>
        </p:spPr>
        <p:txBody>
          <a:bodyPr wrap="square" bIns="0" tIns="0" lIns="0" rIns="0">
            <a:spAutoFit/>
          </a:bodyPr>
          <a:lstStyle/>
          <a:p>
            <a:r>
              <a:rPr sz="1700" b="1">
                <a:solidFill>
                  <a:srgbClr val="0C3E74"/>
                </a:solidFill>
              </a:rPr>
              <a:t>Сборка</a:t>
            </a:r>
          </a:p>
          <a:p>
            <a:pPr>
              <a:spcAft>
                <a:spcPts val="400"/>
              </a:spcAft>
              <a:defRPr sz="1500">
                <a:solidFill>
                  <a:srgbClr val="232323"/>
                </a:solidFill>
              </a:defRPr>
            </a:pPr>
            <a:r>
              <a:t>• 60–75 дней: цифровой паспорт, архив доказательств, модель рейтинга.</a:t>
            </a:r>
          </a:p>
          <a:p>
            <a:pPr>
              <a:spcAft>
                <a:spcPts val="400"/>
              </a:spcAft>
              <a:defRPr sz="1500">
                <a:solidFill>
                  <a:srgbClr val="232323"/>
                </a:solidFill>
              </a:defRPr>
            </a:pPr>
            <a:r>
              <a:t>• 75–90 дней: доклад, презентация, решение о пилотах.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183879" y="1325880"/>
            <a:ext cx="3246120" cy="4297680"/>
          </a:xfrm>
          <a:prstGeom prst="roundRect">
            <a:avLst/>
          </a:prstGeom>
          <a:solidFill>
            <a:srgbClr val="EFF7FF"/>
          </a:solidFill>
          <a:ln>
            <a:solidFill>
              <a:srgbClr val="BFD5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321040" y="1435607"/>
            <a:ext cx="2971800" cy="4133088"/>
          </a:xfrm>
          <a:prstGeom prst="rect">
            <a:avLst/>
          </a:prstGeom>
          <a:noFill/>
        </p:spPr>
        <p:txBody>
          <a:bodyPr wrap="square" bIns="0" tIns="0" lIns="0" rIns="0">
            <a:spAutoFit/>
          </a:bodyPr>
          <a:lstStyle/>
          <a:p>
            <a:r>
              <a:rPr sz="1800" b="1">
                <a:solidFill>
                  <a:srgbClr val="0C3E74"/>
                </a:solidFill>
              </a:rPr>
              <a:t>Результат</a:t>
            </a:r>
          </a:p>
          <a:p>
            <a:pPr>
              <a:spcAft>
                <a:spcPts val="400"/>
              </a:spcAft>
              <a:defRPr sz="1600">
                <a:solidFill>
                  <a:srgbClr val="232323"/>
                </a:solidFill>
              </a:defRPr>
            </a:pPr>
            <a:r>
              <a:t>• Итог: не обзорная статья, а рабочий контур управления развитием.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C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C3E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292608"/>
            <a:ext cx="111556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0C3E74"/>
                </a:solidFill>
              </a:rPr>
              <a:t>Финальная формула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804672"/>
            <a:ext cx="106984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>
                <a:solidFill>
                  <a:srgbClr val="B88426"/>
                </a:solidFill>
              </a:rPr>
              <a:t>130 лет анализа — для следующих 130 лет развития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446520"/>
            <a:ext cx="111556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>
                <a:solidFill>
                  <a:srgbClr val="168296"/>
                </a:solidFill>
              </a:rPr>
              <a:t>ЭКВИЛИБРИУМ · Анализ мировых балансов 130 лет · Новый Уклад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188720" y="1600200"/>
            <a:ext cx="9784080" cy="3383280"/>
          </a:xfrm>
          <a:prstGeom prst="roundRect">
            <a:avLst/>
          </a:prstGeom>
          <a:solidFill>
            <a:srgbClr val="EFF7FF"/>
          </a:solidFill>
          <a:ln>
            <a:solidFill>
              <a:srgbClr val="BFD5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325880" y="1709928"/>
            <a:ext cx="9509759" cy="3218688"/>
          </a:xfrm>
          <a:prstGeom prst="rect">
            <a:avLst/>
          </a:prstGeom>
          <a:noFill/>
        </p:spPr>
        <p:txBody>
          <a:bodyPr wrap="square" bIns="0" tIns="0" lIns="0" rIns="0">
            <a:spAutoFit/>
          </a:bodyPr>
          <a:lstStyle/>
          <a:p>
            <a:r>
              <a:rPr sz="2300" b="1">
                <a:solidFill>
                  <a:srgbClr val="0C3E74"/>
                </a:solidFill>
              </a:rPr>
              <a:t>Вывод</a:t>
            </a:r>
          </a:p>
          <a:p>
            <a:pPr>
              <a:spcAft>
                <a:spcPts val="400"/>
              </a:spcAft>
              <a:defRPr sz="2100">
                <a:solidFill>
                  <a:srgbClr val="232323"/>
                </a:solidFill>
              </a:defRPr>
            </a:pPr>
            <a:r>
              <a:t>• Прошлые 130 лет показали цену несогласованных балансов.</a:t>
            </a:r>
          </a:p>
          <a:p>
            <a:pPr>
              <a:spcAft>
                <a:spcPts val="400"/>
              </a:spcAft>
              <a:defRPr sz="2100">
                <a:solidFill>
                  <a:srgbClr val="232323"/>
                </a:solidFill>
              </a:defRPr>
            </a:pPr>
            <a:r>
              <a:t>• Следующие 130 лет должны быть спроектированы как система воспроизводства жизни, знаний, энергии, воды, земли и человеческого достоинства.</a:t>
            </a:r>
          </a:p>
          <a:p>
            <a:pPr>
              <a:spcAft>
                <a:spcPts val="400"/>
              </a:spcAft>
              <a:defRPr sz="2100">
                <a:solidFill>
                  <a:srgbClr val="232323"/>
                </a:solidFill>
              </a:defRPr>
            </a:pPr>
            <a:r>
              <a:t>• ЭКВИЛИБРИУМ: аналитика сегодня — устойчивый мир завтра.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